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7" r:id="rId2"/>
    <p:sldId id="258" r:id="rId3"/>
    <p:sldId id="300" r:id="rId4"/>
    <p:sldId id="259" r:id="rId5"/>
    <p:sldId id="260" r:id="rId6"/>
    <p:sldId id="261" r:id="rId7"/>
    <p:sldId id="262" r:id="rId8"/>
    <p:sldId id="263" r:id="rId9"/>
    <p:sldId id="265" r:id="rId10"/>
    <p:sldId id="342" r:id="rId11"/>
    <p:sldId id="343" r:id="rId12"/>
    <p:sldId id="266" r:id="rId13"/>
    <p:sldId id="276" r:id="rId14"/>
    <p:sldId id="275" r:id="rId15"/>
    <p:sldId id="341" r:id="rId16"/>
    <p:sldId id="267" r:id="rId17"/>
    <p:sldId id="271" r:id="rId18"/>
    <p:sldId id="272" r:id="rId19"/>
    <p:sldId id="268" r:id="rId20"/>
    <p:sldId id="270" r:id="rId21"/>
    <p:sldId id="277" r:id="rId22"/>
    <p:sldId id="278" r:id="rId23"/>
    <p:sldId id="279" r:id="rId24"/>
    <p:sldId id="431" r:id="rId25"/>
    <p:sldId id="281" r:id="rId26"/>
    <p:sldId id="282" r:id="rId27"/>
    <p:sldId id="283" r:id="rId28"/>
    <p:sldId id="285" r:id="rId29"/>
    <p:sldId id="286" r:id="rId30"/>
    <p:sldId id="309" r:id="rId31"/>
    <p:sldId id="284" r:id="rId32"/>
    <p:sldId id="304" r:id="rId33"/>
    <p:sldId id="305" r:id="rId34"/>
    <p:sldId id="306" r:id="rId35"/>
    <p:sldId id="307" r:id="rId36"/>
    <p:sldId id="308" r:id="rId37"/>
    <p:sldId id="311" r:id="rId38"/>
    <p:sldId id="295" r:id="rId39"/>
    <p:sldId id="296" r:id="rId40"/>
    <p:sldId id="299" r:id="rId41"/>
    <p:sldId id="312" r:id="rId42"/>
    <p:sldId id="314" r:id="rId43"/>
    <p:sldId id="313" r:id="rId44"/>
    <p:sldId id="315" r:id="rId45"/>
    <p:sldId id="316" r:id="rId46"/>
    <p:sldId id="317" r:id="rId47"/>
    <p:sldId id="318" r:id="rId48"/>
    <p:sldId id="319" r:id="rId49"/>
    <p:sldId id="289" r:id="rId50"/>
    <p:sldId id="290" r:id="rId51"/>
    <p:sldId id="291" r:id="rId52"/>
    <p:sldId id="293" r:id="rId53"/>
    <p:sldId id="320" r:id="rId54"/>
    <p:sldId id="292" r:id="rId55"/>
    <p:sldId id="294" r:id="rId56"/>
    <p:sldId id="321" r:id="rId57"/>
    <p:sldId id="322" r:id="rId58"/>
    <p:sldId id="323" r:id="rId59"/>
    <p:sldId id="324" r:id="rId60"/>
    <p:sldId id="325" r:id="rId61"/>
    <p:sldId id="326" r:id="rId62"/>
    <p:sldId id="344" r:id="rId63"/>
    <p:sldId id="301" r:id="rId64"/>
    <p:sldId id="302" r:id="rId65"/>
    <p:sldId id="327" r:id="rId66"/>
    <p:sldId id="328" r:id="rId67"/>
    <p:sldId id="329" r:id="rId68"/>
    <p:sldId id="331" r:id="rId69"/>
    <p:sldId id="330" r:id="rId70"/>
    <p:sldId id="333" r:id="rId71"/>
    <p:sldId id="332" r:id="rId72"/>
    <p:sldId id="334" r:id="rId73"/>
    <p:sldId id="335" r:id="rId74"/>
    <p:sldId id="336" r:id="rId75"/>
    <p:sldId id="337" r:id="rId76"/>
    <p:sldId id="338" r:id="rId77"/>
    <p:sldId id="339" r:id="rId78"/>
    <p:sldId id="340"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p:scale>
          <a:sx n="90" d="100"/>
          <a:sy n="90" d="100"/>
        </p:scale>
        <p:origin x="18" y="264"/>
      </p:cViewPr>
      <p:guideLst>
        <p:guide orient="horz" pos="2160"/>
        <p:guide pos="3840"/>
      </p:guideLst>
    </p:cSldViewPr>
  </p:slideViewPr>
  <p:outlineViewPr>
    <p:cViewPr>
      <p:scale>
        <a:sx n="33" d="100"/>
        <a:sy n="33" d="100"/>
      </p:scale>
      <p:origin x="42" y="2690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BEA0C-8005-4944-86E2-99957D3CA319}" type="datetimeFigureOut">
              <a:rPr lang="en-IN" smtClean="0"/>
              <a:t>19-06-2021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04258A-0290-4AED-8262-62DE2870591E}" type="slidenum">
              <a:rPr lang="en-IN" smtClean="0"/>
              <a:t>‹#›</a:t>
            </a:fld>
            <a:endParaRPr lang="en-IN"/>
          </a:p>
        </p:txBody>
      </p:sp>
    </p:spTree>
    <p:extLst>
      <p:ext uri="{BB962C8B-B14F-4D97-AF65-F5344CB8AC3E}">
        <p14:creationId xmlns:p14="http://schemas.microsoft.com/office/powerpoint/2010/main" val="2332456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7F7D99-CD51-4AA3-98AC-9B298783F846}" type="slidenum">
              <a:rPr lang="en-US" smtClean="0"/>
              <a:pPr/>
              <a:t>54</a:t>
            </a:fld>
            <a:endParaRPr lang="en-US"/>
          </a:p>
        </p:txBody>
      </p:sp>
    </p:spTree>
    <p:extLst>
      <p:ext uri="{BB962C8B-B14F-4D97-AF65-F5344CB8AC3E}">
        <p14:creationId xmlns:p14="http://schemas.microsoft.com/office/powerpoint/2010/main" val="2933324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419D35-BE0B-4FDD-B8B4-ADC12A8BFB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09D284D-187F-48E6-BA38-05ECA78250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204B8AE-E5CD-44B2-95EC-C6034BF7F624}"/>
              </a:ext>
            </a:extLst>
          </p:cNvPr>
          <p:cNvSpPr>
            <a:spLocks noGrp="1"/>
          </p:cNvSpPr>
          <p:nvPr>
            <p:ph type="dt" sz="half" idx="10"/>
          </p:nvPr>
        </p:nvSpPr>
        <p:spPr/>
        <p:txBody>
          <a:bodyPr/>
          <a:lstStyle/>
          <a:p>
            <a:fld id="{BF66D6F0-B1FE-4184-B21B-981E7D334B0E}" type="datetimeFigureOut">
              <a:rPr lang="en-IN" smtClean="0"/>
              <a:t>19-06-2021</a:t>
            </a:fld>
            <a:endParaRPr lang="en-IN"/>
          </a:p>
        </p:txBody>
      </p:sp>
      <p:sp>
        <p:nvSpPr>
          <p:cNvPr id="5" name="Footer Placeholder 4">
            <a:extLst>
              <a:ext uri="{FF2B5EF4-FFF2-40B4-BE49-F238E27FC236}">
                <a16:creationId xmlns:a16="http://schemas.microsoft.com/office/drawing/2014/main" xmlns="" id="{D73F41C7-ED31-49A8-B037-F1EDA4EB7C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88D4DFE-BAE9-44E3-B8F4-EA36ACB2CF7E}"/>
              </a:ext>
            </a:extLst>
          </p:cNvPr>
          <p:cNvSpPr>
            <a:spLocks noGrp="1"/>
          </p:cNvSpPr>
          <p:nvPr>
            <p:ph type="sldNum" sz="quarter" idx="12"/>
          </p:nvPr>
        </p:nvSpPr>
        <p:spPr/>
        <p:txBody>
          <a:bodyPr/>
          <a:lstStyle/>
          <a:p>
            <a:fld id="{8AA6B2EA-32DE-42E0-A765-0E8DB6B57E81}" type="slidenum">
              <a:rPr lang="en-IN" smtClean="0"/>
              <a:t>‹#›</a:t>
            </a:fld>
            <a:endParaRPr lang="en-IN"/>
          </a:p>
        </p:txBody>
      </p:sp>
    </p:spTree>
    <p:extLst>
      <p:ext uri="{BB962C8B-B14F-4D97-AF65-F5344CB8AC3E}">
        <p14:creationId xmlns:p14="http://schemas.microsoft.com/office/powerpoint/2010/main" val="3444835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6C6D90-4065-487B-81C4-F7D5C4B54E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1033EDF-09CD-4642-8AFD-7234B06364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0815F27-26ED-4924-B488-26EB1B973ADB}"/>
              </a:ext>
            </a:extLst>
          </p:cNvPr>
          <p:cNvSpPr>
            <a:spLocks noGrp="1"/>
          </p:cNvSpPr>
          <p:nvPr>
            <p:ph type="dt" sz="half" idx="10"/>
          </p:nvPr>
        </p:nvSpPr>
        <p:spPr/>
        <p:txBody>
          <a:bodyPr/>
          <a:lstStyle/>
          <a:p>
            <a:fld id="{BF66D6F0-B1FE-4184-B21B-981E7D334B0E}" type="datetimeFigureOut">
              <a:rPr lang="en-IN" smtClean="0"/>
              <a:t>19-06-2021</a:t>
            </a:fld>
            <a:endParaRPr lang="en-IN"/>
          </a:p>
        </p:txBody>
      </p:sp>
      <p:sp>
        <p:nvSpPr>
          <p:cNvPr id="5" name="Footer Placeholder 4">
            <a:extLst>
              <a:ext uri="{FF2B5EF4-FFF2-40B4-BE49-F238E27FC236}">
                <a16:creationId xmlns:a16="http://schemas.microsoft.com/office/drawing/2014/main" xmlns="" id="{23E4C58C-66B4-4ACA-9B44-7D6C16EF85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3B443DB-0FF8-4E91-9FA3-6939A8860054}"/>
              </a:ext>
            </a:extLst>
          </p:cNvPr>
          <p:cNvSpPr>
            <a:spLocks noGrp="1"/>
          </p:cNvSpPr>
          <p:nvPr>
            <p:ph type="sldNum" sz="quarter" idx="12"/>
          </p:nvPr>
        </p:nvSpPr>
        <p:spPr/>
        <p:txBody>
          <a:bodyPr/>
          <a:lstStyle/>
          <a:p>
            <a:fld id="{8AA6B2EA-32DE-42E0-A765-0E8DB6B57E81}" type="slidenum">
              <a:rPr lang="en-IN" smtClean="0"/>
              <a:t>‹#›</a:t>
            </a:fld>
            <a:endParaRPr lang="en-IN"/>
          </a:p>
        </p:txBody>
      </p:sp>
    </p:spTree>
    <p:extLst>
      <p:ext uri="{BB962C8B-B14F-4D97-AF65-F5344CB8AC3E}">
        <p14:creationId xmlns:p14="http://schemas.microsoft.com/office/powerpoint/2010/main" val="1832710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99C4499-CCD5-4B68-A8F3-2DDE405F37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5E548E1-8DC4-4F23-8E28-E80B0BB919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FC0D876-CCA3-451A-8DEC-5270CCC07B34}"/>
              </a:ext>
            </a:extLst>
          </p:cNvPr>
          <p:cNvSpPr>
            <a:spLocks noGrp="1"/>
          </p:cNvSpPr>
          <p:nvPr>
            <p:ph type="dt" sz="half" idx="10"/>
          </p:nvPr>
        </p:nvSpPr>
        <p:spPr/>
        <p:txBody>
          <a:bodyPr/>
          <a:lstStyle/>
          <a:p>
            <a:fld id="{BF66D6F0-B1FE-4184-B21B-981E7D334B0E}" type="datetimeFigureOut">
              <a:rPr lang="en-IN" smtClean="0"/>
              <a:t>19-06-2021</a:t>
            </a:fld>
            <a:endParaRPr lang="en-IN"/>
          </a:p>
        </p:txBody>
      </p:sp>
      <p:sp>
        <p:nvSpPr>
          <p:cNvPr id="5" name="Footer Placeholder 4">
            <a:extLst>
              <a:ext uri="{FF2B5EF4-FFF2-40B4-BE49-F238E27FC236}">
                <a16:creationId xmlns:a16="http://schemas.microsoft.com/office/drawing/2014/main" xmlns="" id="{7CB722FA-17BD-49EF-A10B-5EA2FDE42C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F069CAB-794E-4FFF-948A-E73FF77C8832}"/>
              </a:ext>
            </a:extLst>
          </p:cNvPr>
          <p:cNvSpPr>
            <a:spLocks noGrp="1"/>
          </p:cNvSpPr>
          <p:nvPr>
            <p:ph type="sldNum" sz="quarter" idx="12"/>
          </p:nvPr>
        </p:nvSpPr>
        <p:spPr/>
        <p:txBody>
          <a:bodyPr/>
          <a:lstStyle/>
          <a:p>
            <a:fld id="{8AA6B2EA-32DE-42E0-A765-0E8DB6B57E81}" type="slidenum">
              <a:rPr lang="en-IN" smtClean="0"/>
              <a:t>‹#›</a:t>
            </a:fld>
            <a:endParaRPr lang="en-IN"/>
          </a:p>
        </p:txBody>
      </p:sp>
    </p:spTree>
    <p:extLst>
      <p:ext uri="{BB962C8B-B14F-4D97-AF65-F5344CB8AC3E}">
        <p14:creationId xmlns:p14="http://schemas.microsoft.com/office/powerpoint/2010/main" val="2124572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2A8DB8AC-F040-438E-8799-F8A6B4AFFDA0}"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46106-F9ED-4743-BD08-8817B383F915}" type="slidenum">
              <a:rPr lang="en-US" smtClean="0"/>
              <a:pPr/>
              <a:t>‹#›</a:t>
            </a:fld>
            <a:endParaRPr lang="en-US"/>
          </a:p>
        </p:txBody>
      </p:sp>
      <p:sp>
        <p:nvSpPr>
          <p:cNvPr id="8" name="Content Placeholder 7"/>
          <p:cNvSpPr>
            <a:spLocks noGrp="1"/>
          </p:cNvSpPr>
          <p:nvPr>
            <p:ph sz="quarter" idx="13"/>
          </p:nvPr>
        </p:nvSpPr>
        <p:spPr>
          <a:xfrm>
            <a:off x="812800" y="1600200"/>
            <a:ext cx="10566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8333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812800" y="1600200"/>
            <a:ext cx="49784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400800" y="1600200"/>
            <a:ext cx="49784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812800" y="274638"/>
            <a:ext cx="105664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2A8DB8AC-F040-438E-8799-F8A6B4AFFDA0}" type="datetimeFigureOut">
              <a:rPr lang="en-US" smtClean="0"/>
              <a:pPr/>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46106-F9ED-4743-BD08-8817B383F915}" type="slidenum">
              <a:rPr lang="en-US" smtClean="0"/>
              <a:pPr/>
              <a:t>‹#›</a:t>
            </a:fld>
            <a:endParaRPr lang="en-US"/>
          </a:p>
        </p:txBody>
      </p:sp>
    </p:spTree>
    <p:extLst>
      <p:ext uri="{BB962C8B-B14F-4D97-AF65-F5344CB8AC3E}">
        <p14:creationId xmlns:p14="http://schemas.microsoft.com/office/powerpoint/2010/main" val="2208895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6400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812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812800" y="274638"/>
            <a:ext cx="105664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2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400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A8DB8AC-F040-438E-8799-F8A6B4AFFDA0}" type="datetimeFigureOut">
              <a:rPr lang="en-US" smtClean="0"/>
              <a:pPr/>
              <a:t>6/19/2021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F46106-F9ED-4743-BD08-8817B383F915}" type="slidenum">
              <a:rPr lang="en-US" smtClean="0"/>
              <a:pPr/>
              <a:t>‹#›</a:t>
            </a:fld>
            <a:endParaRPr lang="en-US"/>
          </a:p>
        </p:txBody>
      </p:sp>
    </p:spTree>
    <p:extLst>
      <p:ext uri="{BB962C8B-B14F-4D97-AF65-F5344CB8AC3E}">
        <p14:creationId xmlns:p14="http://schemas.microsoft.com/office/powerpoint/2010/main" val="3672559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7A3BC3-94CC-4260-ADEE-1247C6B4FE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9E46858-8EE6-48C9-A053-79C1F60FFF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5C42FFA-1AC5-402E-879F-DC842F2FDDBF}"/>
              </a:ext>
            </a:extLst>
          </p:cNvPr>
          <p:cNvSpPr>
            <a:spLocks noGrp="1"/>
          </p:cNvSpPr>
          <p:nvPr>
            <p:ph type="dt" sz="half" idx="10"/>
          </p:nvPr>
        </p:nvSpPr>
        <p:spPr/>
        <p:txBody>
          <a:bodyPr/>
          <a:lstStyle/>
          <a:p>
            <a:fld id="{BF66D6F0-B1FE-4184-B21B-981E7D334B0E}" type="datetimeFigureOut">
              <a:rPr lang="en-IN" smtClean="0"/>
              <a:t>19-06-2021</a:t>
            </a:fld>
            <a:endParaRPr lang="en-IN"/>
          </a:p>
        </p:txBody>
      </p:sp>
      <p:sp>
        <p:nvSpPr>
          <p:cNvPr id="5" name="Footer Placeholder 4">
            <a:extLst>
              <a:ext uri="{FF2B5EF4-FFF2-40B4-BE49-F238E27FC236}">
                <a16:creationId xmlns:a16="http://schemas.microsoft.com/office/drawing/2014/main" xmlns="" id="{F57620D9-10ED-47C7-A5F5-92C7EB81EC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D8664AC-17F8-4E87-A7BA-3ED9B4C684F9}"/>
              </a:ext>
            </a:extLst>
          </p:cNvPr>
          <p:cNvSpPr>
            <a:spLocks noGrp="1"/>
          </p:cNvSpPr>
          <p:nvPr>
            <p:ph type="sldNum" sz="quarter" idx="12"/>
          </p:nvPr>
        </p:nvSpPr>
        <p:spPr/>
        <p:txBody>
          <a:bodyPr/>
          <a:lstStyle/>
          <a:p>
            <a:fld id="{8AA6B2EA-32DE-42E0-A765-0E8DB6B57E81}" type="slidenum">
              <a:rPr lang="en-IN" smtClean="0"/>
              <a:t>‹#›</a:t>
            </a:fld>
            <a:endParaRPr lang="en-IN"/>
          </a:p>
        </p:txBody>
      </p:sp>
    </p:spTree>
    <p:extLst>
      <p:ext uri="{BB962C8B-B14F-4D97-AF65-F5344CB8AC3E}">
        <p14:creationId xmlns:p14="http://schemas.microsoft.com/office/powerpoint/2010/main" val="391639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02EA28-4F7B-474F-B505-6973DDAA73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9FB30DB-5988-4343-97AF-480263D729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E9AEB14-2940-43CD-8604-A6552220DF5E}"/>
              </a:ext>
            </a:extLst>
          </p:cNvPr>
          <p:cNvSpPr>
            <a:spLocks noGrp="1"/>
          </p:cNvSpPr>
          <p:nvPr>
            <p:ph type="dt" sz="half" idx="10"/>
          </p:nvPr>
        </p:nvSpPr>
        <p:spPr/>
        <p:txBody>
          <a:bodyPr/>
          <a:lstStyle/>
          <a:p>
            <a:fld id="{BF66D6F0-B1FE-4184-B21B-981E7D334B0E}" type="datetimeFigureOut">
              <a:rPr lang="en-IN" smtClean="0"/>
              <a:t>19-06-2021</a:t>
            </a:fld>
            <a:endParaRPr lang="en-IN"/>
          </a:p>
        </p:txBody>
      </p:sp>
      <p:sp>
        <p:nvSpPr>
          <p:cNvPr id="5" name="Footer Placeholder 4">
            <a:extLst>
              <a:ext uri="{FF2B5EF4-FFF2-40B4-BE49-F238E27FC236}">
                <a16:creationId xmlns:a16="http://schemas.microsoft.com/office/drawing/2014/main" xmlns="" id="{928B1AD9-5C27-4D4D-A719-D618BE055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7179FB7-D3A1-4F45-97D5-4608AF79B325}"/>
              </a:ext>
            </a:extLst>
          </p:cNvPr>
          <p:cNvSpPr>
            <a:spLocks noGrp="1"/>
          </p:cNvSpPr>
          <p:nvPr>
            <p:ph type="sldNum" sz="quarter" idx="12"/>
          </p:nvPr>
        </p:nvSpPr>
        <p:spPr/>
        <p:txBody>
          <a:bodyPr/>
          <a:lstStyle/>
          <a:p>
            <a:fld id="{8AA6B2EA-32DE-42E0-A765-0E8DB6B57E81}" type="slidenum">
              <a:rPr lang="en-IN" smtClean="0"/>
              <a:t>‹#›</a:t>
            </a:fld>
            <a:endParaRPr lang="en-IN"/>
          </a:p>
        </p:txBody>
      </p:sp>
    </p:spTree>
    <p:extLst>
      <p:ext uri="{BB962C8B-B14F-4D97-AF65-F5344CB8AC3E}">
        <p14:creationId xmlns:p14="http://schemas.microsoft.com/office/powerpoint/2010/main" val="835799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46B2C-416D-4331-ADD2-EDCAAE7047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0CDC90B-12DF-45C9-82B4-B6BF5F92F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35B54F9-351C-44ED-8FCB-9549A50793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4FE8E1B-49AE-450E-921C-3970B5028110}"/>
              </a:ext>
            </a:extLst>
          </p:cNvPr>
          <p:cNvSpPr>
            <a:spLocks noGrp="1"/>
          </p:cNvSpPr>
          <p:nvPr>
            <p:ph type="dt" sz="half" idx="10"/>
          </p:nvPr>
        </p:nvSpPr>
        <p:spPr/>
        <p:txBody>
          <a:bodyPr/>
          <a:lstStyle/>
          <a:p>
            <a:fld id="{BF66D6F0-B1FE-4184-B21B-981E7D334B0E}" type="datetimeFigureOut">
              <a:rPr lang="en-IN" smtClean="0"/>
              <a:t>19-06-2021</a:t>
            </a:fld>
            <a:endParaRPr lang="en-IN"/>
          </a:p>
        </p:txBody>
      </p:sp>
      <p:sp>
        <p:nvSpPr>
          <p:cNvPr id="6" name="Footer Placeholder 5">
            <a:extLst>
              <a:ext uri="{FF2B5EF4-FFF2-40B4-BE49-F238E27FC236}">
                <a16:creationId xmlns:a16="http://schemas.microsoft.com/office/drawing/2014/main" xmlns="" id="{16AB1CB6-EF3B-467F-AB4E-EC7F7F6F11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23C68C4-24F4-47E3-A535-5108CB4F1697}"/>
              </a:ext>
            </a:extLst>
          </p:cNvPr>
          <p:cNvSpPr>
            <a:spLocks noGrp="1"/>
          </p:cNvSpPr>
          <p:nvPr>
            <p:ph type="sldNum" sz="quarter" idx="12"/>
          </p:nvPr>
        </p:nvSpPr>
        <p:spPr/>
        <p:txBody>
          <a:bodyPr/>
          <a:lstStyle/>
          <a:p>
            <a:fld id="{8AA6B2EA-32DE-42E0-A765-0E8DB6B57E81}" type="slidenum">
              <a:rPr lang="en-IN" smtClean="0"/>
              <a:t>‹#›</a:t>
            </a:fld>
            <a:endParaRPr lang="en-IN"/>
          </a:p>
        </p:txBody>
      </p:sp>
    </p:spTree>
    <p:extLst>
      <p:ext uri="{BB962C8B-B14F-4D97-AF65-F5344CB8AC3E}">
        <p14:creationId xmlns:p14="http://schemas.microsoft.com/office/powerpoint/2010/main" val="4076748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48313-3248-4AEC-BEA4-07BDDAD1A6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4FB0181-2224-400F-A45D-F89D254945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2254E6D-378A-40C9-96F5-71BCE72F2C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607DC2E-0F50-424A-B076-54013EF390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16B01DB-AE63-4437-A861-A469BD2805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4A09639-AD4E-4348-99CB-D10254C33619}"/>
              </a:ext>
            </a:extLst>
          </p:cNvPr>
          <p:cNvSpPr>
            <a:spLocks noGrp="1"/>
          </p:cNvSpPr>
          <p:nvPr>
            <p:ph type="dt" sz="half" idx="10"/>
          </p:nvPr>
        </p:nvSpPr>
        <p:spPr/>
        <p:txBody>
          <a:bodyPr/>
          <a:lstStyle/>
          <a:p>
            <a:fld id="{BF66D6F0-B1FE-4184-B21B-981E7D334B0E}" type="datetimeFigureOut">
              <a:rPr lang="en-IN" smtClean="0"/>
              <a:t>19-06-2021</a:t>
            </a:fld>
            <a:endParaRPr lang="en-IN"/>
          </a:p>
        </p:txBody>
      </p:sp>
      <p:sp>
        <p:nvSpPr>
          <p:cNvPr id="8" name="Footer Placeholder 7">
            <a:extLst>
              <a:ext uri="{FF2B5EF4-FFF2-40B4-BE49-F238E27FC236}">
                <a16:creationId xmlns:a16="http://schemas.microsoft.com/office/drawing/2014/main" xmlns="" id="{632E6D96-25A3-48AE-B2BA-29CC21BC15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4C81D38-9A02-4697-BD28-FEE694C7428F}"/>
              </a:ext>
            </a:extLst>
          </p:cNvPr>
          <p:cNvSpPr>
            <a:spLocks noGrp="1"/>
          </p:cNvSpPr>
          <p:nvPr>
            <p:ph type="sldNum" sz="quarter" idx="12"/>
          </p:nvPr>
        </p:nvSpPr>
        <p:spPr/>
        <p:txBody>
          <a:bodyPr/>
          <a:lstStyle/>
          <a:p>
            <a:fld id="{8AA6B2EA-32DE-42E0-A765-0E8DB6B57E81}" type="slidenum">
              <a:rPr lang="en-IN" smtClean="0"/>
              <a:t>‹#›</a:t>
            </a:fld>
            <a:endParaRPr lang="en-IN"/>
          </a:p>
        </p:txBody>
      </p:sp>
    </p:spTree>
    <p:extLst>
      <p:ext uri="{BB962C8B-B14F-4D97-AF65-F5344CB8AC3E}">
        <p14:creationId xmlns:p14="http://schemas.microsoft.com/office/powerpoint/2010/main" val="4095756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95DC7A-4301-4E2C-A737-EB03E33260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D493E0A-DE4D-455C-B82E-F360909B2CA3}"/>
              </a:ext>
            </a:extLst>
          </p:cNvPr>
          <p:cNvSpPr>
            <a:spLocks noGrp="1"/>
          </p:cNvSpPr>
          <p:nvPr>
            <p:ph type="dt" sz="half" idx="10"/>
          </p:nvPr>
        </p:nvSpPr>
        <p:spPr/>
        <p:txBody>
          <a:bodyPr/>
          <a:lstStyle/>
          <a:p>
            <a:fld id="{BF66D6F0-B1FE-4184-B21B-981E7D334B0E}" type="datetimeFigureOut">
              <a:rPr lang="en-IN" smtClean="0"/>
              <a:t>19-06-2021</a:t>
            </a:fld>
            <a:endParaRPr lang="en-IN"/>
          </a:p>
        </p:txBody>
      </p:sp>
      <p:sp>
        <p:nvSpPr>
          <p:cNvPr id="4" name="Footer Placeholder 3">
            <a:extLst>
              <a:ext uri="{FF2B5EF4-FFF2-40B4-BE49-F238E27FC236}">
                <a16:creationId xmlns:a16="http://schemas.microsoft.com/office/drawing/2014/main" xmlns="" id="{560B50CA-3081-4DD5-A5BD-D404CD8D23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88AA4CDF-3AC0-41C1-8C40-5446F71E9A79}"/>
              </a:ext>
            </a:extLst>
          </p:cNvPr>
          <p:cNvSpPr>
            <a:spLocks noGrp="1"/>
          </p:cNvSpPr>
          <p:nvPr>
            <p:ph type="sldNum" sz="quarter" idx="12"/>
          </p:nvPr>
        </p:nvSpPr>
        <p:spPr/>
        <p:txBody>
          <a:bodyPr/>
          <a:lstStyle/>
          <a:p>
            <a:fld id="{8AA6B2EA-32DE-42E0-A765-0E8DB6B57E81}" type="slidenum">
              <a:rPr lang="en-IN" smtClean="0"/>
              <a:t>‹#›</a:t>
            </a:fld>
            <a:endParaRPr lang="en-IN"/>
          </a:p>
        </p:txBody>
      </p:sp>
    </p:spTree>
    <p:extLst>
      <p:ext uri="{BB962C8B-B14F-4D97-AF65-F5344CB8AC3E}">
        <p14:creationId xmlns:p14="http://schemas.microsoft.com/office/powerpoint/2010/main" val="2129227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E1A8081-3362-4FE8-88F1-D17482AD3C22}"/>
              </a:ext>
            </a:extLst>
          </p:cNvPr>
          <p:cNvSpPr>
            <a:spLocks noGrp="1"/>
          </p:cNvSpPr>
          <p:nvPr>
            <p:ph type="dt" sz="half" idx="10"/>
          </p:nvPr>
        </p:nvSpPr>
        <p:spPr/>
        <p:txBody>
          <a:bodyPr/>
          <a:lstStyle/>
          <a:p>
            <a:fld id="{BF66D6F0-B1FE-4184-B21B-981E7D334B0E}" type="datetimeFigureOut">
              <a:rPr lang="en-IN" smtClean="0"/>
              <a:t>19-06-2021</a:t>
            </a:fld>
            <a:endParaRPr lang="en-IN"/>
          </a:p>
        </p:txBody>
      </p:sp>
      <p:sp>
        <p:nvSpPr>
          <p:cNvPr id="3" name="Footer Placeholder 2">
            <a:extLst>
              <a:ext uri="{FF2B5EF4-FFF2-40B4-BE49-F238E27FC236}">
                <a16:creationId xmlns:a16="http://schemas.microsoft.com/office/drawing/2014/main" xmlns="" id="{D6076C35-91CD-480D-8EDD-3D02E286D4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3D9E86F-4017-40E0-B53F-67BE8A3542AF}"/>
              </a:ext>
            </a:extLst>
          </p:cNvPr>
          <p:cNvSpPr>
            <a:spLocks noGrp="1"/>
          </p:cNvSpPr>
          <p:nvPr>
            <p:ph type="sldNum" sz="quarter" idx="12"/>
          </p:nvPr>
        </p:nvSpPr>
        <p:spPr/>
        <p:txBody>
          <a:bodyPr/>
          <a:lstStyle/>
          <a:p>
            <a:fld id="{8AA6B2EA-32DE-42E0-A765-0E8DB6B57E81}" type="slidenum">
              <a:rPr lang="en-IN" smtClean="0"/>
              <a:t>‹#›</a:t>
            </a:fld>
            <a:endParaRPr lang="en-IN"/>
          </a:p>
        </p:txBody>
      </p:sp>
    </p:spTree>
    <p:extLst>
      <p:ext uri="{BB962C8B-B14F-4D97-AF65-F5344CB8AC3E}">
        <p14:creationId xmlns:p14="http://schemas.microsoft.com/office/powerpoint/2010/main" val="3615495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073749-0ABE-47C0-87E4-0073FD8417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E3F9B1A-8BEC-4196-9502-B122631CC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E4D6EEC-10B5-462A-BCA6-66C1B2243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D3B8F9B-525C-4588-8B09-0E3D947AD51E}"/>
              </a:ext>
            </a:extLst>
          </p:cNvPr>
          <p:cNvSpPr>
            <a:spLocks noGrp="1"/>
          </p:cNvSpPr>
          <p:nvPr>
            <p:ph type="dt" sz="half" idx="10"/>
          </p:nvPr>
        </p:nvSpPr>
        <p:spPr/>
        <p:txBody>
          <a:bodyPr/>
          <a:lstStyle/>
          <a:p>
            <a:fld id="{BF66D6F0-B1FE-4184-B21B-981E7D334B0E}" type="datetimeFigureOut">
              <a:rPr lang="en-IN" smtClean="0"/>
              <a:t>19-06-2021</a:t>
            </a:fld>
            <a:endParaRPr lang="en-IN"/>
          </a:p>
        </p:txBody>
      </p:sp>
      <p:sp>
        <p:nvSpPr>
          <p:cNvPr id="6" name="Footer Placeholder 5">
            <a:extLst>
              <a:ext uri="{FF2B5EF4-FFF2-40B4-BE49-F238E27FC236}">
                <a16:creationId xmlns:a16="http://schemas.microsoft.com/office/drawing/2014/main" xmlns="" id="{4E6A7FA8-43A5-47D9-95A7-3E5E846150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480CB6E-D2C2-4628-A06A-2D34F829B88B}"/>
              </a:ext>
            </a:extLst>
          </p:cNvPr>
          <p:cNvSpPr>
            <a:spLocks noGrp="1"/>
          </p:cNvSpPr>
          <p:nvPr>
            <p:ph type="sldNum" sz="quarter" idx="12"/>
          </p:nvPr>
        </p:nvSpPr>
        <p:spPr/>
        <p:txBody>
          <a:bodyPr/>
          <a:lstStyle/>
          <a:p>
            <a:fld id="{8AA6B2EA-32DE-42E0-A765-0E8DB6B57E81}" type="slidenum">
              <a:rPr lang="en-IN" smtClean="0"/>
              <a:t>‹#›</a:t>
            </a:fld>
            <a:endParaRPr lang="en-IN"/>
          </a:p>
        </p:txBody>
      </p:sp>
    </p:spTree>
    <p:extLst>
      <p:ext uri="{BB962C8B-B14F-4D97-AF65-F5344CB8AC3E}">
        <p14:creationId xmlns:p14="http://schemas.microsoft.com/office/powerpoint/2010/main" val="3873692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3461E3-B988-45FA-A7F2-ADCD53294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CF1BE68-D264-402D-B9A5-3950558F00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D5A3A13-E5D9-42A0-B393-2C72EC0E4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7B448C9-1AB1-47EC-97C9-3CC9AD193BCC}"/>
              </a:ext>
            </a:extLst>
          </p:cNvPr>
          <p:cNvSpPr>
            <a:spLocks noGrp="1"/>
          </p:cNvSpPr>
          <p:nvPr>
            <p:ph type="dt" sz="half" idx="10"/>
          </p:nvPr>
        </p:nvSpPr>
        <p:spPr/>
        <p:txBody>
          <a:bodyPr/>
          <a:lstStyle/>
          <a:p>
            <a:fld id="{BF66D6F0-B1FE-4184-B21B-981E7D334B0E}" type="datetimeFigureOut">
              <a:rPr lang="en-IN" smtClean="0"/>
              <a:t>19-06-2021</a:t>
            </a:fld>
            <a:endParaRPr lang="en-IN"/>
          </a:p>
        </p:txBody>
      </p:sp>
      <p:sp>
        <p:nvSpPr>
          <p:cNvPr id="6" name="Footer Placeholder 5">
            <a:extLst>
              <a:ext uri="{FF2B5EF4-FFF2-40B4-BE49-F238E27FC236}">
                <a16:creationId xmlns:a16="http://schemas.microsoft.com/office/drawing/2014/main" xmlns="" id="{3099DF95-4BBD-4293-9D29-6A15B7EF17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E454598-D7AB-445F-887A-3BB8664E5A2D}"/>
              </a:ext>
            </a:extLst>
          </p:cNvPr>
          <p:cNvSpPr>
            <a:spLocks noGrp="1"/>
          </p:cNvSpPr>
          <p:nvPr>
            <p:ph type="sldNum" sz="quarter" idx="12"/>
          </p:nvPr>
        </p:nvSpPr>
        <p:spPr/>
        <p:txBody>
          <a:bodyPr/>
          <a:lstStyle/>
          <a:p>
            <a:fld id="{8AA6B2EA-32DE-42E0-A765-0E8DB6B57E81}" type="slidenum">
              <a:rPr lang="en-IN" smtClean="0"/>
              <a:t>‹#›</a:t>
            </a:fld>
            <a:endParaRPr lang="en-IN"/>
          </a:p>
        </p:txBody>
      </p:sp>
    </p:spTree>
    <p:extLst>
      <p:ext uri="{BB962C8B-B14F-4D97-AF65-F5344CB8AC3E}">
        <p14:creationId xmlns:p14="http://schemas.microsoft.com/office/powerpoint/2010/main" val="73316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80E161A-128A-4A0E-9FEC-7A34735416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EBF3607-3945-40E1-99B4-3C0CA1DB99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6CB322B-E27C-44A4-A138-40E1407368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6D6F0-B1FE-4184-B21B-981E7D334B0E}" type="datetimeFigureOut">
              <a:rPr lang="en-IN" smtClean="0"/>
              <a:t>19-06-2021</a:t>
            </a:fld>
            <a:endParaRPr lang="en-IN"/>
          </a:p>
        </p:txBody>
      </p:sp>
      <p:sp>
        <p:nvSpPr>
          <p:cNvPr id="5" name="Footer Placeholder 4">
            <a:extLst>
              <a:ext uri="{FF2B5EF4-FFF2-40B4-BE49-F238E27FC236}">
                <a16:creationId xmlns:a16="http://schemas.microsoft.com/office/drawing/2014/main" xmlns="" id="{C5BE120C-F0E8-4B6F-BD67-4AC2F062DD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9C284F8A-2BF8-42CD-8619-727CA1A8DC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6B2EA-32DE-42E0-A765-0E8DB6B57E81}" type="slidenum">
              <a:rPr lang="en-IN" smtClean="0"/>
              <a:t>‹#›</a:t>
            </a:fld>
            <a:endParaRPr lang="en-IN"/>
          </a:p>
        </p:txBody>
      </p:sp>
    </p:spTree>
    <p:extLst>
      <p:ext uri="{BB962C8B-B14F-4D97-AF65-F5344CB8AC3E}">
        <p14:creationId xmlns:p14="http://schemas.microsoft.com/office/powerpoint/2010/main" val="3341150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4.png"/><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5.png"/><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1.png"/><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microsoft.com/office/2007/relationships/hdphoto" Target="../media/hdphoto8.wdp"/><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12.xml"/><Relationship Id="rId4" Type="http://schemas.microsoft.com/office/2007/relationships/hdphoto" Target="../media/hdphoto9.wdp"/></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34.png"/><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jpe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wmf"/><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emf"/><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a:xfrm>
            <a:off x="2209800" y="2007889"/>
            <a:ext cx="7772400" cy="1116312"/>
          </a:xfrm>
        </p:spPr>
        <p:txBody>
          <a:bodyPr>
            <a:normAutofit fontScale="90000"/>
          </a:bodyPr>
          <a:lstStyle/>
          <a:p>
            <a:r>
              <a:rPr lang="en-US" b="1" i="1" dirty="0"/>
              <a:t>Multivariate STATISTICS &amp; econometrics</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6616"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7700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8414" y="274638"/>
            <a:ext cx="7319986" cy="1143000"/>
          </a:xfrm>
        </p:spPr>
        <p:txBody>
          <a:bodyPr/>
          <a:lstStyle/>
          <a:p>
            <a:r>
              <a:rPr lang="en-US" sz="3200" b="1" i="1" dirty="0"/>
              <a:t>Available data 2</a:t>
            </a:r>
            <a:endParaRPr lang="en-US" dirty="0"/>
          </a:p>
        </p:txBody>
      </p:sp>
      <p:graphicFrame>
        <p:nvGraphicFramePr>
          <p:cNvPr id="4" name="Content Placeholder 3"/>
          <p:cNvGraphicFramePr>
            <a:graphicFrameLocks noGrp="1"/>
          </p:cNvGraphicFramePr>
          <p:nvPr>
            <p:ph sz="quarter" idx="13"/>
          </p:nvPr>
        </p:nvGraphicFramePr>
        <p:xfrm>
          <a:off x="3309919" y="2214552"/>
          <a:ext cx="5643603" cy="2857524"/>
        </p:xfrm>
        <a:graphic>
          <a:graphicData uri="http://schemas.openxmlformats.org/drawingml/2006/table">
            <a:tbl>
              <a:tblPr firstRow="1" bandRow="1">
                <a:tableStyleId>{5C22544A-7EE6-4342-B048-85BDC9FD1C3A}</a:tableStyleId>
              </a:tblPr>
              <a:tblGrid>
                <a:gridCol w="1881201">
                  <a:extLst>
                    <a:ext uri="{9D8B030D-6E8A-4147-A177-3AD203B41FA5}">
                      <a16:colId xmlns:a16="http://schemas.microsoft.com/office/drawing/2014/main" xmlns="" val="20000"/>
                    </a:ext>
                  </a:extLst>
                </a:gridCol>
                <a:gridCol w="1881201">
                  <a:extLst>
                    <a:ext uri="{9D8B030D-6E8A-4147-A177-3AD203B41FA5}">
                      <a16:colId xmlns:a16="http://schemas.microsoft.com/office/drawing/2014/main" xmlns="" val="20001"/>
                    </a:ext>
                  </a:extLst>
                </a:gridCol>
                <a:gridCol w="1881201">
                  <a:extLst>
                    <a:ext uri="{9D8B030D-6E8A-4147-A177-3AD203B41FA5}">
                      <a16:colId xmlns:a16="http://schemas.microsoft.com/office/drawing/2014/main" xmlns="" val="20002"/>
                    </a:ext>
                  </a:extLst>
                </a:gridCol>
              </a:tblGrid>
              <a:tr h="714381">
                <a:tc>
                  <a:txBody>
                    <a:bodyPr/>
                    <a:lstStyle/>
                    <a:p>
                      <a:pPr algn="ctr"/>
                      <a:r>
                        <a:rPr lang="en-IN" dirty="0"/>
                        <a:t>Tractor models</a:t>
                      </a:r>
                      <a:endParaRPr lang="en-US" dirty="0"/>
                    </a:p>
                  </a:txBody>
                  <a:tcPr/>
                </a:tc>
                <a:tc>
                  <a:txBody>
                    <a:bodyPr/>
                    <a:lstStyle/>
                    <a:p>
                      <a:pPr algn="ctr"/>
                      <a:r>
                        <a:rPr lang="en-IN" dirty="0"/>
                        <a:t>Industry</a:t>
                      </a:r>
                      <a:endParaRPr lang="en-US" dirty="0"/>
                    </a:p>
                  </a:txBody>
                  <a:tcPr/>
                </a:tc>
                <a:tc>
                  <a:txBody>
                    <a:bodyPr/>
                    <a:lstStyle/>
                    <a:p>
                      <a:pPr algn="ctr"/>
                      <a:r>
                        <a:rPr lang="en-IN" dirty="0"/>
                        <a:t>MMFD</a:t>
                      </a:r>
                      <a:endParaRPr lang="en-US" dirty="0"/>
                    </a:p>
                  </a:txBody>
                  <a:tcPr/>
                </a:tc>
                <a:extLst>
                  <a:ext uri="{0D108BD9-81ED-4DB2-BD59-A6C34878D82A}">
                    <a16:rowId xmlns:a16="http://schemas.microsoft.com/office/drawing/2014/main" xmlns="" val="10000"/>
                  </a:ext>
                </a:extLst>
              </a:tr>
              <a:tr h="714381">
                <a:tc>
                  <a:txBody>
                    <a:bodyPr/>
                    <a:lstStyle/>
                    <a:p>
                      <a:pPr algn="ctr"/>
                      <a:r>
                        <a:rPr lang="en-IN" dirty="0"/>
                        <a:t>Model 1</a:t>
                      </a:r>
                      <a:endParaRPr lang="en-US" dirty="0"/>
                    </a:p>
                  </a:txBody>
                  <a:tcPr/>
                </a:tc>
                <a:tc>
                  <a:txBody>
                    <a:bodyPr/>
                    <a:lstStyle/>
                    <a:p>
                      <a:pPr algn="ctr"/>
                      <a:r>
                        <a:rPr lang="en-IN" dirty="0"/>
                        <a:t>15,000</a:t>
                      </a:r>
                      <a:endParaRPr lang="en-US" dirty="0"/>
                    </a:p>
                  </a:txBody>
                  <a:tcPr/>
                </a:tc>
                <a:tc>
                  <a:txBody>
                    <a:bodyPr/>
                    <a:lstStyle/>
                    <a:p>
                      <a:pPr algn="ctr"/>
                      <a:r>
                        <a:rPr lang="en-IN" dirty="0"/>
                        <a:t>13,000</a:t>
                      </a:r>
                      <a:endParaRPr lang="en-US" dirty="0"/>
                    </a:p>
                  </a:txBody>
                  <a:tcPr/>
                </a:tc>
                <a:extLst>
                  <a:ext uri="{0D108BD9-81ED-4DB2-BD59-A6C34878D82A}">
                    <a16:rowId xmlns:a16="http://schemas.microsoft.com/office/drawing/2014/main" xmlns="" val="10001"/>
                  </a:ext>
                </a:extLst>
              </a:tr>
              <a:tr h="714381">
                <a:tc>
                  <a:txBody>
                    <a:bodyPr/>
                    <a:lstStyle/>
                    <a:p>
                      <a:pPr algn="ctr"/>
                      <a:r>
                        <a:rPr lang="en-IN" dirty="0"/>
                        <a:t>Model 2</a:t>
                      </a:r>
                      <a:endParaRPr lang="en-US" dirty="0"/>
                    </a:p>
                  </a:txBody>
                  <a:tcPr/>
                </a:tc>
                <a:tc>
                  <a:txBody>
                    <a:bodyPr/>
                    <a:lstStyle/>
                    <a:p>
                      <a:pPr algn="ctr"/>
                      <a:r>
                        <a:rPr lang="en-IN" dirty="0"/>
                        <a:t>20,000</a:t>
                      </a:r>
                      <a:endParaRPr lang="en-US" dirty="0"/>
                    </a:p>
                  </a:txBody>
                  <a:tcPr/>
                </a:tc>
                <a:tc>
                  <a:txBody>
                    <a:bodyPr/>
                    <a:lstStyle/>
                    <a:p>
                      <a:pPr algn="ctr"/>
                      <a:r>
                        <a:rPr lang="en-IN" dirty="0"/>
                        <a:t>22,000</a:t>
                      </a:r>
                      <a:endParaRPr lang="en-US" dirty="0"/>
                    </a:p>
                  </a:txBody>
                  <a:tcPr/>
                </a:tc>
                <a:extLst>
                  <a:ext uri="{0D108BD9-81ED-4DB2-BD59-A6C34878D82A}">
                    <a16:rowId xmlns:a16="http://schemas.microsoft.com/office/drawing/2014/main" xmlns="" val="10002"/>
                  </a:ext>
                </a:extLst>
              </a:tr>
              <a:tr h="714381">
                <a:tc>
                  <a:txBody>
                    <a:bodyPr/>
                    <a:lstStyle/>
                    <a:p>
                      <a:pPr algn="ctr"/>
                      <a:r>
                        <a:rPr lang="en-IN" dirty="0"/>
                        <a:t>Model 3</a:t>
                      </a:r>
                      <a:endParaRPr lang="en-US" dirty="0"/>
                    </a:p>
                  </a:txBody>
                  <a:tcPr/>
                </a:tc>
                <a:tc>
                  <a:txBody>
                    <a:bodyPr/>
                    <a:lstStyle/>
                    <a:p>
                      <a:pPr algn="ctr"/>
                      <a:r>
                        <a:rPr lang="en-IN" dirty="0"/>
                        <a:t>7,000</a:t>
                      </a:r>
                      <a:endParaRPr lang="en-US" dirty="0"/>
                    </a:p>
                  </a:txBody>
                  <a:tcPr/>
                </a:tc>
                <a:tc>
                  <a:txBody>
                    <a:bodyPr/>
                    <a:lstStyle/>
                    <a:p>
                      <a:pPr algn="ctr"/>
                      <a:r>
                        <a:rPr lang="en-IN" dirty="0"/>
                        <a:t>8,000</a:t>
                      </a:r>
                      <a:endParaRPr lang="en-US" dirty="0"/>
                    </a:p>
                  </a:txBody>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46076"/>
            <a:ext cx="7924800" cy="939784"/>
          </a:xfrm>
        </p:spPr>
        <p:txBody>
          <a:bodyPr/>
          <a:lstStyle/>
          <a:p>
            <a:r>
              <a:rPr lang="en-US" sz="3200" b="1" i="1" dirty="0"/>
              <a:t>Available data 3</a:t>
            </a:r>
            <a:endParaRPr lang="en-US" dirty="0"/>
          </a:p>
        </p:txBody>
      </p:sp>
      <p:graphicFrame>
        <p:nvGraphicFramePr>
          <p:cNvPr id="4" name="Content Placeholder 3"/>
          <p:cNvGraphicFramePr>
            <a:graphicFrameLocks noGrp="1"/>
          </p:cNvGraphicFramePr>
          <p:nvPr>
            <p:ph sz="quarter" idx="13"/>
          </p:nvPr>
        </p:nvGraphicFramePr>
        <p:xfrm>
          <a:off x="2133600" y="1600200"/>
          <a:ext cx="7924800" cy="4079240"/>
        </p:xfrm>
        <a:graphic>
          <a:graphicData uri="http://schemas.openxmlformats.org/drawingml/2006/table">
            <a:tbl>
              <a:tblPr firstRow="1" bandRow="1">
                <a:tableStyleId>{073A0DAA-6AF3-43AB-8588-CEC1D06C72B9}</a:tableStyleId>
              </a:tblPr>
              <a:tblGrid>
                <a:gridCol w="1604946">
                  <a:extLst>
                    <a:ext uri="{9D8B030D-6E8A-4147-A177-3AD203B41FA5}">
                      <a16:colId xmlns:a16="http://schemas.microsoft.com/office/drawing/2014/main" xmlns="" val="20000"/>
                    </a:ext>
                  </a:extLst>
                </a:gridCol>
                <a:gridCol w="1857388">
                  <a:extLst>
                    <a:ext uri="{9D8B030D-6E8A-4147-A177-3AD203B41FA5}">
                      <a16:colId xmlns:a16="http://schemas.microsoft.com/office/drawing/2014/main" xmlns="" val="20001"/>
                    </a:ext>
                  </a:extLst>
                </a:gridCol>
                <a:gridCol w="2143140">
                  <a:extLst>
                    <a:ext uri="{9D8B030D-6E8A-4147-A177-3AD203B41FA5}">
                      <a16:colId xmlns:a16="http://schemas.microsoft.com/office/drawing/2014/main" xmlns="" val="20002"/>
                    </a:ext>
                  </a:extLst>
                </a:gridCol>
                <a:gridCol w="2319326">
                  <a:extLst>
                    <a:ext uri="{9D8B030D-6E8A-4147-A177-3AD203B41FA5}">
                      <a16:colId xmlns:a16="http://schemas.microsoft.com/office/drawing/2014/main" xmlns="" val="20003"/>
                    </a:ext>
                  </a:extLst>
                </a:gridCol>
              </a:tblGrid>
              <a:tr h="370840">
                <a:tc>
                  <a:txBody>
                    <a:bodyPr/>
                    <a:lstStyle/>
                    <a:p>
                      <a:r>
                        <a:rPr lang="en-IN" dirty="0"/>
                        <a:t>Sales</a:t>
                      </a:r>
                      <a:endParaRPr lang="en-US" dirty="0"/>
                    </a:p>
                  </a:txBody>
                  <a:tcPr/>
                </a:tc>
                <a:tc>
                  <a:txBody>
                    <a:bodyPr/>
                    <a:lstStyle/>
                    <a:p>
                      <a:r>
                        <a:rPr lang="en-IN" dirty="0"/>
                        <a:t>Seasons</a:t>
                      </a:r>
                      <a:endParaRPr lang="en-US" dirty="0"/>
                    </a:p>
                  </a:txBody>
                  <a:tcPr/>
                </a:tc>
                <a:tc>
                  <a:txBody>
                    <a:bodyPr/>
                    <a:lstStyle/>
                    <a:p>
                      <a:r>
                        <a:rPr lang="en-IN" dirty="0" err="1"/>
                        <a:t>Agr</a:t>
                      </a:r>
                      <a:r>
                        <a:rPr lang="en-IN" dirty="0"/>
                        <a:t>. Plot (total are)</a:t>
                      </a:r>
                      <a:endParaRPr lang="en-US" dirty="0"/>
                    </a:p>
                  </a:txBody>
                  <a:tcPr/>
                </a:tc>
                <a:tc>
                  <a:txBody>
                    <a:bodyPr/>
                    <a:lstStyle/>
                    <a:p>
                      <a:r>
                        <a:rPr lang="en-IN" dirty="0"/>
                        <a:t>PCI of rural population</a:t>
                      </a:r>
                      <a:endParaRPr lang="en-US" dirty="0"/>
                    </a:p>
                  </a:txBody>
                  <a:tcPr/>
                </a:tc>
                <a:extLst>
                  <a:ext uri="{0D108BD9-81ED-4DB2-BD59-A6C34878D82A}">
                    <a16:rowId xmlns:a16="http://schemas.microsoft.com/office/drawing/2014/main" xmlns="" val="10000"/>
                  </a:ext>
                </a:extLst>
              </a:tr>
              <a:tr h="370840">
                <a:tc>
                  <a:txBody>
                    <a:bodyPr/>
                    <a:lstStyle/>
                    <a:p>
                      <a:r>
                        <a:rPr lang="en-IN" dirty="0"/>
                        <a:t>12500</a:t>
                      </a:r>
                      <a:endParaRPr lang="en-US" dirty="0"/>
                    </a:p>
                  </a:txBody>
                  <a:tcPr/>
                </a:tc>
                <a:tc>
                  <a:txBody>
                    <a:bodyPr/>
                    <a:lstStyle/>
                    <a:p>
                      <a:r>
                        <a:rPr lang="en-IN" dirty="0"/>
                        <a:t>Summer</a:t>
                      </a:r>
                      <a:endParaRPr lang="en-US" dirty="0"/>
                    </a:p>
                  </a:txBody>
                  <a:tcPr/>
                </a:tc>
                <a:tc>
                  <a:txBody>
                    <a:bodyPr/>
                    <a:lstStyle/>
                    <a:p>
                      <a:r>
                        <a:rPr lang="en-IN" dirty="0"/>
                        <a:t>1010</a:t>
                      </a:r>
                      <a:endParaRPr lang="en-US" dirty="0"/>
                    </a:p>
                  </a:txBody>
                  <a:tcPr/>
                </a:tc>
                <a:tc>
                  <a:txBody>
                    <a:bodyPr/>
                    <a:lstStyle/>
                    <a:p>
                      <a:r>
                        <a:rPr lang="en-IN" dirty="0"/>
                        <a:t>8000</a:t>
                      </a:r>
                      <a:endParaRPr lang="en-US" dirty="0"/>
                    </a:p>
                  </a:txBody>
                  <a:tcPr/>
                </a:tc>
                <a:extLst>
                  <a:ext uri="{0D108BD9-81ED-4DB2-BD59-A6C34878D82A}">
                    <a16:rowId xmlns:a16="http://schemas.microsoft.com/office/drawing/2014/main" xmlns="" val="10001"/>
                  </a:ext>
                </a:extLst>
              </a:tr>
              <a:tr h="370840">
                <a:tc>
                  <a:txBody>
                    <a:bodyPr/>
                    <a:lstStyle/>
                    <a:p>
                      <a:r>
                        <a:rPr lang="en-IN" dirty="0"/>
                        <a:t>13900</a:t>
                      </a:r>
                      <a:endParaRPr lang="en-US" dirty="0"/>
                    </a:p>
                  </a:txBody>
                  <a:tcPr/>
                </a:tc>
                <a:tc>
                  <a:txBody>
                    <a:bodyPr/>
                    <a:lstStyle/>
                    <a:p>
                      <a:r>
                        <a:rPr lang="en-IN" dirty="0"/>
                        <a:t>Winter</a:t>
                      </a:r>
                      <a:endParaRPr lang="en-US" dirty="0"/>
                    </a:p>
                  </a:txBody>
                  <a:tcPr/>
                </a:tc>
                <a:tc>
                  <a:txBody>
                    <a:bodyPr/>
                    <a:lstStyle/>
                    <a:p>
                      <a:r>
                        <a:rPr lang="en-IN" dirty="0"/>
                        <a:t>2100</a:t>
                      </a:r>
                      <a:endParaRPr lang="en-US" dirty="0"/>
                    </a:p>
                  </a:txBody>
                  <a:tcPr/>
                </a:tc>
                <a:tc>
                  <a:txBody>
                    <a:bodyPr/>
                    <a:lstStyle/>
                    <a:p>
                      <a:r>
                        <a:rPr lang="en-IN" dirty="0"/>
                        <a:t>7600</a:t>
                      </a:r>
                      <a:endParaRPr lang="en-US" dirty="0"/>
                    </a:p>
                  </a:txBody>
                  <a:tcPr/>
                </a:tc>
                <a:extLst>
                  <a:ext uri="{0D108BD9-81ED-4DB2-BD59-A6C34878D82A}">
                    <a16:rowId xmlns:a16="http://schemas.microsoft.com/office/drawing/2014/main" xmlns="" val="10002"/>
                  </a:ext>
                </a:extLst>
              </a:tr>
              <a:tr h="370840">
                <a:tc>
                  <a:txBody>
                    <a:bodyPr/>
                    <a:lstStyle/>
                    <a:p>
                      <a:r>
                        <a:rPr lang="en-IN" dirty="0"/>
                        <a:t>11000</a:t>
                      </a:r>
                      <a:endParaRPr lang="en-US" dirty="0"/>
                    </a:p>
                  </a:txBody>
                  <a:tcPr/>
                </a:tc>
                <a:tc>
                  <a:txBody>
                    <a:bodyPr/>
                    <a:lstStyle/>
                    <a:p>
                      <a:r>
                        <a:rPr lang="en-IN" dirty="0"/>
                        <a:t>Monsoon</a:t>
                      </a:r>
                      <a:endParaRPr lang="en-US" dirty="0"/>
                    </a:p>
                  </a:txBody>
                  <a:tcPr/>
                </a:tc>
                <a:tc>
                  <a:txBody>
                    <a:bodyPr/>
                    <a:lstStyle/>
                    <a:p>
                      <a:r>
                        <a:rPr lang="en-IN" dirty="0"/>
                        <a:t>1300</a:t>
                      </a:r>
                      <a:endParaRPr lang="en-US" dirty="0"/>
                    </a:p>
                  </a:txBody>
                  <a:tcPr/>
                </a:tc>
                <a:tc>
                  <a:txBody>
                    <a:bodyPr/>
                    <a:lstStyle/>
                    <a:p>
                      <a:r>
                        <a:rPr lang="en-IN" dirty="0"/>
                        <a:t>6500</a:t>
                      </a:r>
                      <a:endParaRPr lang="en-US" dirty="0"/>
                    </a:p>
                  </a:txBody>
                  <a:tcPr/>
                </a:tc>
                <a:extLst>
                  <a:ext uri="{0D108BD9-81ED-4DB2-BD59-A6C34878D82A}">
                    <a16:rowId xmlns:a16="http://schemas.microsoft.com/office/drawing/2014/main" xmlns="" val="10003"/>
                  </a:ext>
                </a:extLst>
              </a:tr>
              <a:tr h="370840">
                <a:tc>
                  <a:txBody>
                    <a:bodyPr/>
                    <a:lstStyle/>
                    <a:p>
                      <a:r>
                        <a:rPr lang="en-IN" dirty="0"/>
                        <a:t>14120</a:t>
                      </a:r>
                      <a:endParaRPr lang="en-US" dirty="0"/>
                    </a:p>
                  </a:txBody>
                  <a:tcPr/>
                </a:tc>
                <a:tc>
                  <a:txBody>
                    <a:bodyPr/>
                    <a:lstStyle/>
                    <a:p>
                      <a:r>
                        <a:rPr lang="en-IN" dirty="0"/>
                        <a:t>Monsoon</a:t>
                      </a:r>
                      <a:endParaRPr lang="en-US" dirty="0"/>
                    </a:p>
                  </a:txBody>
                  <a:tcPr/>
                </a:tc>
                <a:tc>
                  <a:txBody>
                    <a:bodyPr/>
                    <a:lstStyle/>
                    <a:p>
                      <a:r>
                        <a:rPr lang="en-IN" dirty="0"/>
                        <a:t>1000</a:t>
                      </a:r>
                      <a:endParaRPr lang="en-US" dirty="0"/>
                    </a:p>
                  </a:txBody>
                  <a:tcPr/>
                </a:tc>
                <a:tc>
                  <a:txBody>
                    <a:bodyPr/>
                    <a:lstStyle/>
                    <a:p>
                      <a:r>
                        <a:rPr lang="en-IN" dirty="0"/>
                        <a:t>9000</a:t>
                      </a:r>
                      <a:endParaRPr lang="en-US" dirty="0"/>
                    </a:p>
                  </a:txBody>
                  <a:tcPr/>
                </a:tc>
                <a:extLst>
                  <a:ext uri="{0D108BD9-81ED-4DB2-BD59-A6C34878D82A}">
                    <a16:rowId xmlns:a16="http://schemas.microsoft.com/office/drawing/2014/main" xmlns="" val="10004"/>
                  </a:ext>
                </a:extLst>
              </a:tr>
              <a:tr h="370840">
                <a:tc>
                  <a:txBody>
                    <a:bodyPr/>
                    <a:lstStyle/>
                    <a:p>
                      <a:r>
                        <a:rPr lang="en-IN" dirty="0"/>
                        <a:t>12500</a:t>
                      </a:r>
                      <a:endParaRPr lang="en-US" dirty="0"/>
                    </a:p>
                  </a:txBody>
                  <a:tcPr/>
                </a:tc>
                <a:tc>
                  <a:txBody>
                    <a:bodyPr/>
                    <a:lstStyle/>
                    <a:p>
                      <a:r>
                        <a:rPr lang="en-IN" dirty="0"/>
                        <a:t>Summer</a:t>
                      </a:r>
                      <a:endParaRPr lang="en-US" dirty="0"/>
                    </a:p>
                  </a:txBody>
                  <a:tcPr/>
                </a:tc>
                <a:tc>
                  <a:txBody>
                    <a:bodyPr/>
                    <a:lstStyle/>
                    <a:p>
                      <a:r>
                        <a:rPr lang="en-IN" dirty="0"/>
                        <a:t>950</a:t>
                      </a:r>
                      <a:endParaRPr lang="en-US" dirty="0"/>
                    </a:p>
                  </a:txBody>
                  <a:tcPr/>
                </a:tc>
                <a:tc>
                  <a:txBody>
                    <a:bodyPr/>
                    <a:lstStyle/>
                    <a:p>
                      <a:r>
                        <a:rPr lang="en-IN" dirty="0"/>
                        <a:t>8200</a:t>
                      </a:r>
                      <a:endParaRPr lang="en-US" dirty="0"/>
                    </a:p>
                  </a:txBody>
                  <a:tcPr/>
                </a:tc>
                <a:extLst>
                  <a:ext uri="{0D108BD9-81ED-4DB2-BD59-A6C34878D82A}">
                    <a16:rowId xmlns:a16="http://schemas.microsoft.com/office/drawing/2014/main" xmlns="" val="10005"/>
                  </a:ext>
                </a:extLst>
              </a:tr>
              <a:tr h="370840">
                <a:tc>
                  <a:txBody>
                    <a:bodyPr/>
                    <a:lstStyle/>
                    <a:p>
                      <a:r>
                        <a:rPr lang="en-IN" dirty="0"/>
                        <a:t>15400</a:t>
                      </a:r>
                      <a:endParaRPr lang="en-US" dirty="0"/>
                    </a:p>
                  </a:txBody>
                  <a:tcPr/>
                </a:tc>
                <a:tc>
                  <a:txBody>
                    <a:bodyPr/>
                    <a:lstStyle/>
                    <a:p>
                      <a:r>
                        <a:rPr lang="en-IN" dirty="0"/>
                        <a:t>Monsoon</a:t>
                      </a:r>
                      <a:endParaRPr lang="en-US" dirty="0"/>
                    </a:p>
                  </a:txBody>
                  <a:tcPr/>
                </a:tc>
                <a:tc>
                  <a:txBody>
                    <a:bodyPr/>
                    <a:lstStyle/>
                    <a:p>
                      <a:r>
                        <a:rPr lang="en-IN" dirty="0"/>
                        <a:t>2200</a:t>
                      </a:r>
                      <a:endParaRPr lang="en-US" dirty="0"/>
                    </a:p>
                  </a:txBody>
                  <a:tcPr/>
                </a:tc>
                <a:tc>
                  <a:txBody>
                    <a:bodyPr/>
                    <a:lstStyle/>
                    <a:p>
                      <a:r>
                        <a:rPr lang="en-IN" dirty="0"/>
                        <a:t>9500</a:t>
                      </a:r>
                      <a:endParaRPr lang="en-US" dirty="0"/>
                    </a:p>
                  </a:txBody>
                  <a:tcPr/>
                </a:tc>
                <a:extLst>
                  <a:ext uri="{0D108BD9-81ED-4DB2-BD59-A6C34878D82A}">
                    <a16:rowId xmlns:a16="http://schemas.microsoft.com/office/drawing/2014/main" xmlns="" val="10006"/>
                  </a:ext>
                </a:extLst>
              </a:tr>
              <a:tr h="370840">
                <a:tc>
                  <a:txBody>
                    <a:bodyPr/>
                    <a:lstStyle/>
                    <a:p>
                      <a:r>
                        <a:rPr lang="en-IN" dirty="0"/>
                        <a:t>15000</a:t>
                      </a:r>
                      <a:endParaRPr lang="en-US" dirty="0"/>
                    </a:p>
                  </a:txBody>
                  <a:tcPr/>
                </a:tc>
                <a:tc>
                  <a:txBody>
                    <a:bodyPr/>
                    <a:lstStyle/>
                    <a:p>
                      <a:r>
                        <a:rPr lang="en-IN" dirty="0"/>
                        <a:t>Winter</a:t>
                      </a:r>
                      <a:endParaRPr lang="en-US" dirty="0"/>
                    </a:p>
                  </a:txBody>
                  <a:tcPr/>
                </a:tc>
                <a:tc>
                  <a:txBody>
                    <a:bodyPr/>
                    <a:lstStyle/>
                    <a:p>
                      <a:r>
                        <a:rPr lang="en-IN" dirty="0"/>
                        <a:t>2000</a:t>
                      </a:r>
                      <a:endParaRPr lang="en-US" dirty="0"/>
                    </a:p>
                  </a:txBody>
                  <a:tcPr/>
                </a:tc>
                <a:tc>
                  <a:txBody>
                    <a:bodyPr/>
                    <a:lstStyle/>
                    <a:p>
                      <a:r>
                        <a:rPr lang="en-IN" dirty="0"/>
                        <a:t>9000</a:t>
                      </a:r>
                      <a:endParaRPr lang="en-US" dirty="0"/>
                    </a:p>
                  </a:txBody>
                  <a:tcPr/>
                </a:tc>
                <a:extLst>
                  <a:ext uri="{0D108BD9-81ED-4DB2-BD59-A6C34878D82A}">
                    <a16:rowId xmlns:a16="http://schemas.microsoft.com/office/drawing/2014/main" xmlns="" val="10007"/>
                  </a:ext>
                </a:extLst>
              </a:tr>
              <a:tr h="370840">
                <a:tc>
                  <a:txBody>
                    <a:bodyPr/>
                    <a:lstStyle/>
                    <a:p>
                      <a:r>
                        <a:rPr lang="en-IN" dirty="0"/>
                        <a:t>14100</a:t>
                      </a:r>
                      <a:endParaRPr lang="en-US" dirty="0"/>
                    </a:p>
                  </a:txBody>
                  <a:tcPr/>
                </a:tc>
                <a:tc>
                  <a:txBody>
                    <a:bodyPr/>
                    <a:lstStyle/>
                    <a:p>
                      <a:r>
                        <a:rPr lang="en-IN" dirty="0"/>
                        <a:t>Winter</a:t>
                      </a:r>
                      <a:endParaRPr lang="en-US" dirty="0"/>
                    </a:p>
                  </a:txBody>
                  <a:tcPr/>
                </a:tc>
                <a:tc>
                  <a:txBody>
                    <a:bodyPr/>
                    <a:lstStyle/>
                    <a:p>
                      <a:r>
                        <a:rPr lang="en-IN" dirty="0"/>
                        <a:t>1190</a:t>
                      </a:r>
                      <a:endParaRPr lang="en-US" dirty="0"/>
                    </a:p>
                  </a:txBody>
                  <a:tcPr/>
                </a:tc>
                <a:tc>
                  <a:txBody>
                    <a:bodyPr/>
                    <a:lstStyle/>
                    <a:p>
                      <a:r>
                        <a:rPr lang="en-IN" dirty="0"/>
                        <a:t>6200</a:t>
                      </a:r>
                      <a:endParaRPr lang="en-US" dirty="0"/>
                    </a:p>
                  </a:txBody>
                  <a:tcPr/>
                </a:tc>
                <a:extLst>
                  <a:ext uri="{0D108BD9-81ED-4DB2-BD59-A6C34878D82A}">
                    <a16:rowId xmlns:a16="http://schemas.microsoft.com/office/drawing/2014/main" xmlns="" val="10008"/>
                  </a:ext>
                </a:extLst>
              </a:tr>
              <a:tr h="370840">
                <a:tc>
                  <a:txBody>
                    <a:bodyPr/>
                    <a:lstStyle/>
                    <a:p>
                      <a:r>
                        <a:rPr lang="en-IN" dirty="0"/>
                        <a:t>14500</a:t>
                      </a:r>
                      <a:endParaRPr lang="en-US" dirty="0"/>
                    </a:p>
                  </a:txBody>
                  <a:tcPr/>
                </a:tc>
                <a:tc>
                  <a:txBody>
                    <a:bodyPr/>
                    <a:lstStyle/>
                    <a:p>
                      <a:r>
                        <a:rPr lang="en-IN" dirty="0"/>
                        <a:t>Summer</a:t>
                      </a:r>
                      <a:endParaRPr lang="en-US" dirty="0"/>
                    </a:p>
                  </a:txBody>
                  <a:tcPr/>
                </a:tc>
                <a:tc>
                  <a:txBody>
                    <a:bodyPr/>
                    <a:lstStyle/>
                    <a:p>
                      <a:r>
                        <a:rPr lang="en-IN" dirty="0"/>
                        <a:t>1600</a:t>
                      </a:r>
                      <a:endParaRPr lang="en-US" dirty="0"/>
                    </a:p>
                  </a:txBody>
                  <a:tcPr/>
                </a:tc>
                <a:tc>
                  <a:txBody>
                    <a:bodyPr/>
                    <a:lstStyle/>
                    <a:p>
                      <a:r>
                        <a:rPr lang="en-IN" dirty="0"/>
                        <a:t>7000</a:t>
                      </a:r>
                      <a:endParaRPr lang="en-US" dirty="0"/>
                    </a:p>
                  </a:txBody>
                  <a:tcPr/>
                </a:tc>
                <a:extLst>
                  <a:ext uri="{0D108BD9-81ED-4DB2-BD59-A6C34878D82A}">
                    <a16:rowId xmlns:a16="http://schemas.microsoft.com/office/drawing/2014/main" xmlns="" val="10009"/>
                  </a:ext>
                </a:extLst>
              </a:tr>
              <a:tr h="370840">
                <a:tc>
                  <a:txBody>
                    <a:bodyPr/>
                    <a:lstStyle/>
                    <a:p>
                      <a:r>
                        <a:rPr lang="en-IN" dirty="0"/>
                        <a:t>15500</a:t>
                      </a:r>
                      <a:endParaRPr lang="en-US" dirty="0"/>
                    </a:p>
                  </a:txBody>
                  <a:tcPr/>
                </a:tc>
                <a:tc>
                  <a:txBody>
                    <a:bodyPr/>
                    <a:lstStyle/>
                    <a:p>
                      <a:r>
                        <a:rPr lang="en-IN" dirty="0"/>
                        <a:t>Winter</a:t>
                      </a:r>
                      <a:endParaRPr lang="en-US" dirty="0"/>
                    </a:p>
                  </a:txBody>
                  <a:tcPr/>
                </a:tc>
                <a:tc>
                  <a:txBody>
                    <a:bodyPr/>
                    <a:lstStyle/>
                    <a:p>
                      <a:r>
                        <a:rPr lang="en-IN" dirty="0"/>
                        <a:t>1900</a:t>
                      </a:r>
                      <a:endParaRPr lang="en-US" dirty="0"/>
                    </a:p>
                  </a:txBody>
                  <a:tcPr/>
                </a:tc>
                <a:tc>
                  <a:txBody>
                    <a:bodyPr/>
                    <a:lstStyle/>
                    <a:p>
                      <a:r>
                        <a:rPr lang="en-IN" dirty="0"/>
                        <a:t>9300</a:t>
                      </a:r>
                      <a:endParaRPr lang="en-US" dirty="0"/>
                    </a:p>
                  </a:txBody>
                  <a:tcPr/>
                </a:tc>
                <a:extLst>
                  <a:ext uri="{0D108BD9-81ED-4DB2-BD59-A6C34878D82A}">
                    <a16:rowId xmlns:a16="http://schemas.microsoft.com/office/drawing/2014/main" xmlns="" val="1001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b="1" i="1" dirty="0"/>
              <a:t>How to help Mr. Menon using hypothesis testing</a:t>
            </a:r>
          </a:p>
        </p:txBody>
      </p:sp>
      <p:sp>
        <p:nvSpPr>
          <p:cNvPr id="5" name="Title 4"/>
          <p:cNvSpPr>
            <a:spLocks noGrp="1"/>
          </p:cNvSpPr>
          <p:nvPr>
            <p:ph type="ctrTitle"/>
          </p:nvPr>
        </p:nvSpPr>
        <p:spPr>
          <a:xfrm>
            <a:off x="2209800" y="1828802"/>
            <a:ext cx="7772400" cy="1295399"/>
          </a:xfrm>
        </p:spPr>
        <p:txBody>
          <a:bodyPr>
            <a:normAutofit/>
          </a:bodyPr>
          <a:lstStyle/>
          <a:p>
            <a:r>
              <a:rPr lang="en-US" sz="2800" b="1" i="1" dirty="0"/>
              <a:t>Mr. </a:t>
            </a:r>
            <a:r>
              <a:rPr lang="en-US" sz="2800" b="1" i="1" dirty="0" err="1"/>
              <a:t>Menon</a:t>
            </a:r>
            <a:r>
              <a:rPr lang="en-US" sz="2800" b="1" i="1" dirty="0"/>
              <a:t> finally ended the call after assuring the dealer that he would get the problem resolved.</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238" y="6239507"/>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6875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cap="none" dirty="0"/>
              <a:t>Research objective</a:t>
            </a:r>
          </a:p>
        </p:txBody>
      </p:sp>
      <p:sp>
        <p:nvSpPr>
          <p:cNvPr id="3" name="Content Placeholder 2"/>
          <p:cNvSpPr>
            <a:spLocks noGrp="1"/>
          </p:cNvSpPr>
          <p:nvPr>
            <p:ph sz="quarter" idx="13"/>
          </p:nvPr>
        </p:nvSpPr>
        <p:spPr>
          <a:xfrm>
            <a:off x="1981200" y="2286001"/>
            <a:ext cx="8229600" cy="3840163"/>
          </a:xfrm>
        </p:spPr>
        <p:txBody>
          <a:bodyPr>
            <a:normAutofit/>
          </a:bodyPr>
          <a:lstStyle/>
          <a:p>
            <a:pPr marL="0" indent="0" algn="just">
              <a:buNone/>
            </a:pPr>
            <a:r>
              <a:rPr lang="en-US" sz="2400" dirty="0"/>
              <a:t>Mr. </a:t>
            </a:r>
            <a:r>
              <a:rPr lang="en-US" sz="2400" dirty="0" err="1"/>
              <a:t>Menon</a:t>
            </a:r>
            <a:r>
              <a:rPr lang="en-US" sz="2400" dirty="0"/>
              <a:t> was concerned about the delivery delays. Therefore, he wanted to know whether the forecasting methodology was right. Forecasting depends on the available past data. He wanted to start with re-checking the data to examine the pattern again.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238"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5181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cap="none" dirty="0"/>
              <a:t>Research questions</a:t>
            </a:r>
          </a:p>
        </p:txBody>
      </p:sp>
      <p:sp>
        <p:nvSpPr>
          <p:cNvPr id="3" name="Content Placeholder 2"/>
          <p:cNvSpPr>
            <a:spLocks noGrp="1"/>
          </p:cNvSpPr>
          <p:nvPr>
            <p:ph sz="quarter" idx="13"/>
          </p:nvPr>
        </p:nvSpPr>
        <p:spPr>
          <a:xfrm>
            <a:off x="1981200" y="1981201"/>
            <a:ext cx="8229600" cy="4144963"/>
          </a:xfrm>
        </p:spPr>
        <p:txBody>
          <a:bodyPr>
            <a:normAutofit/>
          </a:bodyPr>
          <a:lstStyle/>
          <a:p>
            <a:pPr algn="just"/>
            <a:r>
              <a:rPr lang="en-US" sz="2400" dirty="0"/>
              <a:t>1. He wanted to check whether the mean sales of two peak seasons across the nine years were same or significantly different.</a:t>
            </a:r>
          </a:p>
          <a:p>
            <a:pPr algn="just"/>
            <a:endParaRPr lang="en-US" sz="2400" dirty="0"/>
          </a:p>
          <a:p>
            <a:pPr algn="just"/>
            <a:r>
              <a:rPr lang="en-US" sz="2400" dirty="0"/>
              <a:t>2. He wanted to examine whether mean sales of a peak season and a lean season were actually significantly different or not.</a:t>
            </a:r>
          </a:p>
          <a:p>
            <a:pPr marL="0" indent="0" algn="just">
              <a:buNone/>
            </a:pPr>
            <a:endParaRPr lang="en-US" sz="2400" dirty="0"/>
          </a:p>
          <a:p>
            <a:pPr algn="just"/>
            <a:r>
              <a:rPr lang="en-US" sz="2400" dirty="0"/>
              <a:t>3. He wanted to know whether there were any significant difference in the sales of peak seasons between last four years, 2008, 2009, 2010 and 2011.</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238"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024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cap="none" dirty="0"/>
              <a:t>Research questions</a:t>
            </a:r>
            <a:endParaRPr lang="en-US" dirty="0"/>
          </a:p>
        </p:txBody>
      </p:sp>
      <p:sp>
        <p:nvSpPr>
          <p:cNvPr id="3" name="Content Placeholder 2"/>
          <p:cNvSpPr>
            <a:spLocks noGrp="1"/>
          </p:cNvSpPr>
          <p:nvPr>
            <p:ph sz="quarter" idx="13"/>
          </p:nvPr>
        </p:nvSpPr>
        <p:spPr>
          <a:xfrm>
            <a:off x="2133600" y="1785926"/>
            <a:ext cx="7924800" cy="3286148"/>
          </a:xfrm>
        </p:spPr>
        <p:txBody>
          <a:bodyPr>
            <a:normAutofit/>
          </a:bodyPr>
          <a:lstStyle/>
          <a:p>
            <a:pPr>
              <a:buNone/>
            </a:pPr>
            <a:endParaRPr lang="en-IN" sz="2400" dirty="0"/>
          </a:p>
          <a:p>
            <a:r>
              <a:rPr lang="en-IN" sz="2400" dirty="0"/>
              <a:t>4. Is there any variation in sales of different model, if compared with MMFD and entire market?</a:t>
            </a:r>
          </a:p>
          <a:p>
            <a:endParaRPr lang="en-IN" sz="2400" dirty="0"/>
          </a:p>
          <a:p>
            <a:r>
              <a:rPr lang="en-IN" sz="2400" dirty="0"/>
              <a:t>5. What could be the factors influencing sales of tractors?</a:t>
            </a:r>
          </a:p>
          <a:p>
            <a:endParaRPr lang="en-IN" sz="2400" dirty="0"/>
          </a:p>
          <a:p>
            <a:r>
              <a:rPr lang="en-US" sz="2400"/>
              <a:t>6. How </a:t>
            </a:r>
            <a:r>
              <a:rPr lang="en-US" sz="2400" dirty="0"/>
              <a:t>to predict the sales for future months?</a:t>
            </a:r>
          </a:p>
          <a:p>
            <a:endParaRPr lang="en-US" sz="2400"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4343400" y="1981200"/>
            <a:ext cx="3557154"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8238"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0440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4675924" y="1600200"/>
            <a:ext cx="284015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1138239"/>
            <a:ext cx="3162300"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8238"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955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4675924" y="1600200"/>
            <a:ext cx="284015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8238"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4253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4675924" y="1600200"/>
            <a:ext cx="284015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8238"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1195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cap="none" dirty="0"/>
              <a:t>Case 1</a:t>
            </a:r>
          </a:p>
        </p:txBody>
      </p:sp>
      <p:sp>
        <p:nvSpPr>
          <p:cNvPr id="3" name="Content Placeholder 2"/>
          <p:cNvSpPr>
            <a:spLocks noGrp="1"/>
          </p:cNvSpPr>
          <p:nvPr>
            <p:ph sz="quarter" idx="13"/>
          </p:nvPr>
        </p:nvSpPr>
        <p:spPr>
          <a:xfrm>
            <a:off x="1981200" y="2209801"/>
            <a:ext cx="8229600" cy="3916363"/>
          </a:xfrm>
        </p:spPr>
        <p:txBody>
          <a:bodyPr>
            <a:normAutofit/>
          </a:bodyPr>
          <a:lstStyle/>
          <a:p>
            <a:pPr marL="0" indent="0" algn="just">
              <a:buNone/>
            </a:pPr>
            <a:r>
              <a:rPr lang="en-US" sz="2400" dirty="0"/>
              <a:t>On the morning of Feb 3, 2012, deputy general manager of Mahindra &amp; Mahindra Ltd, Farm Division (MMFD), received a telephone call from a dealer. Dealer was complaining about the irregular and short supply of tractors from the company stockyard. He finally ended the call after assuring the dealer that he would get the problem resolved.</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38576" y="6234764"/>
            <a:ext cx="657379"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1398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4675924" y="1600200"/>
            <a:ext cx="284015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8238"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2430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85800"/>
            <a:ext cx="8229600" cy="914400"/>
          </a:xfrm>
        </p:spPr>
        <p:txBody>
          <a:bodyPr>
            <a:normAutofit/>
          </a:bodyPr>
          <a:lstStyle/>
          <a:p>
            <a:r>
              <a:rPr lang="en-US" sz="3600" b="1" i="1" dirty="0"/>
              <a:t>1</a:t>
            </a:r>
            <a:r>
              <a:rPr lang="en-US" sz="3600" b="1" i="1" baseline="30000" dirty="0"/>
              <a:t>st</a:t>
            </a:r>
            <a:r>
              <a:rPr lang="en-US" sz="3600" b="1" i="1" dirty="0"/>
              <a:t> hypothesis</a:t>
            </a:r>
          </a:p>
        </p:txBody>
      </p:sp>
      <p:sp>
        <p:nvSpPr>
          <p:cNvPr id="3" name="Content Placeholder 2"/>
          <p:cNvSpPr>
            <a:spLocks noGrp="1"/>
          </p:cNvSpPr>
          <p:nvPr>
            <p:ph sz="quarter" idx="13"/>
          </p:nvPr>
        </p:nvSpPr>
        <p:spPr>
          <a:xfrm>
            <a:off x="1981200" y="2438401"/>
            <a:ext cx="8229600" cy="3687763"/>
          </a:xfrm>
        </p:spPr>
        <p:txBody>
          <a:bodyPr>
            <a:normAutofit/>
          </a:bodyPr>
          <a:lstStyle/>
          <a:p>
            <a:r>
              <a:rPr lang="en-US" sz="2400" dirty="0"/>
              <a:t>H</a:t>
            </a:r>
            <a:r>
              <a:rPr lang="en-US" sz="2400" baseline="-25000" dirty="0"/>
              <a:t>0</a:t>
            </a:r>
            <a:r>
              <a:rPr lang="en-US" sz="2400" dirty="0"/>
              <a:t>: Mean sales of peak season 1 (April to June) = Mean sales of peak season 2 (September to November)</a:t>
            </a:r>
          </a:p>
          <a:p>
            <a:pPr marL="0" indent="0">
              <a:buNone/>
            </a:pPr>
            <a:endParaRPr lang="en-US" sz="2400" dirty="0"/>
          </a:p>
          <a:p>
            <a:r>
              <a:rPr lang="en-US" sz="2400" dirty="0"/>
              <a:t>H</a:t>
            </a:r>
            <a:r>
              <a:rPr lang="en-US" sz="2400" baseline="-25000" dirty="0"/>
              <a:t>1</a:t>
            </a:r>
            <a:r>
              <a:rPr lang="en-US" sz="2400" dirty="0"/>
              <a:t>: Mean sales of peak season 1 (April to June) ≠ Mean sales of peak season 2 (September to November)</a:t>
            </a:r>
          </a:p>
          <a:p>
            <a:endParaRPr lang="en-US" sz="24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238" y="6248385"/>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4573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cap="none" dirty="0"/>
              <a:t>2</a:t>
            </a:r>
            <a:r>
              <a:rPr lang="en-US" b="1" i="1" cap="none" baseline="30000" dirty="0"/>
              <a:t>nd</a:t>
            </a:r>
            <a:r>
              <a:rPr lang="en-US" b="1" i="1" cap="none" dirty="0"/>
              <a:t> hypothesis</a:t>
            </a:r>
            <a:endParaRPr lang="en-US" cap="none" dirty="0"/>
          </a:p>
        </p:txBody>
      </p:sp>
      <p:sp>
        <p:nvSpPr>
          <p:cNvPr id="3" name="Content Placeholder 2"/>
          <p:cNvSpPr>
            <a:spLocks noGrp="1"/>
          </p:cNvSpPr>
          <p:nvPr>
            <p:ph sz="quarter" idx="13"/>
          </p:nvPr>
        </p:nvSpPr>
        <p:spPr>
          <a:xfrm>
            <a:off x="1981200" y="1905001"/>
            <a:ext cx="8229600" cy="4221163"/>
          </a:xfrm>
        </p:spPr>
        <p:txBody>
          <a:bodyPr/>
          <a:lstStyle/>
          <a:p>
            <a:pPr algn="just"/>
            <a:r>
              <a:rPr lang="en-US" sz="2400" dirty="0"/>
              <a:t>H</a:t>
            </a:r>
            <a:r>
              <a:rPr lang="en-US" sz="2400" baseline="-25000" dirty="0"/>
              <a:t>0 </a:t>
            </a:r>
            <a:r>
              <a:rPr lang="en-US" sz="2400" dirty="0"/>
              <a:t>: Mean sales of peak season(April to June &amp; September to November) = Mean sales of lean season(Rest of the months)</a:t>
            </a:r>
          </a:p>
          <a:p>
            <a:pPr marL="0" indent="0" algn="just">
              <a:buNone/>
            </a:pPr>
            <a:endParaRPr lang="en-US" sz="2400" dirty="0"/>
          </a:p>
          <a:p>
            <a:pPr algn="just"/>
            <a:r>
              <a:rPr lang="en-US" sz="2400" dirty="0"/>
              <a:t>H</a:t>
            </a:r>
            <a:r>
              <a:rPr lang="en-US" sz="2400" baseline="-25000" dirty="0"/>
              <a:t>1 </a:t>
            </a:r>
            <a:r>
              <a:rPr lang="en-US" sz="2400" dirty="0"/>
              <a:t>: Mean sales of peak season(April to June &amp; September to November) &gt; Mean sales of lean season(Rest of the months)</a:t>
            </a:r>
          </a:p>
          <a:p>
            <a:pPr algn="just"/>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238"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9120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cap="none" dirty="0"/>
              <a:t>3</a:t>
            </a:r>
            <a:r>
              <a:rPr lang="en-US" b="1" i="1" cap="none" baseline="30000" dirty="0"/>
              <a:t>rd</a:t>
            </a:r>
            <a:r>
              <a:rPr lang="en-US" b="1" i="1" cap="none" dirty="0"/>
              <a:t> hypothesis</a:t>
            </a:r>
            <a:endParaRPr lang="en-US" cap="none" dirty="0"/>
          </a:p>
        </p:txBody>
      </p:sp>
      <p:sp>
        <p:nvSpPr>
          <p:cNvPr id="3" name="Content Placeholder 2"/>
          <p:cNvSpPr>
            <a:spLocks noGrp="1"/>
          </p:cNvSpPr>
          <p:nvPr>
            <p:ph sz="quarter" idx="13"/>
          </p:nvPr>
        </p:nvSpPr>
        <p:spPr>
          <a:xfrm>
            <a:off x="1981200" y="1981201"/>
            <a:ext cx="8229600" cy="4144963"/>
          </a:xfrm>
        </p:spPr>
        <p:txBody>
          <a:bodyPr>
            <a:normAutofit/>
          </a:bodyPr>
          <a:lstStyle/>
          <a:p>
            <a:pPr algn="just"/>
            <a:r>
              <a:rPr lang="en-US" sz="2400" dirty="0"/>
              <a:t>H</a:t>
            </a:r>
            <a:r>
              <a:rPr lang="en-US" sz="2400" baseline="-25000" dirty="0"/>
              <a:t>0 </a:t>
            </a:r>
            <a:r>
              <a:rPr lang="en-US" sz="2400" dirty="0"/>
              <a:t>: Mean sales of peak season (2008)=Mean sales of peak season (2009)=Mean sales of peak season (2010)=Mean sales of peak season (2011) </a:t>
            </a:r>
          </a:p>
          <a:p>
            <a:pPr marL="0" indent="0" algn="just">
              <a:buNone/>
            </a:pPr>
            <a:endParaRPr lang="en-US" sz="2400" dirty="0"/>
          </a:p>
          <a:p>
            <a:pPr algn="just"/>
            <a:r>
              <a:rPr lang="en-US" sz="2400" dirty="0"/>
              <a:t>H</a:t>
            </a:r>
            <a:r>
              <a:rPr lang="en-US" sz="2400" baseline="-25000" dirty="0"/>
              <a:t>1 </a:t>
            </a:r>
            <a:r>
              <a:rPr lang="en-US" sz="2400" dirty="0"/>
              <a:t>: Mean sales of peak season (2008)≠Mean sales of peak season (2009)≠Mean sales of peak season (2010)≠Mean sales of peak season (2011) </a:t>
            </a:r>
          </a:p>
          <a:p>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238"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904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33600" y="571480"/>
            <a:ext cx="7924800" cy="1571636"/>
          </a:xfrm>
        </p:spPr>
        <p:txBody>
          <a:bodyPr>
            <a:normAutofit fontScale="90000"/>
          </a:bodyPr>
          <a:lstStyle/>
          <a:p>
            <a:r>
              <a:rPr lang="en-US" b="1" i="1" cap="none" dirty="0"/>
              <a:t/>
            </a:r>
            <a:br>
              <a:rPr lang="en-US" b="1" i="1" cap="none" dirty="0"/>
            </a:br>
            <a:r>
              <a:rPr lang="en-US" sz="3200" b="1" i="1" dirty="0"/>
              <a:t>Which test for hypothesis 1?</a:t>
            </a:r>
            <a:br>
              <a:rPr lang="en-US" sz="3200" b="1" i="1" dirty="0"/>
            </a:br>
            <a:r>
              <a:rPr lang="en-US" sz="3200" b="1" i="1" dirty="0"/>
              <a:t/>
            </a:r>
            <a:br>
              <a:rPr lang="en-US" sz="3200" b="1" i="1" dirty="0"/>
            </a:br>
            <a:r>
              <a:rPr lang="en-US" b="1" i="1" cap="none" dirty="0"/>
              <a:t>Test statistics for one sample case</a:t>
            </a:r>
          </a:p>
        </p:txBody>
      </p:sp>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003717" y="2895599"/>
            <a:ext cx="2286000" cy="1688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7048402" y="2922968"/>
            <a:ext cx="2325979"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8238" y="6264861"/>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2717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147888" y="2643182"/>
            <a:ext cx="3414713" cy="2143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tretch>
            <a:fillRect/>
          </a:stretch>
        </p:blipFill>
        <p:spPr bwMode="auto">
          <a:xfrm>
            <a:off x="6400800" y="2643182"/>
            <a:ext cx="3438144" cy="2143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1981200" y="1071546"/>
            <a:ext cx="8229600" cy="1000132"/>
          </a:xfrm>
        </p:spPr>
        <p:txBody>
          <a:bodyPr>
            <a:normAutofit fontScale="90000"/>
          </a:bodyPr>
          <a:lstStyle/>
          <a:p>
            <a:r>
              <a:rPr lang="en-US" sz="3600" b="1" i="1" dirty="0"/>
              <a:t>Which test for hypothesis 1?</a:t>
            </a:r>
            <a:br>
              <a:rPr lang="en-US" sz="3600" b="1" i="1" dirty="0"/>
            </a:br>
            <a:r>
              <a:rPr lang="en-US" sz="3600" b="1" i="1" dirty="0"/>
              <a:t/>
            </a:r>
            <a:br>
              <a:rPr lang="en-US" sz="3600" b="1" i="1" dirty="0"/>
            </a:br>
            <a:r>
              <a:rPr lang="en-US" sz="3200" b="1" i="1" dirty="0"/>
              <a:t> Test statistics for two sample case</a:t>
            </a:r>
            <a:endParaRPr lang="en-US" sz="3600" b="1" i="1" dirty="0"/>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8238"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930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b="1" i="1" dirty="0"/>
              <a:t>Decision</a:t>
            </a:r>
          </a:p>
        </p:txBody>
      </p:sp>
      <p:pic>
        <p:nvPicPr>
          <p:cNvPr id="3074" name="Picture 2"/>
          <p:cNvPicPr>
            <a:picLocks noGrp="1" noChangeAspect="1" noChangeArrowheads="1"/>
          </p:cNvPicPr>
          <p:nvPr>
            <p:ph sz="quarter" idx="13"/>
          </p:nvPr>
        </p:nvPicPr>
        <p:blipFill>
          <a:blip r:embed="rId2" cstate="print">
            <a:extLst>
              <a:ext uri="{BEBA8EAE-BF5A-486C-A8C5-ECC9F3942E4B}">
                <a14:imgProps xmlns:a14="http://schemas.microsoft.com/office/drawing/2010/main">
                  <a14:imgLayer r:embed="rId3">
                    <a14:imgEffect>
                      <a14:sharpenSoften amount="64000"/>
                    </a14:imgEffect>
                  </a14:imgLayer>
                </a14:imgProps>
              </a:ext>
              <a:ext uri="{28A0092B-C50C-407E-A947-70E740481C1C}">
                <a14:useLocalDpi xmlns:a14="http://schemas.microsoft.com/office/drawing/2010/main" val="0"/>
              </a:ext>
            </a:extLst>
          </a:blip>
          <a:stretch>
            <a:fillRect/>
          </a:stretch>
        </p:blipFill>
        <p:spPr bwMode="auto">
          <a:xfrm>
            <a:off x="3678363" y="1600200"/>
            <a:ext cx="4835275" cy="4114800"/>
          </a:xfrm>
          <a:prstGeom prst="rect">
            <a:avLst/>
          </a:prstGeom>
          <a:noFill/>
          <a:ln w="19050">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8238"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4660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sz="quarter" idx="13"/>
          </p:nvPr>
        </p:nvPicPr>
        <p:blipFill>
          <a:blip r:embed="rId2">
            <a:extLst>
              <a:ext uri="{BEBA8EAE-BF5A-486C-A8C5-ECC9F3942E4B}">
                <a14:imgProps xmlns:a14="http://schemas.microsoft.com/office/drawing/2010/main">
                  <a14:imgLayer r:embed="rId3">
                    <a14:imgEffect>
                      <a14:sharpenSoften amount="52000"/>
                    </a14:imgEffect>
                  </a14:imgLayer>
                </a14:imgProps>
              </a:ext>
              <a:ext uri="{28A0092B-C50C-407E-A947-70E740481C1C}">
                <a14:useLocalDpi xmlns:a14="http://schemas.microsoft.com/office/drawing/2010/main" val="0"/>
              </a:ext>
            </a:extLst>
          </a:blip>
          <a:stretch>
            <a:fillRect/>
          </a:stretch>
        </p:blipFill>
        <p:spPr bwMode="auto">
          <a:xfrm>
            <a:off x="4190734" y="2528730"/>
            <a:ext cx="3810532" cy="225774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8238"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6722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7696200" cy="1143000"/>
          </a:xfrm>
        </p:spPr>
        <p:txBody>
          <a:bodyPr>
            <a:normAutofit/>
          </a:bodyPr>
          <a:lstStyle/>
          <a:p>
            <a:r>
              <a:rPr lang="en-US" sz="3200" b="1" i="1" dirty="0"/>
              <a:t>One and two tailed test</a:t>
            </a:r>
          </a:p>
        </p:txBody>
      </p:sp>
      <p:pic>
        <p:nvPicPr>
          <p:cNvPr id="6146" name="Picture 2"/>
          <p:cNvPicPr>
            <a:picLocks noGrp="1" noChangeAspect="1" noChangeArrowheads="1"/>
          </p:cNvPicPr>
          <p:nvPr>
            <p:ph sz="quarter" idx="13"/>
          </p:nvPr>
        </p:nvPicPr>
        <p:blipFill>
          <a:blip r:embed="rId2">
            <a:extLst>
              <a:ext uri="{BEBA8EAE-BF5A-486C-A8C5-ECC9F3942E4B}">
                <a14:imgProps xmlns:a14="http://schemas.microsoft.com/office/drawing/2010/main">
                  <a14:imgLayer r:embed="rId3">
                    <a14:imgEffect>
                      <a14:sharpenSoften amount="37000"/>
                    </a14:imgEffect>
                  </a14:imgLayer>
                </a14:imgProps>
              </a:ext>
              <a:ext uri="{28A0092B-C50C-407E-A947-70E740481C1C}">
                <a14:useLocalDpi xmlns:a14="http://schemas.microsoft.com/office/drawing/2010/main" val="0"/>
              </a:ext>
            </a:extLst>
          </a:blip>
          <a:stretch>
            <a:fillRect/>
          </a:stretch>
        </p:blipFill>
        <p:spPr bwMode="auto">
          <a:xfrm>
            <a:off x="3125149" y="1600200"/>
            <a:ext cx="5941703" cy="4114800"/>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8238"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3858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Text Placeholder 4"/>
          <p:cNvSpPr>
            <a:spLocks noGrp="1"/>
          </p:cNvSpPr>
          <p:nvPr>
            <p:ph type="body" idx="1"/>
          </p:nvPr>
        </p:nvSpPr>
        <p:spPr>
          <a:xfrm>
            <a:off x="2246313" y="2057401"/>
            <a:ext cx="7772400" cy="1981200"/>
          </a:xfrm>
        </p:spPr>
        <p:txBody>
          <a:bodyPr>
            <a:noAutofit/>
          </a:bodyPr>
          <a:lstStyle/>
          <a:p>
            <a:pPr algn="ctr"/>
            <a:r>
              <a:rPr lang="en-US" sz="3200" b="1" i="1" dirty="0">
                <a:solidFill>
                  <a:srgbClr val="C00000"/>
                </a:solidFill>
              </a:rPr>
              <a:t>So, what is your decision?</a:t>
            </a:r>
          </a:p>
          <a:p>
            <a:pPr algn="ctr"/>
            <a:r>
              <a:rPr lang="en-US" sz="3200" b="1" i="1" dirty="0">
                <a:solidFill>
                  <a:srgbClr val="C00000"/>
                </a:solidFill>
              </a:rPr>
              <a:t>Z or t test?</a:t>
            </a:r>
          </a:p>
          <a:p>
            <a:pPr algn="ctr"/>
            <a:r>
              <a:rPr lang="en-US" sz="3200" b="1" i="1" dirty="0">
                <a:solidFill>
                  <a:srgbClr val="C00000"/>
                </a:solidFill>
              </a:rPr>
              <a:t>1 or 2 tailed test?</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238" y="6264861"/>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1245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685800"/>
            <a:ext cx="7924800" cy="1066800"/>
          </a:xfrm>
        </p:spPr>
        <p:txBody>
          <a:bodyPr/>
          <a:lstStyle/>
          <a:p>
            <a:r>
              <a:rPr lang="en-US" b="1" i="1" cap="none" dirty="0"/>
              <a:t>Company at a glance</a:t>
            </a:r>
          </a:p>
        </p:txBody>
      </p:sp>
      <p:sp>
        <p:nvSpPr>
          <p:cNvPr id="3" name="Content Placeholder 2"/>
          <p:cNvSpPr>
            <a:spLocks noGrp="1"/>
          </p:cNvSpPr>
          <p:nvPr>
            <p:ph sz="quarter" idx="13"/>
          </p:nvPr>
        </p:nvSpPr>
        <p:spPr>
          <a:xfrm>
            <a:off x="2133600" y="2438400"/>
            <a:ext cx="7924800" cy="3276600"/>
          </a:xfrm>
        </p:spPr>
        <p:txBody>
          <a:bodyPr/>
          <a:lstStyle/>
          <a:p>
            <a:pPr marL="0" indent="0" algn="just">
              <a:buNone/>
            </a:pPr>
            <a:r>
              <a:rPr lang="en-US" sz="2400" dirty="0"/>
              <a:t>Mahindra &amp; Mahindra LTD was founded in 1945,  it is a multinational company group worth of US$15.4 billion. MMFD provided tractors and agricultural equipment under ‘Mahindra Tractor’ brand name. It had four tractor manufacturing facilities in India, two in China, one in Australia and three in United States. It had been the largest tractor producer in India since 1983.</a:t>
            </a:r>
          </a:p>
          <a:p>
            <a:pPr algn="just"/>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238" y="623422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545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33600" y="762000"/>
            <a:ext cx="7924800" cy="1066800"/>
          </a:xfrm>
        </p:spPr>
        <p:txBody>
          <a:bodyPr>
            <a:normAutofit fontScale="90000"/>
          </a:bodyPr>
          <a:lstStyle/>
          <a:p>
            <a:r>
              <a:rPr lang="en-US" b="1" i="1" cap="none" dirty="0"/>
              <a:t>What is p-value</a:t>
            </a:r>
            <a:br>
              <a:rPr lang="en-US" b="1" i="1" cap="none" dirty="0"/>
            </a:br>
            <a:endParaRPr lang="en-US" b="1" i="1" cap="none" dirty="0"/>
          </a:p>
        </p:txBody>
      </p:sp>
      <p:sp>
        <p:nvSpPr>
          <p:cNvPr id="5" name="Content Placeholder 4"/>
          <p:cNvSpPr>
            <a:spLocks noGrp="1"/>
          </p:cNvSpPr>
          <p:nvPr>
            <p:ph sz="quarter" idx="13"/>
          </p:nvPr>
        </p:nvSpPr>
        <p:spPr>
          <a:xfrm>
            <a:off x="2133600" y="2209800"/>
            <a:ext cx="7924800" cy="3505200"/>
          </a:xfrm>
        </p:spPr>
        <p:txBody>
          <a:bodyPr>
            <a:normAutofit/>
          </a:bodyPr>
          <a:lstStyle/>
          <a:p>
            <a:pPr marL="0" indent="0" algn="just">
              <a:buNone/>
            </a:pPr>
            <a:r>
              <a:rPr lang="en-US" sz="2000" dirty="0"/>
              <a:t>In statistics, the p-value is the probability of obtaining results as extreme as the observed results of a statistical hypothesis test, assuming that the null hypothesis is correct. The p-value is used as an alternative to rejection points to provide the smallest level of significance at which the null hypothesis would be rejected. A smaller p-value means that there is stronger evidence in favor of the alternative hypothesis.</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238" y="6264861"/>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973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i="1" dirty="0"/>
              <a:t>Acceptance or rejection of alternative hypothesis →p value</a:t>
            </a:r>
          </a:p>
        </p:txBody>
      </p:sp>
      <p:pic>
        <p:nvPicPr>
          <p:cNvPr id="5122"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2295525" y="2119313"/>
            <a:ext cx="760095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4539"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168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274638"/>
            <a:ext cx="7620000" cy="944562"/>
          </a:xfrm>
        </p:spPr>
        <p:txBody>
          <a:bodyPr/>
          <a:lstStyle/>
          <a:p>
            <a:r>
              <a:rPr lang="en-US" sz="2400" b="1" i="1" dirty="0"/>
              <a:t>An example</a:t>
            </a:r>
          </a:p>
        </p:txBody>
      </p:sp>
      <p:sp>
        <p:nvSpPr>
          <p:cNvPr id="6" name="Content Placeholder 5"/>
          <p:cNvSpPr>
            <a:spLocks noGrp="1"/>
          </p:cNvSpPr>
          <p:nvPr>
            <p:ph sz="quarter" idx="13"/>
          </p:nvPr>
        </p:nvSpPr>
        <p:spPr/>
        <p:txBody>
          <a:bodyPr>
            <a:normAutofit fontScale="62500" lnSpcReduction="20000"/>
          </a:bodyPr>
          <a:lstStyle/>
          <a:p>
            <a:r>
              <a:rPr lang="en-US" dirty="0"/>
              <a:t>A principal at a certain school claims that the students in his school are above average intelligence. A random sample of thirty students IQ scores have a mean score of 112.5. Is there sufficient evidence to support the principal’s claim? The mean population IQ is 100 with a standard deviation of 25.</a:t>
            </a:r>
          </a:p>
          <a:p>
            <a:endParaRPr lang="en-US" dirty="0"/>
          </a:p>
          <a:p>
            <a:pPr marL="0" indent="0">
              <a:buNone/>
            </a:pPr>
            <a:r>
              <a:rPr lang="en-US" dirty="0"/>
              <a:t> </a:t>
            </a:r>
          </a:p>
          <a:p>
            <a:r>
              <a:rPr lang="en-US" dirty="0"/>
              <a:t>Step 1: State the Null hypothesis. The accepted fact is that the population mean is 100, so: H0: μ&lt;=100.</a:t>
            </a:r>
          </a:p>
          <a:p>
            <a:endParaRPr lang="en-US" dirty="0"/>
          </a:p>
          <a:p>
            <a:r>
              <a:rPr lang="en-US" dirty="0"/>
              <a:t>Step 2: State the Alternate Hypothesis. The claim is that the students have above average IQ scores, so:</a:t>
            </a:r>
          </a:p>
          <a:p>
            <a:pPr marL="0" indent="0">
              <a:buNone/>
            </a:pPr>
            <a:r>
              <a:rPr lang="en-US" dirty="0"/>
              <a:t>        H1: μ &gt; 100.</a:t>
            </a:r>
          </a:p>
          <a:p>
            <a:r>
              <a:rPr lang="en-US" dirty="0"/>
              <a:t>The fact that we are looking for scores “greater than” a certain point means that this is a one-tailed test.</a:t>
            </a:r>
          </a:p>
          <a:p>
            <a:endParaRPr lang="en-US" dirty="0"/>
          </a:p>
          <a:p>
            <a:r>
              <a:rPr lang="en-US" dirty="0"/>
              <a:t>Step 3: Draw a picture to help you visualize the problem.</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238" y="6215082"/>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2881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sz="quarter" idx="13"/>
          </p:nvPr>
        </p:nvPicPr>
        <p:blipFill>
          <a:blip r:embed="rId2">
            <a:extLst>
              <a:ext uri="{BEBA8EAE-BF5A-486C-A8C5-ECC9F3942E4B}">
                <a14:imgProps xmlns:a14="http://schemas.microsoft.com/office/drawing/2010/main">
                  <a14:imgLayer r:embed="rId3">
                    <a14:imgEffect>
                      <a14:sharpenSoften amount="72000"/>
                    </a14:imgEffect>
                  </a14:imgLayer>
                </a14:imgProps>
              </a:ext>
              <a:ext uri="{28A0092B-C50C-407E-A947-70E740481C1C}">
                <a14:useLocalDpi xmlns:a14="http://schemas.microsoft.com/office/drawing/2010/main" val="0"/>
              </a:ext>
            </a:extLst>
          </a:blip>
          <a:srcRect/>
          <a:stretch>
            <a:fillRect/>
          </a:stretch>
        </p:blipFill>
        <p:spPr bwMode="auto">
          <a:xfrm>
            <a:off x="4419600" y="2286000"/>
            <a:ext cx="3520242"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8238" y="6264861"/>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4923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fontScale="85000" lnSpcReduction="20000"/>
          </a:bodyPr>
          <a:lstStyle/>
          <a:p>
            <a:r>
              <a:rPr lang="en-US" dirty="0"/>
              <a:t>Step 4: State the alpha level. If you aren’t given an alpha level, use 5% (0.05).</a:t>
            </a:r>
          </a:p>
          <a:p>
            <a:endParaRPr lang="en-US" dirty="0"/>
          </a:p>
          <a:p>
            <a:r>
              <a:rPr lang="en-US" dirty="0"/>
              <a:t>Step 5: Find the rejection region area (given by your alpha level above) from the z-table. An area of .05 is equal to a z-score of 1.645.</a:t>
            </a:r>
          </a:p>
          <a:p>
            <a:endParaRPr lang="en-US" dirty="0"/>
          </a:p>
          <a:p>
            <a:r>
              <a:rPr lang="en-US" dirty="0"/>
              <a:t>Step 6: Find the test statistic using this formula: z score formula</a:t>
            </a:r>
          </a:p>
          <a:p>
            <a:pPr marL="0" indent="0">
              <a:buNone/>
            </a:pPr>
            <a:r>
              <a:rPr lang="en-US" dirty="0"/>
              <a:t>       For this set of data: z = (112.5-100) / (25/√30) = 2.74.</a:t>
            </a:r>
          </a:p>
          <a:p>
            <a:endParaRPr lang="en-US" dirty="0"/>
          </a:p>
          <a:p>
            <a:r>
              <a:rPr lang="en-US" dirty="0"/>
              <a:t>Step 6: If Step 6 is greater than Step 5, reject the null hypothesis. If it’s less than Step 5, you cannot reject the null hypothesis. In this case, it is greater (2.74 &gt; 1.645), so you can reject the null.</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238" y="6264861"/>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59545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33600" y="274638"/>
            <a:ext cx="7924800" cy="2925762"/>
          </a:xfrm>
        </p:spPr>
        <p:txBody>
          <a:bodyPr/>
          <a:lstStyle/>
          <a:p>
            <a:pPr algn="ctr"/>
            <a:r>
              <a:rPr lang="en-US" b="1" i="1" cap="none" dirty="0"/>
              <a:t>How to modify this with p value?</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238" y="6264861"/>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9828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p:cNvSpPr>
                <a:spLocks noGrp="1"/>
              </p:cNvSpPr>
              <p:nvPr>
                <p:ph sz="quarter" idx="13"/>
              </p:nvPr>
            </p:nvSpPr>
            <p:spPr>
              <a:xfrm>
                <a:off x="2133600" y="1981200"/>
                <a:ext cx="3733800" cy="3733800"/>
              </a:xfrm>
            </p:spPr>
            <p:txBody>
              <a:bodyPr/>
              <a:lstStyle/>
              <a:p>
                <a:r>
                  <a:rPr lang="en-US" sz="3600" u="sng" dirty="0"/>
                  <a:t>P&lt;= </a:t>
                </a:r>
                <a14:m>
                  <m:oMath xmlns:m="http://schemas.openxmlformats.org/officeDocument/2006/math">
                    <m:r>
                      <a:rPr lang="en-US" sz="3600" i="1" u="sng">
                        <a:latin typeface="Cambria Math"/>
                        <a:ea typeface="Cambria Math"/>
                      </a:rPr>
                      <m:t>𝛼</m:t>
                    </m:r>
                  </m:oMath>
                </a14:m>
                <a:endParaRPr lang="en-US" sz="3600" u="sng" dirty="0"/>
              </a:p>
              <a:p>
                <a:pPr marL="0" indent="0">
                  <a:buNone/>
                </a:pPr>
                <a:endParaRPr lang="en-US" dirty="0"/>
              </a:p>
              <a:p>
                <a:pPr marL="0" indent="0">
                  <a:buNone/>
                </a:pPr>
                <a:r>
                  <a:rPr lang="en-US" sz="2400" dirty="0"/>
                  <a:t>Reject the null hypothesis</a:t>
                </a:r>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3"/>
              </p:nvPr>
            </p:nvSpPr>
            <p:spPr>
              <a:xfrm>
                <a:off x="2133600" y="1981200"/>
                <a:ext cx="3733800" cy="3733800"/>
              </a:xfrm>
              <a:blipFill>
                <a:blip r:embed="rId2"/>
                <a:stretch>
                  <a:fillRect l="-4405" t="-39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quarter" idx="14"/>
              </p:nvPr>
            </p:nvSpPr>
            <p:spPr>
              <a:xfrm>
                <a:off x="6324600" y="1981200"/>
                <a:ext cx="3733800" cy="3733800"/>
              </a:xfrm>
            </p:spPr>
            <p:txBody>
              <a:bodyPr/>
              <a:lstStyle/>
              <a:p>
                <a:r>
                  <a:rPr lang="en-US" sz="3600" u="sng" dirty="0"/>
                  <a:t>P &gt;</a:t>
                </a:r>
                <a14:m>
                  <m:oMath xmlns:m="http://schemas.openxmlformats.org/officeDocument/2006/math">
                    <m:r>
                      <a:rPr lang="en-US" sz="3600" i="1" u="sng">
                        <a:latin typeface="Cambria Math"/>
                        <a:ea typeface="Cambria Math"/>
                      </a:rPr>
                      <m:t>𝛼</m:t>
                    </m:r>
                  </m:oMath>
                </a14:m>
                <a:endParaRPr lang="en-US" sz="3600" u="sng" dirty="0"/>
              </a:p>
              <a:p>
                <a:endParaRPr lang="en-US" dirty="0"/>
              </a:p>
              <a:p>
                <a:pPr marL="0" indent="0">
                  <a:buNone/>
                </a:pPr>
                <a:r>
                  <a:rPr lang="en-US" sz="2400" dirty="0"/>
                  <a:t>Cannot reject the null hypothesis</a:t>
                </a:r>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4"/>
              </p:nvPr>
            </p:nvSpPr>
            <p:spPr>
              <a:xfrm>
                <a:off x="6324600" y="1981200"/>
                <a:ext cx="3733800" cy="3733800"/>
              </a:xfrm>
              <a:blipFill>
                <a:blip r:embed="rId3"/>
                <a:stretch>
                  <a:fillRect l="-4575" t="-3915"/>
                </a:stretch>
              </a:blipFill>
            </p:spPr>
            <p:txBody>
              <a:bodyPr/>
              <a:lstStyle/>
              <a:p>
                <a:r>
                  <a:rPr lang="en-IN">
                    <a:noFill/>
                  </a:rPr>
                  <a:t> </a:t>
                </a:r>
              </a:p>
            </p:txBody>
          </p:sp>
        </mc:Fallback>
      </mc:AlternateContent>
      <p:sp>
        <p:nvSpPr>
          <p:cNvPr id="3" name="Title 2"/>
          <p:cNvSpPr>
            <a:spLocks noGrp="1"/>
          </p:cNvSpPr>
          <p:nvPr>
            <p:ph type="title"/>
          </p:nvPr>
        </p:nvSpPr>
        <p:spPr/>
        <p:txBody>
          <a:bodyPr/>
          <a:lstStyle/>
          <a:p>
            <a:r>
              <a:rPr lang="en-US" b="1" i="1" cap="none" dirty="0"/>
              <a:t>For a right tail test </a:t>
            </a:r>
          </a:p>
        </p:txBody>
      </p:sp>
      <p:sp>
        <p:nvSpPr>
          <p:cNvPr id="6" name="TextBox 5"/>
          <p:cNvSpPr txBox="1"/>
          <p:nvPr/>
        </p:nvSpPr>
        <p:spPr>
          <a:xfrm>
            <a:off x="5638801" y="2974019"/>
            <a:ext cx="184731" cy="369332"/>
          </a:xfrm>
          <a:prstGeom prst="rect">
            <a:avLst/>
          </a:prstGeom>
          <a:noFill/>
        </p:spPr>
        <p:txBody>
          <a:bodyPr wrap="none" rtlCol="0">
            <a:spAutoFit/>
          </a:bodyPr>
          <a:lstStyle/>
          <a:p>
            <a:endParaRPr lang="en-US" dirty="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8238" y="6264861"/>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389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i="1" cap="none" dirty="0"/>
              <a:t>Test statistics for proportions</a:t>
            </a:r>
          </a:p>
        </p:txBody>
      </p:sp>
      <p:pic>
        <p:nvPicPr>
          <p:cNvPr id="205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438400" y="3048001"/>
            <a:ext cx="2743200" cy="1556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6496665" y="2398667"/>
            <a:ext cx="3389670" cy="2517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8238" y="6215082"/>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568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i="1" cap="none" dirty="0"/>
              <a:t>Type I &amp; type II error</a:t>
            </a:r>
          </a:p>
        </p:txBody>
      </p:sp>
      <p:pic>
        <p:nvPicPr>
          <p:cNvPr id="2051" name="Picture 3"/>
          <p:cNvPicPr>
            <a:picLocks noGrp="1" noChangeAspect="1" noChangeArrowheads="1"/>
          </p:cNvPicPr>
          <p:nvPr>
            <p:ph sz="quarter" idx="13"/>
          </p:nvPr>
        </p:nvPicPr>
        <p:blipFill>
          <a:blip r:embed="rId2">
            <a:extLst>
              <a:ext uri="{BEBA8EAE-BF5A-486C-A8C5-ECC9F3942E4B}">
                <a14:imgProps xmlns:a14="http://schemas.microsoft.com/office/drawing/2010/main">
                  <a14:imgLayer r:embed="rId3">
                    <a14:imgEffect>
                      <a14:sharpenSoften amount="49000"/>
                    </a14:imgEffect>
                  </a14:imgLayer>
                </a14:imgProps>
              </a:ext>
              <a:ext uri="{28A0092B-C50C-407E-A947-70E740481C1C}">
                <a14:useLocalDpi xmlns:a14="http://schemas.microsoft.com/office/drawing/2010/main" val="0"/>
              </a:ext>
            </a:extLst>
          </a:blip>
          <a:srcRect/>
          <a:stretch>
            <a:fillRect/>
          </a:stretch>
        </p:blipFill>
        <p:spPr bwMode="auto">
          <a:xfrm>
            <a:off x="3657600" y="2114550"/>
            <a:ext cx="4876800" cy="30861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8238"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695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cap="none" dirty="0"/>
              <a:t>Calculate type I and type II error</a:t>
            </a:r>
          </a:p>
        </p:txBody>
      </p:sp>
      <p:pic>
        <p:nvPicPr>
          <p:cNvPr id="4099" name="Picture 3"/>
          <p:cNvPicPr>
            <a:picLocks noGrp="1" noChangeAspect="1" noChangeArrowheads="1"/>
          </p:cNvPicPr>
          <p:nvPr>
            <p:ph sz="quarter" idx="13"/>
          </p:nvPr>
        </p:nvPicPr>
        <p:blipFill>
          <a:blip r:embed="rId2">
            <a:extLst>
              <a:ext uri="{BEBA8EAE-BF5A-486C-A8C5-ECC9F3942E4B}">
                <a14:imgProps xmlns:a14="http://schemas.microsoft.com/office/drawing/2010/main">
                  <a14:imgLayer r:embed="rId3">
                    <a14:imgEffect>
                      <a14:sharpenSoften amount="58000"/>
                    </a14:imgEffect>
                  </a14:imgLayer>
                </a14:imgProps>
              </a:ext>
              <a:ext uri="{28A0092B-C50C-407E-A947-70E740481C1C}">
                <a14:useLocalDpi xmlns:a14="http://schemas.microsoft.com/office/drawing/2010/main" val="0"/>
              </a:ext>
            </a:extLst>
          </a:blip>
          <a:srcRect/>
          <a:stretch>
            <a:fillRect/>
          </a:stretch>
        </p:blipFill>
        <p:spPr bwMode="auto">
          <a:xfrm>
            <a:off x="2667000" y="1981201"/>
            <a:ext cx="6949440" cy="3282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8238"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4675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09600"/>
            <a:ext cx="8229600" cy="808038"/>
          </a:xfrm>
        </p:spPr>
        <p:txBody>
          <a:bodyPr>
            <a:normAutofit fontScale="90000"/>
          </a:bodyPr>
          <a:lstStyle/>
          <a:p>
            <a:r>
              <a:rPr lang="en-US" b="1" i="1" cap="none" dirty="0"/>
              <a:t>India tractors-market share (%)</a:t>
            </a:r>
            <a:br>
              <a:rPr lang="en-US" b="1" i="1" cap="none" dirty="0"/>
            </a:br>
            <a:r>
              <a:rPr lang="en-US" sz="1100" b="1" i="1" dirty="0"/>
              <a:t>source- www.Mahindra.Com</a:t>
            </a:r>
          </a:p>
        </p:txBody>
      </p:sp>
      <p:graphicFrame>
        <p:nvGraphicFramePr>
          <p:cNvPr id="4" name="Content Placeholder 3"/>
          <p:cNvGraphicFramePr>
            <a:graphicFrameLocks noGrp="1"/>
          </p:cNvGraphicFramePr>
          <p:nvPr>
            <p:ph sz="quarter" idx="13"/>
          </p:nvPr>
        </p:nvGraphicFramePr>
        <p:xfrm>
          <a:off x="3886200" y="2025652"/>
          <a:ext cx="4571998" cy="2590803"/>
        </p:xfrm>
        <a:graphic>
          <a:graphicData uri="http://schemas.openxmlformats.org/drawingml/2006/table">
            <a:tbl>
              <a:tblPr firstRow="1" firstCol="1" bandRow="1">
                <a:tableStyleId>{5C22544A-7EE6-4342-B048-85BDC9FD1C3A}</a:tableStyleId>
              </a:tblPr>
              <a:tblGrid>
                <a:gridCol w="1837087">
                  <a:extLst>
                    <a:ext uri="{9D8B030D-6E8A-4147-A177-3AD203B41FA5}">
                      <a16:colId xmlns:a16="http://schemas.microsoft.com/office/drawing/2014/main" xmlns="" val="20000"/>
                    </a:ext>
                  </a:extLst>
                </a:gridCol>
                <a:gridCol w="939263">
                  <a:extLst>
                    <a:ext uri="{9D8B030D-6E8A-4147-A177-3AD203B41FA5}">
                      <a16:colId xmlns:a16="http://schemas.microsoft.com/office/drawing/2014/main" xmlns="" val="20001"/>
                    </a:ext>
                  </a:extLst>
                </a:gridCol>
                <a:gridCol w="897824">
                  <a:extLst>
                    <a:ext uri="{9D8B030D-6E8A-4147-A177-3AD203B41FA5}">
                      <a16:colId xmlns:a16="http://schemas.microsoft.com/office/drawing/2014/main" xmlns="" val="20002"/>
                    </a:ext>
                  </a:extLst>
                </a:gridCol>
                <a:gridCol w="897824">
                  <a:extLst>
                    <a:ext uri="{9D8B030D-6E8A-4147-A177-3AD203B41FA5}">
                      <a16:colId xmlns:a16="http://schemas.microsoft.com/office/drawing/2014/main" xmlns="" val="20003"/>
                    </a:ext>
                  </a:extLst>
                </a:gridCol>
              </a:tblGrid>
              <a:tr h="325782">
                <a:tc>
                  <a:txBody>
                    <a:bodyPr/>
                    <a:lstStyle/>
                    <a:p>
                      <a:pPr marL="0" marR="0">
                        <a:lnSpc>
                          <a:spcPct val="115000"/>
                        </a:lnSpc>
                        <a:spcBef>
                          <a:spcPts val="0"/>
                        </a:spcBef>
                        <a:spcAft>
                          <a:spcPts val="0"/>
                        </a:spcAft>
                      </a:pPr>
                      <a:r>
                        <a:rPr lang="en-US" sz="1100" dirty="0">
                          <a:effectLst/>
                        </a:rPr>
                        <a:t>Producers</a:t>
                      </a:r>
                      <a:endParaRPr lang="en-US" sz="11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100" dirty="0">
                          <a:effectLst/>
                        </a:rPr>
                        <a:t>FY09</a:t>
                      </a:r>
                      <a:endParaRPr lang="en-US" sz="11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100">
                          <a:effectLst/>
                        </a:rPr>
                        <a:t>FY10</a:t>
                      </a:r>
                      <a:endParaRPr lang="en-US" sz="11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100">
                          <a:effectLst/>
                        </a:rPr>
                        <a:t>FY11</a:t>
                      </a:r>
                      <a:endParaRPr lang="en-US" sz="1100">
                        <a:effectLst/>
                        <a:latin typeface="Calibri"/>
                        <a:ea typeface="Calibri"/>
                        <a:cs typeface="Vrinda"/>
                      </a:endParaRPr>
                    </a:p>
                  </a:txBody>
                  <a:tcPr marL="68580" marR="68580" marT="0" marB="0"/>
                </a:tc>
                <a:extLst>
                  <a:ext uri="{0D108BD9-81ED-4DB2-BD59-A6C34878D82A}">
                    <a16:rowId xmlns:a16="http://schemas.microsoft.com/office/drawing/2014/main" xmlns="" val="10000"/>
                  </a:ext>
                </a:extLst>
              </a:tr>
              <a:tr h="325782">
                <a:tc>
                  <a:txBody>
                    <a:bodyPr/>
                    <a:lstStyle/>
                    <a:p>
                      <a:pPr marL="0" marR="0">
                        <a:lnSpc>
                          <a:spcPct val="115000"/>
                        </a:lnSpc>
                        <a:spcBef>
                          <a:spcPts val="0"/>
                        </a:spcBef>
                        <a:spcAft>
                          <a:spcPts val="0"/>
                        </a:spcAft>
                      </a:pPr>
                      <a:r>
                        <a:rPr lang="en-US" sz="1100">
                          <a:effectLst/>
                        </a:rPr>
                        <a:t>Mahindra</a:t>
                      </a:r>
                      <a:endParaRPr lang="en-US" sz="11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100" dirty="0">
                          <a:effectLst/>
                        </a:rPr>
                        <a:t>40.8</a:t>
                      </a:r>
                      <a:endParaRPr lang="en-US" sz="11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100">
                          <a:effectLst/>
                        </a:rPr>
                        <a:t>41.4</a:t>
                      </a:r>
                      <a:endParaRPr lang="en-US" sz="11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100">
                          <a:effectLst/>
                        </a:rPr>
                        <a:t>42.0</a:t>
                      </a:r>
                      <a:endParaRPr lang="en-US" sz="1100">
                        <a:effectLst/>
                        <a:latin typeface="Calibri"/>
                        <a:ea typeface="Calibri"/>
                        <a:cs typeface="Vrinda"/>
                      </a:endParaRPr>
                    </a:p>
                  </a:txBody>
                  <a:tcPr marL="68580" marR="68580" marT="0" marB="0"/>
                </a:tc>
                <a:extLst>
                  <a:ext uri="{0D108BD9-81ED-4DB2-BD59-A6C34878D82A}">
                    <a16:rowId xmlns:a16="http://schemas.microsoft.com/office/drawing/2014/main" xmlns="" val="10001"/>
                  </a:ext>
                </a:extLst>
              </a:tr>
              <a:tr h="325782">
                <a:tc>
                  <a:txBody>
                    <a:bodyPr/>
                    <a:lstStyle/>
                    <a:p>
                      <a:pPr marL="0" marR="0">
                        <a:lnSpc>
                          <a:spcPct val="115000"/>
                        </a:lnSpc>
                        <a:spcBef>
                          <a:spcPts val="0"/>
                        </a:spcBef>
                        <a:spcAft>
                          <a:spcPts val="0"/>
                        </a:spcAft>
                      </a:pPr>
                      <a:r>
                        <a:rPr lang="en-US" sz="1100" dirty="0">
                          <a:effectLst/>
                        </a:rPr>
                        <a:t>TAFE</a:t>
                      </a:r>
                      <a:endParaRPr lang="en-US" sz="11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100">
                          <a:effectLst/>
                        </a:rPr>
                        <a:t>22.3</a:t>
                      </a:r>
                      <a:endParaRPr lang="en-US" sz="11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100">
                          <a:effectLst/>
                        </a:rPr>
                        <a:t>22.0</a:t>
                      </a:r>
                      <a:endParaRPr lang="en-US" sz="11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100">
                          <a:effectLst/>
                        </a:rPr>
                        <a:t>20.4</a:t>
                      </a:r>
                      <a:endParaRPr lang="en-US" sz="1100">
                        <a:effectLst/>
                        <a:latin typeface="Calibri"/>
                        <a:ea typeface="Calibri"/>
                        <a:cs typeface="Vrinda"/>
                      </a:endParaRPr>
                    </a:p>
                  </a:txBody>
                  <a:tcPr marL="68580" marR="68580" marT="0" marB="0"/>
                </a:tc>
                <a:extLst>
                  <a:ext uri="{0D108BD9-81ED-4DB2-BD59-A6C34878D82A}">
                    <a16:rowId xmlns:a16="http://schemas.microsoft.com/office/drawing/2014/main" xmlns="" val="10002"/>
                  </a:ext>
                </a:extLst>
              </a:tr>
              <a:tr h="310329">
                <a:tc>
                  <a:txBody>
                    <a:bodyPr/>
                    <a:lstStyle/>
                    <a:p>
                      <a:pPr marL="0" marR="0">
                        <a:lnSpc>
                          <a:spcPct val="115000"/>
                        </a:lnSpc>
                        <a:spcBef>
                          <a:spcPts val="0"/>
                        </a:spcBef>
                        <a:spcAft>
                          <a:spcPts val="0"/>
                        </a:spcAft>
                      </a:pPr>
                      <a:r>
                        <a:rPr lang="en-US" sz="1100">
                          <a:effectLst/>
                        </a:rPr>
                        <a:t>Escorts</a:t>
                      </a:r>
                      <a:endParaRPr lang="en-US" sz="11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100" dirty="0">
                          <a:effectLst/>
                        </a:rPr>
                        <a:t>13.5</a:t>
                      </a:r>
                      <a:endParaRPr lang="en-US" sz="11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100">
                          <a:effectLst/>
                        </a:rPr>
                        <a:t>13.3</a:t>
                      </a:r>
                      <a:endParaRPr lang="en-US" sz="11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100">
                          <a:effectLst/>
                        </a:rPr>
                        <a:t>13.2</a:t>
                      </a:r>
                      <a:endParaRPr lang="en-US" sz="1100">
                        <a:effectLst/>
                        <a:latin typeface="Calibri"/>
                        <a:ea typeface="Calibri"/>
                        <a:cs typeface="Vrinda"/>
                      </a:endParaRPr>
                    </a:p>
                  </a:txBody>
                  <a:tcPr marL="68580" marR="68580" marT="0" marB="0"/>
                </a:tc>
                <a:extLst>
                  <a:ext uri="{0D108BD9-81ED-4DB2-BD59-A6C34878D82A}">
                    <a16:rowId xmlns:a16="http://schemas.microsoft.com/office/drawing/2014/main" xmlns="" val="10003"/>
                  </a:ext>
                </a:extLst>
              </a:tr>
              <a:tr h="325782">
                <a:tc>
                  <a:txBody>
                    <a:bodyPr/>
                    <a:lstStyle/>
                    <a:p>
                      <a:pPr marL="0" marR="0">
                        <a:lnSpc>
                          <a:spcPct val="115000"/>
                        </a:lnSpc>
                        <a:spcBef>
                          <a:spcPts val="0"/>
                        </a:spcBef>
                        <a:spcAft>
                          <a:spcPts val="0"/>
                        </a:spcAft>
                      </a:pPr>
                      <a:r>
                        <a:rPr lang="en-US" sz="1100">
                          <a:effectLst/>
                        </a:rPr>
                        <a:t>Sonalika</a:t>
                      </a:r>
                      <a:endParaRPr lang="en-US" sz="11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100" dirty="0">
                          <a:effectLst/>
                        </a:rPr>
                        <a:t>8.9</a:t>
                      </a:r>
                      <a:endParaRPr lang="en-US" sz="11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100">
                          <a:effectLst/>
                        </a:rPr>
                        <a:t>8.7</a:t>
                      </a:r>
                      <a:endParaRPr lang="en-US" sz="11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100">
                          <a:effectLst/>
                        </a:rPr>
                        <a:t>8.6</a:t>
                      </a:r>
                      <a:endParaRPr lang="en-US" sz="1100">
                        <a:effectLst/>
                        <a:latin typeface="Calibri"/>
                        <a:ea typeface="Calibri"/>
                        <a:cs typeface="Vrinda"/>
                      </a:endParaRPr>
                    </a:p>
                  </a:txBody>
                  <a:tcPr marL="68580" marR="68580" marT="0" marB="0"/>
                </a:tc>
                <a:extLst>
                  <a:ext uri="{0D108BD9-81ED-4DB2-BD59-A6C34878D82A}">
                    <a16:rowId xmlns:a16="http://schemas.microsoft.com/office/drawing/2014/main" xmlns="" val="10004"/>
                  </a:ext>
                </a:extLst>
              </a:tr>
              <a:tr h="325782">
                <a:tc>
                  <a:txBody>
                    <a:bodyPr/>
                    <a:lstStyle/>
                    <a:p>
                      <a:pPr marL="0" marR="0">
                        <a:lnSpc>
                          <a:spcPct val="115000"/>
                        </a:lnSpc>
                        <a:spcBef>
                          <a:spcPts val="0"/>
                        </a:spcBef>
                        <a:spcAft>
                          <a:spcPts val="0"/>
                        </a:spcAft>
                      </a:pPr>
                      <a:r>
                        <a:rPr lang="en-US" sz="1100">
                          <a:effectLst/>
                        </a:rPr>
                        <a:t>FNH</a:t>
                      </a:r>
                      <a:endParaRPr lang="en-US" sz="11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100" dirty="0">
                          <a:effectLst/>
                        </a:rPr>
                        <a:t>5.3</a:t>
                      </a:r>
                      <a:endParaRPr lang="en-US" sz="11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100" dirty="0">
                          <a:effectLst/>
                        </a:rPr>
                        <a:t>4.8</a:t>
                      </a:r>
                      <a:endParaRPr lang="en-US" sz="1100" dirty="0">
                        <a:effectLst/>
                        <a:latin typeface="Calibri"/>
                        <a:ea typeface="Calibri"/>
                        <a:cs typeface="Vrinda"/>
                      </a:endParaRPr>
                    </a:p>
                  </a:txBody>
                  <a:tcPr marL="68580" marR="68580" marT="0" marB="0">
                    <a:solidFill>
                      <a:schemeClr val="accent1">
                        <a:tint val="40000"/>
                      </a:schemeClr>
                    </a:solidFill>
                  </a:tcPr>
                </a:tc>
                <a:tc>
                  <a:txBody>
                    <a:bodyPr/>
                    <a:lstStyle/>
                    <a:p>
                      <a:pPr marL="0" marR="0" algn="ctr">
                        <a:lnSpc>
                          <a:spcPct val="115000"/>
                        </a:lnSpc>
                        <a:spcBef>
                          <a:spcPts val="0"/>
                        </a:spcBef>
                        <a:spcAft>
                          <a:spcPts val="0"/>
                        </a:spcAft>
                      </a:pPr>
                      <a:r>
                        <a:rPr lang="en-US" sz="1100">
                          <a:effectLst/>
                        </a:rPr>
                        <a:t>5.1</a:t>
                      </a:r>
                      <a:endParaRPr lang="en-US" sz="1100">
                        <a:effectLst/>
                        <a:latin typeface="Calibri"/>
                        <a:ea typeface="Calibri"/>
                        <a:cs typeface="Vrinda"/>
                      </a:endParaRPr>
                    </a:p>
                  </a:txBody>
                  <a:tcPr marL="68580" marR="68580" marT="0" marB="0"/>
                </a:tc>
                <a:extLst>
                  <a:ext uri="{0D108BD9-81ED-4DB2-BD59-A6C34878D82A}">
                    <a16:rowId xmlns:a16="http://schemas.microsoft.com/office/drawing/2014/main" xmlns="" val="10005"/>
                  </a:ext>
                </a:extLst>
              </a:tr>
              <a:tr h="325782">
                <a:tc>
                  <a:txBody>
                    <a:bodyPr/>
                    <a:lstStyle/>
                    <a:p>
                      <a:pPr marL="0" marR="0">
                        <a:lnSpc>
                          <a:spcPct val="115000"/>
                        </a:lnSpc>
                        <a:spcBef>
                          <a:spcPts val="0"/>
                        </a:spcBef>
                        <a:spcAft>
                          <a:spcPts val="0"/>
                        </a:spcAft>
                      </a:pPr>
                      <a:r>
                        <a:rPr lang="en-US" sz="1100" dirty="0">
                          <a:effectLst/>
                        </a:rPr>
                        <a:t>JD</a:t>
                      </a:r>
                      <a:endParaRPr lang="en-US" sz="11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100" dirty="0">
                          <a:effectLst/>
                        </a:rPr>
                        <a:t>6.0</a:t>
                      </a:r>
                      <a:endParaRPr lang="en-US" sz="11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100" dirty="0">
                          <a:effectLst/>
                        </a:rPr>
                        <a:t>7.0</a:t>
                      </a:r>
                      <a:endParaRPr lang="en-US" sz="11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100">
                          <a:effectLst/>
                        </a:rPr>
                        <a:t>8.0</a:t>
                      </a:r>
                      <a:endParaRPr lang="en-US" sz="1100">
                        <a:effectLst/>
                        <a:latin typeface="Calibri"/>
                        <a:ea typeface="Calibri"/>
                        <a:cs typeface="Vrinda"/>
                      </a:endParaRPr>
                    </a:p>
                  </a:txBody>
                  <a:tcPr marL="68580" marR="68580" marT="0" marB="0"/>
                </a:tc>
                <a:extLst>
                  <a:ext uri="{0D108BD9-81ED-4DB2-BD59-A6C34878D82A}">
                    <a16:rowId xmlns:a16="http://schemas.microsoft.com/office/drawing/2014/main" xmlns="" val="10006"/>
                  </a:ext>
                </a:extLst>
              </a:tr>
              <a:tr h="325782">
                <a:tc>
                  <a:txBody>
                    <a:bodyPr/>
                    <a:lstStyle/>
                    <a:p>
                      <a:pPr marL="0" marR="0">
                        <a:lnSpc>
                          <a:spcPct val="115000"/>
                        </a:lnSpc>
                        <a:spcBef>
                          <a:spcPts val="0"/>
                        </a:spcBef>
                        <a:spcAft>
                          <a:spcPts val="0"/>
                        </a:spcAft>
                      </a:pPr>
                      <a:r>
                        <a:rPr lang="en-US" sz="1100">
                          <a:effectLst/>
                        </a:rPr>
                        <a:t>Others</a:t>
                      </a:r>
                      <a:endParaRPr lang="en-US" sz="11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100">
                          <a:effectLst/>
                        </a:rPr>
                        <a:t>3.1</a:t>
                      </a:r>
                      <a:endParaRPr lang="en-US" sz="11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100">
                          <a:effectLst/>
                        </a:rPr>
                        <a:t>2.8</a:t>
                      </a:r>
                      <a:endParaRPr lang="en-US" sz="11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100" dirty="0">
                          <a:effectLst/>
                        </a:rPr>
                        <a:t>2.7</a:t>
                      </a:r>
                      <a:endParaRPr lang="en-US" sz="1100" dirty="0">
                        <a:effectLst/>
                        <a:latin typeface="Calibri"/>
                        <a:ea typeface="Calibri"/>
                        <a:cs typeface="Vrinda"/>
                      </a:endParaRPr>
                    </a:p>
                  </a:txBody>
                  <a:tcPr marL="68580" marR="68580" marT="0" marB="0"/>
                </a:tc>
                <a:extLst>
                  <a:ext uri="{0D108BD9-81ED-4DB2-BD59-A6C34878D82A}">
                    <a16:rowId xmlns:a16="http://schemas.microsoft.com/office/drawing/2014/main" xmlns="" val="10007"/>
                  </a:ext>
                </a:extLst>
              </a:tr>
            </a:tbl>
          </a:graphicData>
        </a:graphic>
      </p:graphicFrame>
      <p:sp>
        <p:nvSpPr>
          <p:cNvPr id="5" name="Rectangle 3"/>
          <p:cNvSpPr>
            <a:spLocks noChangeArrowheads="1"/>
          </p:cNvSpPr>
          <p:nvPr/>
        </p:nvSpPr>
        <p:spPr bwMode="auto">
          <a:xfrm>
            <a:off x="4203701" y="2459280"/>
            <a:ext cx="184731"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z="800" i="1" dirty="0">
              <a:latin typeface="Calibri" pitchFamily="34" charset="0"/>
              <a:ea typeface="Calibri" pitchFamily="34" charset="0"/>
              <a:cs typeface="Vrinda" pitchFamily="34" charset="0"/>
            </a:endParaRPr>
          </a:p>
          <a:p>
            <a:pPr fontAlgn="base">
              <a:spcBef>
                <a:spcPct val="0"/>
              </a:spcBef>
              <a:spcAft>
                <a:spcPct val="0"/>
              </a:spcAft>
            </a:pPr>
            <a:endParaRPr lang="en-US" sz="800" i="1" dirty="0">
              <a:latin typeface="Calibri" pitchFamily="34" charset="0"/>
              <a:ea typeface="Calibri" pitchFamily="34" charset="0"/>
              <a:cs typeface="Vrinda" pitchFamily="34" charset="0"/>
            </a:endParaRPr>
          </a:p>
          <a:p>
            <a:pPr fontAlgn="base">
              <a:spcBef>
                <a:spcPct val="0"/>
              </a:spcBef>
              <a:spcAft>
                <a:spcPct val="0"/>
              </a:spcAft>
            </a:pPr>
            <a:endParaRPr lang="en-US" sz="800" i="1" dirty="0">
              <a:latin typeface="Calibri" pitchFamily="34" charset="0"/>
              <a:ea typeface="Calibri" pitchFamily="34" charset="0"/>
              <a:cs typeface="Vrinda" pitchFamily="34" charset="0"/>
            </a:endParaRPr>
          </a:p>
          <a:p>
            <a:pPr fontAlgn="base">
              <a:spcBef>
                <a:spcPct val="0"/>
              </a:spcBef>
              <a:spcAft>
                <a:spcPct val="0"/>
              </a:spcAft>
            </a:pPr>
            <a:endParaRPr lang="en-US" sz="800" i="1" dirty="0">
              <a:latin typeface="Calibri" pitchFamily="34" charset="0"/>
              <a:ea typeface="Calibri" pitchFamily="34" charset="0"/>
              <a:cs typeface="Vrinda" pitchFamily="34" charset="0"/>
            </a:endParaRPr>
          </a:p>
          <a:p>
            <a:pPr fontAlgn="base">
              <a:spcBef>
                <a:spcPct val="0"/>
              </a:spcBef>
              <a:spcAft>
                <a:spcPct val="0"/>
              </a:spcAft>
            </a:pPr>
            <a:endParaRPr lang="en-US" sz="800" i="1" dirty="0">
              <a:latin typeface="Calibri" pitchFamily="34" charset="0"/>
              <a:ea typeface="Calibri" pitchFamily="34" charset="0"/>
              <a:cs typeface="Vrinda" pitchFamily="34" charset="0"/>
            </a:endParaRPr>
          </a:p>
          <a:p>
            <a:pPr fontAlgn="base">
              <a:spcBef>
                <a:spcPct val="0"/>
              </a:spcBef>
              <a:spcAft>
                <a:spcPct val="0"/>
              </a:spcAft>
            </a:pPr>
            <a:endParaRPr lang="en-US" sz="800" i="1" dirty="0">
              <a:latin typeface="Calibri" pitchFamily="34" charset="0"/>
              <a:ea typeface="Calibri" pitchFamily="34" charset="0"/>
              <a:cs typeface="Vrinda" pitchFamily="34" charset="0"/>
            </a:endParaRPr>
          </a:p>
          <a:p>
            <a:pPr fontAlgn="base">
              <a:spcBef>
                <a:spcPct val="0"/>
              </a:spcBef>
              <a:spcAft>
                <a:spcPct val="0"/>
              </a:spcAft>
            </a:pPr>
            <a:endParaRPr lang="en-US" sz="800" i="1" dirty="0">
              <a:latin typeface="Calibri" pitchFamily="34" charset="0"/>
              <a:ea typeface="Calibri" pitchFamily="34" charset="0"/>
              <a:cs typeface="Vrinda" pitchFamily="34" charset="0"/>
            </a:endParaRPr>
          </a:p>
          <a:p>
            <a:pPr fontAlgn="base">
              <a:spcBef>
                <a:spcPct val="0"/>
              </a:spcBef>
              <a:spcAft>
                <a:spcPct val="0"/>
              </a:spcAft>
            </a:pPr>
            <a:endParaRPr lang="en-US" sz="800" i="1" dirty="0">
              <a:latin typeface="Calibri" pitchFamily="34" charset="0"/>
              <a:ea typeface="Calibri" pitchFamily="34" charset="0"/>
              <a:cs typeface="Vrinda" pitchFamily="34" charset="0"/>
            </a:endParaRPr>
          </a:p>
          <a:p>
            <a:pPr fontAlgn="base">
              <a:spcBef>
                <a:spcPct val="0"/>
              </a:spcBef>
              <a:spcAft>
                <a:spcPct val="0"/>
              </a:spcAft>
            </a:pPr>
            <a:endParaRPr lang="en-US" sz="800" i="1" dirty="0">
              <a:latin typeface="Calibri" pitchFamily="34" charset="0"/>
              <a:ea typeface="Calibri" pitchFamily="34" charset="0"/>
              <a:cs typeface="Vrinda" pitchFamily="34" charset="0"/>
            </a:endParaRPr>
          </a:p>
          <a:p>
            <a:pPr fontAlgn="base">
              <a:spcBef>
                <a:spcPct val="0"/>
              </a:spcBef>
              <a:spcAft>
                <a:spcPct val="0"/>
              </a:spcAft>
            </a:pPr>
            <a:endParaRPr lang="en-US" sz="800" i="1" dirty="0">
              <a:latin typeface="Calibri" pitchFamily="34" charset="0"/>
              <a:ea typeface="Calibri" pitchFamily="34" charset="0"/>
              <a:cs typeface="Vrinda" pitchFamily="34" charset="0"/>
            </a:endParaRPr>
          </a:p>
          <a:p>
            <a:pPr fontAlgn="base">
              <a:spcBef>
                <a:spcPct val="0"/>
              </a:spcBef>
              <a:spcAft>
                <a:spcPct val="0"/>
              </a:spcAft>
            </a:pPr>
            <a:endParaRPr lang="en-US" sz="800" i="1" dirty="0">
              <a:latin typeface="Calibri" pitchFamily="34" charset="0"/>
              <a:ea typeface="Calibri" pitchFamily="34" charset="0"/>
              <a:cs typeface="Vrinda" pitchFamily="34" charset="0"/>
            </a:endParaRPr>
          </a:p>
          <a:p>
            <a:pPr fontAlgn="base">
              <a:spcBef>
                <a:spcPct val="0"/>
              </a:spcBef>
              <a:spcAft>
                <a:spcPct val="0"/>
              </a:spcAft>
            </a:pPr>
            <a:endParaRPr lang="en-US" dirty="0">
              <a:latin typeface="Arial" pitchFamily="34" charset="0"/>
              <a:cs typeface="Arial"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8566" y="6226822"/>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6868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cap="none" dirty="0"/>
              <a:t>Power of a test</a:t>
            </a:r>
          </a:p>
        </p:txBody>
      </p:sp>
      <p:pic>
        <p:nvPicPr>
          <p:cNvPr id="3074" name="Picture 2"/>
          <p:cNvPicPr>
            <a:picLocks noGrp="1" noChangeAspect="1" noChangeArrowheads="1"/>
          </p:cNvPicPr>
          <p:nvPr>
            <p:ph sz="quarter" idx="13"/>
          </p:nvPr>
        </p:nvPicPr>
        <p:blipFill>
          <a:blip r:embed="rId2">
            <a:extLst>
              <a:ext uri="{BEBA8EAE-BF5A-486C-A8C5-ECC9F3942E4B}">
                <a14:imgProps xmlns:a14="http://schemas.microsoft.com/office/drawing/2010/main">
                  <a14:imgLayer r:embed="rId3">
                    <a14:imgEffect>
                      <a14:sharpenSoften amount="20000"/>
                    </a14:imgEffect>
                  </a14:imgLayer>
                </a14:imgProps>
              </a:ext>
              <a:ext uri="{28A0092B-C50C-407E-A947-70E740481C1C}">
                <a14:useLocalDpi xmlns:a14="http://schemas.microsoft.com/office/drawing/2010/main" val="0"/>
              </a:ext>
            </a:extLst>
          </a:blip>
          <a:srcRect/>
          <a:stretch>
            <a:fillRect/>
          </a:stretch>
        </p:blipFill>
        <p:spPr bwMode="auto">
          <a:xfrm>
            <a:off x="2514600" y="1600200"/>
            <a:ext cx="7132320" cy="3907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4539"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21752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a:xfrm>
            <a:off x="2133600" y="990600"/>
            <a:ext cx="7924800" cy="4419600"/>
          </a:xfrm>
        </p:spPr>
        <p:txBody>
          <a:bodyPr>
            <a:noAutofit/>
          </a:bodyPr>
          <a:lstStyle/>
          <a:p>
            <a:r>
              <a:rPr lang="en-US" sz="2400" dirty="0"/>
              <a:t>Suppose we are about to sample 36 values from a normally distributed population, where </a:t>
            </a:r>
            <a:r>
              <a:rPr lang="el-GR" sz="2400" dirty="0"/>
              <a:t>δ</a:t>
            </a:r>
            <a:r>
              <a:rPr lang="en-US" sz="2400" dirty="0"/>
              <a:t> = 21 but µ is unknown. We are going to test:</a:t>
            </a:r>
          </a:p>
          <a:p>
            <a:endParaRPr lang="en-US" sz="2400" dirty="0"/>
          </a:p>
          <a:p>
            <a:r>
              <a:rPr lang="en-US" sz="2400" dirty="0"/>
              <a:t>H0: µ=50</a:t>
            </a:r>
          </a:p>
          <a:p>
            <a:r>
              <a:rPr lang="en-US" sz="2400" dirty="0"/>
              <a:t>H1: µ&lt;50</a:t>
            </a:r>
          </a:p>
          <a:p>
            <a:r>
              <a:rPr lang="el-GR" sz="2400" dirty="0"/>
              <a:t>α</a:t>
            </a:r>
            <a:r>
              <a:rPr lang="en-US" sz="2400" dirty="0"/>
              <a:t> = .09</a:t>
            </a:r>
          </a:p>
          <a:p>
            <a:endParaRPr lang="en-US" sz="2400" dirty="0"/>
          </a:p>
          <a:p>
            <a:r>
              <a:rPr lang="en-US" sz="2400" dirty="0"/>
              <a:t>For what value of Z will we reject H0?</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1218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umit da\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937514"/>
            <a:ext cx="7970837" cy="448413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4049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4"/>
          </p:nvPr>
        </p:nvSpPr>
        <p:spPr>
          <a:xfrm>
            <a:off x="6324600" y="1600200"/>
            <a:ext cx="3733800" cy="4114800"/>
          </a:xfrm>
        </p:spPr>
        <p:txBody>
          <a:bodyPr>
            <a:noAutofit/>
          </a:bodyPr>
          <a:lstStyle/>
          <a:p>
            <a:r>
              <a:rPr lang="en-US" sz="2000" dirty="0"/>
              <a:t>Calculate x bar from this equation with the other known values.</a:t>
            </a:r>
          </a:p>
          <a:p>
            <a:endParaRPr lang="en-US" sz="2000" dirty="0"/>
          </a:p>
          <a:p>
            <a:r>
              <a:rPr lang="en-US" sz="2000" dirty="0"/>
              <a:t>µ = 50</a:t>
            </a:r>
          </a:p>
          <a:p>
            <a:r>
              <a:rPr lang="el-GR" sz="2000" dirty="0"/>
              <a:t>δ</a:t>
            </a:r>
            <a:r>
              <a:rPr lang="en-US" sz="2000" dirty="0"/>
              <a:t>= 21</a:t>
            </a:r>
          </a:p>
          <a:p>
            <a:r>
              <a:rPr lang="en-US" sz="2000" dirty="0"/>
              <a:t>N= 36 </a:t>
            </a:r>
          </a:p>
          <a:p>
            <a:r>
              <a:rPr lang="en-US" sz="2000" dirty="0"/>
              <a:t>Z= -1.34</a:t>
            </a:r>
          </a:p>
          <a:p>
            <a:endParaRPr lang="en-US" sz="2000" dirty="0"/>
          </a:p>
          <a:p>
            <a:r>
              <a:rPr lang="en-US" sz="2000" dirty="0"/>
              <a:t>X bar = 45.31</a:t>
            </a:r>
          </a:p>
        </p:txBody>
      </p:sp>
      <p:pic>
        <p:nvPicPr>
          <p:cNvPr id="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3003718" y="3313120"/>
            <a:ext cx="1993565" cy="129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5"/>
          <p:cNvSpPr>
            <a:spLocks noGrp="1"/>
          </p:cNvSpPr>
          <p:nvPr>
            <p:ph type="title"/>
          </p:nvPr>
        </p:nvSpPr>
        <p:spPr/>
        <p:txBody>
          <a:bodyPr/>
          <a:lstStyle/>
          <a:p>
            <a:endParaRPr lang="en-US"/>
          </a:p>
        </p:txBody>
      </p:sp>
      <p:sp>
        <p:nvSpPr>
          <p:cNvPr id="7" name="Text Placeholder 6"/>
          <p:cNvSpPr>
            <a:spLocks noGrp="1"/>
          </p:cNvSpPr>
          <p:nvPr>
            <p:ph type="body" idx="1"/>
          </p:nvPr>
        </p:nvSpPr>
        <p:spPr/>
        <p:txBody>
          <a:bodyPr/>
          <a:lstStyle/>
          <a:p>
            <a:endParaRPr lang="en-US"/>
          </a:p>
        </p:txBody>
      </p:sp>
      <p:sp>
        <p:nvSpPr>
          <p:cNvPr id="8" name="Text Placeholder 7"/>
          <p:cNvSpPr>
            <a:spLocks noGrp="1"/>
          </p:cNvSpPr>
          <p:nvPr>
            <p:ph type="body" sz="quarter" idx="3"/>
          </p:nvPr>
        </p:nvSpPr>
        <p:spPr>
          <a:xfrm>
            <a:off x="6324600" y="1371601"/>
            <a:ext cx="3733800" cy="803274"/>
          </a:xfrm>
        </p:spPr>
        <p:txBody>
          <a:bodyPr/>
          <a:lstStyle/>
          <a:p>
            <a:endParaRPr lang="en-US"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7373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62200" y="274638"/>
            <a:ext cx="7696200" cy="944562"/>
          </a:xfrm>
        </p:spPr>
        <p:txBody>
          <a:bodyPr/>
          <a:lstStyle/>
          <a:p>
            <a:r>
              <a:rPr lang="en-US" b="1" i="1" cap="none" dirty="0"/>
              <a:t>Type I error</a:t>
            </a:r>
          </a:p>
        </p:txBody>
      </p:sp>
      <p:pic>
        <p:nvPicPr>
          <p:cNvPr id="2050" name="Picture 2" descr="C:\Users\sumit da\Desktop\2.png"/>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438400" y="1600200"/>
            <a:ext cx="731520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2939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r>
              <a:rPr lang="en-US" sz="2400" dirty="0"/>
              <a:t>If the true value of µ= 43, what is the probability of type II error?</a:t>
            </a:r>
          </a:p>
          <a:p>
            <a:r>
              <a:rPr lang="en-US" sz="2400" dirty="0"/>
              <a:t>H0: µ=50</a:t>
            </a:r>
          </a:p>
          <a:p>
            <a:r>
              <a:rPr lang="en-US" sz="2400" dirty="0"/>
              <a:t>H1: µ&lt;50</a:t>
            </a:r>
          </a:p>
          <a:p>
            <a:r>
              <a:rPr lang="en-US" sz="2400" dirty="0"/>
              <a:t>Probability (do not reject H0 / µ=43)</a:t>
            </a:r>
          </a:p>
          <a:p>
            <a:r>
              <a:rPr lang="en-US" sz="2400" dirty="0"/>
              <a:t>We reject H0 if, X bar ≤ 45.31</a:t>
            </a:r>
          </a:p>
          <a:p>
            <a:r>
              <a:rPr lang="en-US" sz="2400" dirty="0"/>
              <a:t>Therefore, </a:t>
            </a:r>
            <a:r>
              <a:rPr lang="en-US" sz="2400" dirty="0" err="1"/>
              <a:t>prob</a:t>
            </a:r>
            <a:r>
              <a:rPr lang="en-US" sz="2400" dirty="0"/>
              <a:t> of type II error is,</a:t>
            </a:r>
          </a:p>
          <a:p>
            <a:r>
              <a:rPr lang="en-US" sz="2400" dirty="0"/>
              <a:t>=P (X bar &gt; 45.31/ µ= 43)</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4023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umit da\Desktop\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762001"/>
            <a:ext cx="7818437" cy="43984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4311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7"/>
              <p:cNvSpPr>
                <a:spLocks noGrp="1"/>
              </p:cNvSpPr>
              <p:nvPr>
                <p:ph sz="quarter" idx="14"/>
              </p:nvPr>
            </p:nvSpPr>
            <p:spPr/>
            <p:txBody>
              <a:bodyPr>
                <a:noAutofit/>
              </a:bodyPr>
              <a:lstStyle/>
              <a:p>
                <a:r>
                  <a:rPr lang="en-US" sz="2400" dirty="0"/>
                  <a:t>Z= </a:t>
                </a:r>
                <a14:m>
                  <m:oMath xmlns:m="http://schemas.openxmlformats.org/officeDocument/2006/math">
                    <m:f>
                      <m:fPr>
                        <m:ctrlPr>
                          <a:rPr lang="en-US" sz="2400" i="1">
                            <a:latin typeface="Cambria Math"/>
                          </a:rPr>
                        </m:ctrlPr>
                      </m:fPr>
                      <m:num>
                        <m:r>
                          <a:rPr lang="en-US" sz="2400" i="1">
                            <a:latin typeface="Cambria Math"/>
                          </a:rPr>
                          <m:t>45.31−43</m:t>
                        </m:r>
                      </m:num>
                      <m:den>
                        <m:r>
                          <a:rPr lang="en-US" sz="2400" i="1">
                            <a:latin typeface="Cambria Math"/>
                          </a:rPr>
                          <m:t>21/</m:t>
                        </m:r>
                        <m:r>
                          <a:rPr lang="en-US" sz="2400" i="1">
                            <a:latin typeface="Cambria Math"/>
                            <a:ea typeface="Cambria Math"/>
                          </a:rPr>
                          <m:t>√36</m:t>
                        </m:r>
                      </m:den>
                    </m:f>
                  </m:oMath>
                </a14:m>
                <a:endParaRPr lang="en-US" sz="2400" dirty="0"/>
              </a:p>
              <a:p>
                <a:pPr marL="0" indent="0">
                  <a:buNone/>
                </a:pPr>
                <a:r>
                  <a:rPr lang="en-US" sz="2400" dirty="0"/>
                  <a:t>= 0.66</a:t>
                </a:r>
              </a:p>
              <a:p>
                <a:endParaRPr lang="en-US" sz="2400" dirty="0"/>
              </a:p>
              <a:p>
                <a:r>
                  <a:rPr lang="en-US" sz="2400" dirty="0"/>
                  <a:t>Therefore, </a:t>
                </a:r>
              </a:p>
              <a:p>
                <a:pPr marL="0" indent="0">
                  <a:buNone/>
                </a:pPr>
                <a:r>
                  <a:rPr lang="en-US" sz="2400" dirty="0"/>
                  <a:t>P (type II error) = P (Z &gt; 0.66)</a:t>
                </a:r>
              </a:p>
              <a:p>
                <a:pPr marL="0" indent="0">
                  <a:buNone/>
                </a:pPr>
                <a:r>
                  <a:rPr lang="en-US" sz="2400" dirty="0"/>
                  <a:t>= 0.255</a:t>
                </a:r>
              </a:p>
            </p:txBody>
          </p:sp>
        </mc:Choice>
        <mc:Fallback xmlns="">
          <p:sp>
            <p:nvSpPr>
              <p:cNvPr id="8" name="Content Placeholder 7"/>
              <p:cNvSpPr>
                <a:spLocks noGrp="1" noRot="1" noChangeAspect="1" noMove="1" noResize="1" noEditPoints="1" noAdjustHandles="1" noChangeArrowheads="1" noChangeShapeType="1" noTextEdit="1"/>
              </p:cNvSpPr>
              <p:nvPr>
                <p:ph sz="quarter" idx="14"/>
              </p:nvPr>
            </p:nvSpPr>
            <p:spPr>
              <a:blipFill rotWithShape="1">
                <a:blip r:embed="rId2"/>
                <a:stretch>
                  <a:fillRect l="-2614" r="-1144"/>
                </a:stretch>
              </a:blipFill>
            </p:spPr>
            <p:txBody>
              <a:bodyPr/>
              <a:lstStyle/>
              <a:p>
                <a:r>
                  <a:rPr lang="en-US">
                    <a:noFill/>
                  </a:rPr>
                  <a:t> </a:t>
                </a:r>
              </a:p>
            </p:txBody>
          </p:sp>
        </mc:Fallback>
      </mc:AlternateContent>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p:txBody>
          <a:bodyPr/>
          <a:lstStyle/>
          <a:p>
            <a:endParaRPr lang="en-US"/>
          </a:p>
        </p:txBody>
      </p:sp>
      <p:sp>
        <p:nvSpPr>
          <p:cNvPr id="6" name="Text Placeholder 5"/>
          <p:cNvSpPr>
            <a:spLocks noGrp="1"/>
          </p:cNvSpPr>
          <p:nvPr>
            <p:ph type="body" sz="quarter" idx="3"/>
          </p:nvPr>
        </p:nvSpPr>
        <p:spPr/>
        <p:txBody>
          <a:bodyPr/>
          <a:lstStyle/>
          <a:p>
            <a:endParaRPr lang="en-US"/>
          </a:p>
        </p:txBody>
      </p:sp>
      <p:pic>
        <p:nvPicPr>
          <p:cNvPr id="9" name="Picture 2"/>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tretch>
            <a:fillRect/>
          </a:stretch>
        </p:blipFill>
        <p:spPr bwMode="auto">
          <a:xfrm>
            <a:off x="3003718" y="3313120"/>
            <a:ext cx="1993565" cy="129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2571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438400" y="609600"/>
            <a:ext cx="7620000" cy="1066800"/>
          </a:xfrm>
        </p:spPr>
        <p:txBody>
          <a:bodyPr/>
          <a:lstStyle/>
          <a:p>
            <a:r>
              <a:rPr lang="en-US" b="1" i="1" cap="none" dirty="0"/>
              <a:t>Power of a test</a:t>
            </a:r>
          </a:p>
        </p:txBody>
      </p:sp>
      <p:sp>
        <p:nvSpPr>
          <p:cNvPr id="8" name="Content Placeholder 7"/>
          <p:cNvSpPr>
            <a:spLocks noGrp="1"/>
          </p:cNvSpPr>
          <p:nvPr>
            <p:ph sz="quarter" idx="13"/>
          </p:nvPr>
        </p:nvSpPr>
        <p:spPr>
          <a:xfrm>
            <a:off x="2133600" y="2362200"/>
            <a:ext cx="7924800" cy="3352800"/>
          </a:xfrm>
        </p:spPr>
        <p:txBody>
          <a:bodyPr>
            <a:normAutofit/>
          </a:bodyPr>
          <a:lstStyle/>
          <a:p>
            <a:r>
              <a:rPr lang="en-US" dirty="0"/>
              <a:t>= 1 – probability of type II error</a:t>
            </a:r>
          </a:p>
          <a:p>
            <a:r>
              <a:rPr lang="en-US" dirty="0"/>
              <a:t>= 1 – 0,255</a:t>
            </a:r>
          </a:p>
          <a:p>
            <a:r>
              <a:rPr lang="en-US" dirty="0"/>
              <a:t>= 0.745</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97120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2286000"/>
            <a:ext cx="8229600" cy="1219200"/>
          </a:xfrm>
        </p:spPr>
        <p:txBody>
          <a:bodyPr>
            <a:normAutofit/>
          </a:bodyPr>
          <a:lstStyle/>
          <a:p>
            <a:r>
              <a:rPr lang="en-US" sz="3600" b="1" i="1" dirty="0"/>
              <a:t>Which test for hypothesis 2?</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24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MMFD’</a:t>
            </a:r>
            <a:r>
              <a:rPr lang="en-US" b="1" i="1" cap="none" dirty="0"/>
              <a:t>s</a:t>
            </a:r>
            <a:r>
              <a:rPr lang="en-US" b="1" i="1" dirty="0"/>
              <a:t> </a:t>
            </a:r>
            <a:r>
              <a:rPr lang="en-US" b="1" i="1" cap="none" dirty="0"/>
              <a:t>business model</a:t>
            </a:r>
          </a:p>
        </p:txBody>
      </p:sp>
      <p:sp>
        <p:nvSpPr>
          <p:cNvPr id="3" name="Content Placeholder 2"/>
          <p:cNvSpPr>
            <a:spLocks noGrp="1"/>
          </p:cNvSpPr>
          <p:nvPr>
            <p:ph sz="quarter" idx="13"/>
          </p:nvPr>
        </p:nvSpPr>
        <p:spPr>
          <a:xfrm>
            <a:off x="1981200" y="2057401"/>
            <a:ext cx="8229600" cy="4068763"/>
          </a:xfrm>
        </p:spPr>
        <p:txBody>
          <a:bodyPr>
            <a:normAutofit/>
          </a:bodyPr>
          <a:lstStyle/>
          <a:p>
            <a:pPr marL="0" indent="0" algn="just">
              <a:buNone/>
            </a:pPr>
            <a:r>
              <a:rPr lang="en-US" sz="2400" dirty="0"/>
              <a:t>MMFD had more than 800 dealers selling its tractors across India. The tractors were manufactured in one of the four plants located at Mumbai, Jaipur, </a:t>
            </a:r>
            <a:r>
              <a:rPr lang="en-US" sz="2400" dirty="0" err="1"/>
              <a:t>Rudrapur</a:t>
            </a:r>
            <a:r>
              <a:rPr lang="en-US" sz="2400" dirty="0"/>
              <a:t> and Nagpur and were then transported by road to one of the company’s stockyards, which were located in each state. MMFD had 26 sales offices located across India. Their main role is to coordinate between dealers and the company.</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238"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10132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33600"/>
            <a:ext cx="8229600" cy="1295400"/>
          </a:xfrm>
        </p:spPr>
        <p:txBody>
          <a:bodyPr>
            <a:normAutofit/>
          </a:bodyPr>
          <a:lstStyle/>
          <a:p>
            <a:r>
              <a:rPr lang="en-US" sz="3600" b="1" i="1" dirty="0"/>
              <a:t>Which test for hypothesis 3?</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238"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33139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3"/>
          </p:nvPr>
        </p:nvSpPr>
        <p:spPr>
          <a:xfrm>
            <a:off x="1981200" y="1676401"/>
            <a:ext cx="8229600" cy="4449763"/>
          </a:xfrm>
        </p:spPr>
        <p:txBody>
          <a:bodyPr/>
          <a:lstStyle/>
          <a:p>
            <a:pPr algn="just"/>
            <a:r>
              <a:rPr lang="en-US" sz="2400" dirty="0"/>
              <a:t>We cannot use Z or t test for hypothesis 3.</a:t>
            </a:r>
          </a:p>
          <a:p>
            <a:pPr algn="just"/>
            <a:r>
              <a:rPr lang="en-US" sz="2400" dirty="0"/>
              <a:t>As these two tests can only be used to compare two means or two proportions.</a:t>
            </a:r>
          </a:p>
          <a:p>
            <a:pPr marL="0" indent="0">
              <a:buNone/>
            </a:pPr>
            <a:endParaRPr lang="en-US" dirty="0"/>
          </a:p>
          <a:p>
            <a:pPr marL="0" indent="0" algn="ctr">
              <a:buNone/>
            </a:pPr>
            <a:r>
              <a:rPr lang="en-US" sz="2000" b="1" i="1" dirty="0">
                <a:solidFill>
                  <a:srgbClr val="FFCC66"/>
                </a:solidFill>
              </a:rPr>
              <a:t>Therefore, here we need to use F test.</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238"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7498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7620000" cy="1143000"/>
          </a:xfrm>
        </p:spPr>
        <p:txBody>
          <a:bodyPr>
            <a:normAutofit/>
          </a:bodyPr>
          <a:lstStyle/>
          <a:p>
            <a:r>
              <a:rPr lang="en-US" sz="3600" b="1" i="1" dirty="0"/>
              <a:t>F test</a:t>
            </a:r>
          </a:p>
        </p:txBody>
      </p:sp>
      <p:pic>
        <p:nvPicPr>
          <p:cNvPr id="34818"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10027866" y="6236154"/>
            <a:ext cx="640135" cy="621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38400" y="1676401"/>
            <a:ext cx="7239000" cy="3693319"/>
          </a:xfrm>
          <a:prstGeom prst="rect">
            <a:avLst/>
          </a:prstGeom>
        </p:spPr>
        <p:txBody>
          <a:bodyPr wrap="square">
            <a:spAutoFit/>
          </a:bodyPr>
          <a:lstStyle/>
          <a:p>
            <a:pPr algn="just"/>
            <a:endParaRPr lang="en-US" dirty="0"/>
          </a:p>
          <a:p>
            <a:pPr algn="just"/>
            <a:r>
              <a:rPr lang="en-US" spc="30" dirty="0"/>
              <a:t>F-tests are named after its test statistic, F, which was named in honor of Sir Ronald Fisher. The F-statistic is simply a ratio of two variances. Variances are a measure of dispersion, or how far the data are scattered from the mean. Larger values represent greater dispersion.</a:t>
            </a:r>
          </a:p>
          <a:p>
            <a:pPr algn="just"/>
            <a:endParaRPr lang="en-US" spc="30" dirty="0"/>
          </a:p>
          <a:p>
            <a:pPr algn="just"/>
            <a:r>
              <a:rPr lang="en-US" spc="30" dirty="0">
                <a:solidFill>
                  <a:srgbClr val="FFCC00"/>
                </a:solidFill>
              </a:rPr>
              <a:t>Then why is the method comparing several means the 'analysis of variance', rather than 'analysis of means' themselves? </a:t>
            </a:r>
          </a:p>
          <a:p>
            <a:pPr algn="just"/>
            <a:endParaRPr lang="en-US" spc="30" dirty="0"/>
          </a:p>
          <a:p>
            <a:pPr algn="just"/>
            <a:r>
              <a:rPr lang="en-US" spc="30" dirty="0"/>
              <a:t>It is because that the relative location of the several group means can be more conveniently identified by variance among the group means than comparing many group means directly when number of means are large.</a:t>
            </a:r>
          </a:p>
          <a:p>
            <a:pPr algn="just"/>
            <a:endParaRPr lang="en-US" dirty="0"/>
          </a:p>
        </p:txBody>
      </p:sp>
    </p:spTree>
    <p:extLst>
      <p:ext uri="{BB962C8B-B14F-4D97-AF65-F5344CB8AC3E}">
        <p14:creationId xmlns:p14="http://schemas.microsoft.com/office/powerpoint/2010/main" val="35211401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4638"/>
            <a:ext cx="7391400" cy="1143000"/>
          </a:xfrm>
        </p:spPr>
        <p:txBody>
          <a:bodyPr/>
          <a:lstStyle/>
          <a:p>
            <a:r>
              <a:rPr lang="en-US" b="1" i="1" cap="none" dirty="0"/>
              <a:t>F test</a:t>
            </a:r>
          </a:p>
        </p:txBody>
      </p:sp>
      <p:pic>
        <p:nvPicPr>
          <p:cNvPr id="205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657389" y="1828642"/>
            <a:ext cx="4877223" cy="3657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79814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229600" cy="884238"/>
          </a:xfrm>
        </p:spPr>
        <p:txBody>
          <a:bodyPr>
            <a:normAutofit/>
          </a:bodyPr>
          <a:lstStyle/>
          <a:p>
            <a:r>
              <a:rPr lang="en-US" sz="3600" b="1" i="1" dirty="0"/>
              <a:t>F distribution </a:t>
            </a:r>
          </a:p>
        </p:txBody>
      </p:sp>
      <p:pic>
        <p:nvPicPr>
          <p:cNvPr id="33794" name="Picture 2"/>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10027866" y="6236154"/>
            <a:ext cx="640135" cy="621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8000"/>
                    </a14:imgEffect>
                  </a14:imgLayer>
                </a14:imgProps>
              </a:ext>
              <a:ext uri="{28A0092B-C50C-407E-A947-70E740481C1C}">
                <a14:useLocalDpi xmlns:a14="http://schemas.microsoft.com/office/drawing/2010/main" val="0"/>
              </a:ext>
            </a:extLst>
          </a:blip>
          <a:srcRect/>
          <a:stretch>
            <a:fillRect/>
          </a:stretch>
        </p:blipFill>
        <p:spPr bwMode="auto">
          <a:xfrm>
            <a:off x="3810001" y="2000250"/>
            <a:ext cx="4886325"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9187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229600" cy="884238"/>
          </a:xfrm>
        </p:spPr>
        <p:txBody>
          <a:bodyPr>
            <a:normAutofit/>
          </a:bodyPr>
          <a:lstStyle/>
          <a:p>
            <a:r>
              <a:rPr lang="en-US" sz="3600" b="1" i="1" dirty="0"/>
              <a:t>ANOVA</a:t>
            </a:r>
          </a:p>
        </p:txBody>
      </p:sp>
      <p:pic>
        <p:nvPicPr>
          <p:cNvPr id="35842"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0027866" y="6236154"/>
            <a:ext cx="640135" cy="621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41000"/>
                    </a14:imgEffect>
                  </a14:imgLayer>
                </a14:imgProps>
              </a:ext>
              <a:ext uri="{28A0092B-C50C-407E-A947-70E740481C1C}">
                <a14:useLocalDpi xmlns:a14="http://schemas.microsoft.com/office/drawing/2010/main" val="0"/>
              </a:ext>
            </a:extLst>
          </a:blip>
          <a:srcRect/>
          <a:stretch>
            <a:fillRect/>
          </a:stretch>
        </p:blipFill>
        <p:spPr bwMode="auto">
          <a:xfrm>
            <a:off x="2895600" y="2033560"/>
            <a:ext cx="6400800" cy="303558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04901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cap="none" dirty="0"/>
              <a:t>ANOVA example</a:t>
            </a:r>
            <a:endParaRPr lang="en-US" i="1" cap="none" dirty="0"/>
          </a:p>
        </p:txBody>
      </p:sp>
      <p:sp>
        <p:nvSpPr>
          <p:cNvPr id="3" name="Content Placeholder 2"/>
          <p:cNvSpPr>
            <a:spLocks noGrp="1"/>
          </p:cNvSpPr>
          <p:nvPr>
            <p:ph sz="quarter" idx="13"/>
          </p:nvPr>
        </p:nvSpPr>
        <p:spPr>
          <a:xfrm>
            <a:off x="2133600" y="2133600"/>
            <a:ext cx="7924800" cy="3581400"/>
          </a:xfrm>
        </p:spPr>
        <p:txBody>
          <a:bodyPr>
            <a:normAutofit/>
          </a:bodyPr>
          <a:lstStyle/>
          <a:p>
            <a:pPr marL="0" indent="0" algn="just">
              <a:buNone/>
            </a:pPr>
            <a:r>
              <a:rPr lang="en-US" sz="2400" dirty="0"/>
              <a:t>The data below resulted from measuring the difference in resistance resulting from subjecting identical resistors to three different temperatures for a period of 24 hours. The sample size of each group was 5. In the language of design of experiments, we have an experiment in which each of three treatments was replicated 5 times.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2142"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84080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4638"/>
            <a:ext cx="7391400" cy="1143000"/>
          </a:xfrm>
        </p:spPr>
        <p:txBody>
          <a:bodyPr/>
          <a:lstStyle/>
          <a:p>
            <a:r>
              <a:rPr lang="en-US" sz="3200" b="1" i="1" dirty="0"/>
              <a:t>The table</a:t>
            </a: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2243155635"/>
              </p:ext>
            </p:extLst>
          </p:nvPr>
        </p:nvGraphicFramePr>
        <p:xfrm>
          <a:off x="4495801" y="1650522"/>
          <a:ext cx="3352798" cy="3988279"/>
        </p:xfrm>
        <a:graphic>
          <a:graphicData uri="http://schemas.openxmlformats.org/drawingml/2006/table">
            <a:tbl>
              <a:tblPr/>
              <a:tblGrid>
                <a:gridCol w="1118629">
                  <a:extLst>
                    <a:ext uri="{9D8B030D-6E8A-4147-A177-3AD203B41FA5}">
                      <a16:colId xmlns:a16="http://schemas.microsoft.com/office/drawing/2014/main" xmlns="" val="20000"/>
                    </a:ext>
                  </a:extLst>
                </a:gridCol>
                <a:gridCol w="744723">
                  <a:extLst>
                    <a:ext uri="{9D8B030D-6E8A-4147-A177-3AD203B41FA5}">
                      <a16:colId xmlns:a16="http://schemas.microsoft.com/office/drawing/2014/main" xmlns="" val="20001"/>
                    </a:ext>
                  </a:extLst>
                </a:gridCol>
                <a:gridCol w="744723">
                  <a:extLst>
                    <a:ext uri="{9D8B030D-6E8A-4147-A177-3AD203B41FA5}">
                      <a16:colId xmlns:a16="http://schemas.microsoft.com/office/drawing/2014/main" xmlns="" val="20002"/>
                    </a:ext>
                  </a:extLst>
                </a:gridCol>
                <a:gridCol w="744723">
                  <a:extLst>
                    <a:ext uri="{9D8B030D-6E8A-4147-A177-3AD203B41FA5}">
                      <a16:colId xmlns:a16="http://schemas.microsoft.com/office/drawing/2014/main" xmlns="" val="20003"/>
                    </a:ext>
                  </a:extLst>
                </a:gridCol>
              </a:tblGrid>
              <a:tr h="516205">
                <a:tc gridSpan="3">
                  <a:txBody>
                    <a:bodyPr/>
                    <a:lstStyle/>
                    <a:p>
                      <a:r>
                        <a:rPr lang="en-US" sz="1600" dirty="0">
                          <a:solidFill>
                            <a:schemeClr val="bg1"/>
                          </a:solidFill>
                        </a:rPr>
                        <a:t/>
                      </a:r>
                      <a:br>
                        <a:rPr lang="en-US" sz="1600" dirty="0">
                          <a:solidFill>
                            <a:schemeClr val="bg1"/>
                          </a:solidFill>
                        </a:rPr>
                      </a:br>
                      <a:endParaRPr lang="en-US" sz="1600" dirty="0">
                        <a:solidFill>
                          <a:schemeClr val="bg1"/>
                        </a:solidFill>
                      </a:endParaRPr>
                    </a:p>
                  </a:txBody>
                  <a:tcPr marL="82296" marR="82296" marT="41148" marB="41148" anchor="ctr">
                    <a:lnL>
                      <a:noFill/>
                    </a:lnL>
                    <a:lnR>
                      <a:noFill/>
                    </a:lnR>
                    <a:lnT>
                      <a:noFill/>
                    </a:lnT>
                    <a:lnB>
                      <a:noFill/>
                    </a:lnB>
                    <a:solidFill>
                      <a:srgbClr val="FFFFCC"/>
                    </a:solidFill>
                  </a:tcPr>
                </a:tc>
                <a:tc hMerge="1">
                  <a:txBody>
                    <a:bodyPr/>
                    <a:lstStyle/>
                    <a:p>
                      <a:endParaRPr lang="en-US"/>
                    </a:p>
                  </a:txBody>
                  <a:tcPr/>
                </a:tc>
                <a:tc hMerge="1">
                  <a:txBody>
                    <a:bodyPr/>
                    <a:lstStyle/>
                    <a:p>
                      <a:endParaRPr lang="en-US"/>
                    </a:p>
                  </a:txBody>
                  <a:tcPr/>
                </a:tc>
                <a:tc>
                  <a:txBody>
                    <a:bodyPr/>
                    <a:lstStyle/>
                    <a:p>
                      <a:endParaRPr lang="en-US" sz="1600">
                        <a:solidFill>
                          <a:schemeClr val="bg1"/>
                        </a:solidFill>
                      </a:endParaRPr>
                    </a:p>
                  </a:txBody>
                  <a:tcPr marL="82296" marR="82296" marT="41148" marB="41148">
                    <a:lnL>
                      <a:noFill/>
                    </a:lnL>
                  </a:tcPr>
                </a:tc>
                <a:extLst>
                  <a:ext uri="{0D108BD9-81ED-4DB2-BD59-A6C34878D82A}">
                    <a16:rowId xmlns:a16="http://schemas.microsoft.com/office/drawing/2014/main" xmlns="" val="10000"/>
                  </a:ext>
                </a:extLst>
              </a:tr>
              <a:tr h="483079">
                <a:tc>
                  <a:txBody>
                    <a:bodyPr/>
                    <a:lstStyle/>
                    <a:p>
                      <a:pPr algn="ctr"/>
                      <a:endParaRPr lang="en-US" sz="1600">
                        <a:solidFill>
                          <a:schemeClr val="tx1"/>
                        </a:solidFill>
                      </a:endParaRPr>
                    </a:p>
                  </a:txBody>
                  <a:tcPr marL="82296" marR="82296" marT="41148" marB="41148" anchor="ctr">
                    <a:lnL>
                      <a:noFill/>
                    </a:lnL>
                    <a:lnR>
                      <a:noFill/>
                    </a:lnR>
                    <a:lnT>
                      <a:noFill/>
                    </a:lnT>
                    <a:lnB>
                      <a:noFill/>
                    </a:lnB>
                    <a:solidFill>
                      <a:srgbClr val="FFFFCC"/>
                    </a:solidFill>
                  </a:tcPr>
                </a:tc>
                <a:tc>
                  <a:txBody>
                    <a:bodyPr/>
                    <a:lstStyle/>
                    <a:p>
                      <a:pPr algn="ctr"/>
                      <a:r>
                        <a:rPr lang="en-US" sz="1600">
                          <a:solidFill>
                            <a:schemeClr val="tx1"/>
                          </a:solidFill>
                        </a:rPr>
                        <a:t>Level 1</a:t>
                      </a:r>
                    </a:p>
                  </a:txBody>
                  <a:tcPr marL="82296" marR="82296" marT="41148" marB="41148" anchor="ctr">
                    <a:lnL>
                      <a:noFill/>
                    </a:lnL>
                    <a:lnR>
                      <a:noFill/>
                    </a:lnR>
                    <a:lnT>
                      <a:noFill/>
                    </a:lnT>
                    <a:lnB>
                      <a:noFill/>
                    </a:lnB>
                    <a:solidFill>
                      <a:srgbClr val="FFFFCC"/>
                    </a:solidFill>
                  </a:tcPr>
                </a:tc>
                <a:tc>
                  <a:txBody>
                    <a:bodyPr/>
                    <a:lstStyle/>
                    <a:p>
                      <a:pPr algn="ctr"/>
                      <a:r>
                        <a:rPr lang="en-US" sz="1600">
                          <a:solidFill>
                            <a:schemeClr val="tx1"/>
                          </a:solidFill>
                        </a:rPr>
                        <a:t>Level 2</a:t>
                      </a:r>
                    </a:p>
                  </a:txBody>
                  <a:tcPr marL="82296" marR="82296" marT="41148" marB="41148" anchor="ctr">
                    <a:lnL>
                      <a:noFill/>
                    </a:lnL>
                    <a:lnR>
                      <a:noFill/>
                    </a:lnR>
                    <a:lnT>
                      <a:noFill/>
                    </a:lnT>
                    <a:lnB>
                      <a:noFill/>
                    </a:lnB>
                    <a:solidFill>
                      <a:srgbClr val="FFFFCC"/>
                    </a:solidFill>
                  </a:tcPr>
                </a:tc>
                <a:tc>
                  <a:txBody>
                    <a:bodyPr/>
                    <a:lstStyle/>
                    <a:p>
                      <a:pPr algn="ctr"/>
                      <a:r>
                        <a:rPr lang="en-US" sz="1600">
                          <a:solidFill>
                            <a:schemeClr val="tx1"/>
                          </a:solidFill>
                        </a:rPr>
                        <a:t>Level 3</a:t>
                      </a:r>
                    </a:p>
                  </a:txBody>
                  <a:tcPr marL="82296" marR="82296" marT="41148" marB="41148" anchor="ctr">
                    <a:lnL>
                      <a:noFill/>
                    </a:lnL>
                    <a:lnR>
                      <a:noFill/>
                    </a:lnR>
                    <a:lnB>
                      <a:noFill/>
                    </a:lnB>
                    <a:solidFill>
                      <a:srgbClr val="FFFFCC"/>
                    </a:solidFill>
                  </a:tcPr>
                </a:tc>
                <a:extLst>
                  <a:ext uri="{0D108BD9-81ED-4DB2-BD59-A6C34878D82A}">
                    <a16:rowId xmlns:a16="http://schemas.microsoft.com/office/drawing/2014/main" xmlns="" val="10001"/>
                  </a:ext>
                </a:extLst>
              </a:tr>
              <a:tr h="295368">
                <a:tc>
                  <a:txBody>
                    <a:bodyPr/>
                    <a:lstStyle/>
                    <a:p>
                      <a:pPr algn="ctr"/>
                      <a:endParaRPr lang="en-US" sz="1600">
                        <a:solidFill>
                          <a:schemeClr val="tx1"/>
                        </a:solidFill>
                      </a:endParaRPr>
                    </a:p>
                  </a:txBody>
                  <a:tcPr marL="82296" marR="82296" marT="41148" marB="41148" anchor="ctr">
                    <a:lnL>
                      <a:noFill/>
                    </a:lnL>
                    <a:lnR>
                      <a:noFill/>
                    </a:lnR>
                    <a:lnT>
                      <a:noFill/>
                    </a:lnT>
                    <a:lnB>
                      <a:noFill/>
                    </a:lnB>
                    <a:solidFill>
                      <a:srgbClr val="FFFFCC"/>
                    </a:solidFill>
                  </a:tcPr>
                </a:tc>
                <a:tc gridSpan="3">
                  <a:txBody>
                    <a:bodyPr/>
                    <a:lstStyle/>
                    <a:p>
                      <a:pPr algn="ctr"/>
                      <a:endParaRPr lang="en-US" sz="1600">
                        <a:solidFill>
                          <a:schemeClr val="tx1"/>
                        </a:solidFill>
                      </a:endParaRPr>
                    </a:p>
                  </a:txBody>
                  <a:tcPr marL="82296" marR="82296" marT="41148" marB="41148" anchor="ctr">
                    <a:lnL>
                      <a:noFill/>
                    </a:lnL>
                    <a:lnR>
                      <a:noFill/>
                    </a:lnR>
                    <a:lnT>
                      <a:noFill/>
                    </a:lnT>
                    <a:lnB>
                      <a:noFill/>
                    </a:lnB>
                    <a:solidFill>
                      <a:srgbClr val="FFFFCC"/>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295368">
                <a:tc>
                  <a:txBody>
                    <a:bodyPr/>
                    <a:lstStyle/>
                    <a:p>
                      <a:pPr algn="ctr"/>
                      <a:endParaRPr lang="en-US" sz="1600">
                        <a:solidFill>
                          <a:schemeClr val="tx1"/>
                        </a:solidFill>
                      </a:endParaRPr>
                    </a:p>
                  </a:txBody>
                  <a:tcPr marL="82296" marR="82296" marT="41148" marB="41148" anchor="ctr">
                    <a:lnL>
                      <a:noFill/>
                    </a:lnL>
                    <a:lnR>
                      <a:noFill/>
                    </a:lnR>
                    <a:lnT>
                      <a:noFill/>
                    </a:lnT>
                    <a:lnB>
                      <a:noFill/>
                    </a:lnB>
                    <a:solidFill>
                      <a:srgbClr val="FFFFCC"/>
                    </a:solidFill>
                  </a:tcPr>
                </a:tc>
                <a:tc>
                  <a:txBody>
                    <a:bodyPr/>
                    <a:lstStyle/>
                    <a:p>
                      <a:pPr algn="ctr"/>
                      <a:r>
                        <a:rPr lang="en-US" sz="1600">
                          <a:solidFill>
                            <a:schemeClr val="tx1"/>
                          </a:solidFill>
                        </a:rPr>
                        <a:t>6.9</a:t>
                      </a:r>
                    </a:p>
                  </a:txBody>
                  <a:tcPr marL="82296" marR="82296" marT="41148" marB="41148" anchor="ctr">
                    <a:lnL>
                      <a:noFill/>
                    </a:lnL>
                    <a:lnR>
                      <a:noFill/>
                    </a:lnR>
                    <a:lnT>
                      <a:noFill/>
                    </a:lnT>
                    <a:lnB>
                      <a:noFill/>
                    </a:lnB>
                    <a:solidFill>
                      <a:srgbClr val="FFFFCC"/>
                    </a:solidFill>
                  </a:tcPr>
                </a:tc>
                <a:tc>
                  <a:txBody>
                    <a:bodyPr/>
                    <a:lstStyle/>
                    <a:p>
                      <a:pPr algn="ctr"/>
                      <a:r>
                        <a:rPr lang="en-US" sz="1600">
                          <a:solidFill>
                            <a:schemeClr val="tx1"/>
                          </a:solidFill>
                        </a:rPr>
                        <a:t>8.3</a:t>
                      </a:r>
                    </a:p>
                  </a:txBody>
                  <a:tcPr marL="82296" marR="82296" marT="41148" marB="41148" anchor="ctr">
                    <a:lnL>
                      <a:noFill/>
                    </a:lnL>
                    <a:lnR>
                      <a:noFill/>
                    </a:lnR>
                    <a:lnT>
                      <a:noFill/>
                    </a:lnT>
                    <a:lnB>
                      <a:noFill/>
                    </a:lnB>
                    <a:solidFill>
                      <a:srgbClr val="FFFFCC"/>
                    </a:solidFill>
                  </a:tcPr>
                </a:tc>
                <a:tc>
                  <a:txBody>
                    <a:bodyPr/>
                    <a:lstStyle/>
                    <a:p>
                      <a:pPr algn="ctr"/>
                      <a:r>
                        <a:rPr lang="en-US" sz="1600">
                          <a:solidFill>
                            <a:schemeClr val="tx1"/>
                          </a:solidFill>
                        </a:rPr>
                        <a:t>8.0</a:t>
                      </a:r>
                    </a:p>
                  </a:txBody>
                  <a:tcPr marL="82296" marR="82296" marT="41148" marB="41148" anchor="ctr">
                    <a:lnL>
                      <a:noFill/>
                    </a:lnL>
                    <a:lnR>
                      <a:noFill/>
                    </a:lnR>
                    <a:lnT>
                      <a:noFill/>
                    </a:lnT>
                    <a:lnB>
                      <a:noFill/>
                    </a:lnB>
                    <a:solidFill>
                      <a:srgbClr val="FFFFCC"/>
                    </a:solidFill>
                  </a:tcPr>
                </a:tc>
                <a:extLst>
                  <a:ext uri="{0D108BD9-81ED-4DB2-BD59-A6C34878D82A}">
                    <a16:rowId xmlns:a16="http://schemas.microsoft.com/office/drawing/2014/main" xmlns="" val="10003"/>
                  </a:ext>
                </a:extLst>
              </a:tr>
              <a:tr h="295368">
                <a:tc>
                  <a:txBody>
                    <a:bodyPr/>
                    <a:lstStyle/>
                    <a:p>
                      <a:pPr algn="ctr"/>
                      <a:endParaRPr lang="en-US" sz="1600">
                        <a:solidFill>
                          <a:schemeClr val="tx1"/>
                        </a:solidFill>
                      </a:endParaRPr>
                    </a:p>
                  </a:txBody>
                  <a:tcPr marL="82296" marR="82296" marT="41148" marB="41148" anchor="ctr">
                    <a:lnL>
                      <a:noFill/>
                    </a:lnL>
                    <a:lnR>
                      <a:noFill/>
                    </a:lnR>
                    <a:lnT>
                      <a:noFill/>
                    </a:lnT>
                    <a:lnB>
                      <a:noFill/>
                    </a:lnB>
                    <a:solidFill>
                      <a:srgbClr val="FFFFCC"/>
                    </a:solidFill>
                  </a:tcPr>
                </a:tc>
                <a:tc>
                  <a:txBody>
                    <a:bodyPr/>
                    <a:lstStyle/>
                    <a:p>
                      <a:pPr algn="ctr"/>
                      <a:r>
                        <a:rPr lang="en-US" sz="1600">
                          <a:solidFill>
                            <a:schemeClr val="tx1"/>
                          </a:solidFill>
                        </a:rPr>
                        <a:t>5.4</a:t>
                      </a:r>
                    </a:p>
                  </a:txBody>
                  <a:tcPr marL="82296" marR="82296" marT="41148" marB="41148" anchor="ctr">
                    <a:lnL>
                      <a:noFill/>
                    </a:lnL>
                    <a:lnR>
                      <a:noFill/>
                    </a:lnR>
                    <a:lnT>
                      <a:noFill/>
                    </a:lnT>
                    <a:lnB>
                      <a:noFill/>
                    </a:lnB>
                    <a:solidFill>
                      <a:srgbClr val="FFFFCC"/>
                    </a:solidFill>
                  </a:tcPr>
                </a:tc>
                <a:tc>
                  <a:txBody>
                    <a:bodyPr/>
                    <a:lstStyle/>
                    <a:p>
                      <a:pPr algn="ctr"/>
                      <a:r>
                        <a:rPr lang="en-US" sz="1600">
                          <a:solidFill>
                            <a:schemeClr val="tx1"/>
                          </a:solidFill>
                        </a:rPr>
                        <a:t>6.8</a:t>
                      </a:r>
                    </a:p>
                  </a:txBody>
                  <a:tcPr marL="82296" marR="82296" marT="41148" marB="41148" anchor="ctr">
                    <a:lnL>
                      <a:noFill/>
                    </a:lnL>
                    <a:lnR>
                      <a:noFill/>
                    </a:lnR>
                    <a:lnT>
                      <a:noFill/>
                    </a:lnT>
                    <a:lnB>
                      <a:noFill/>
                    </a:lnB>
                    <a:solidFill>
                      <a:srgbClr val="FFFFCC"/>
                    </a:solidFill>
                  </a:tcPr>
                </a:tc>
                <a:tc>
                  <a:txBody>
                    <a:bodyPr/>
                    <a:lstStyle/>
                    <a:p>
                      <a:pPr algn="ctr"/>
                      <a:r>
                        <a:rPr lang="en-US" sz="1600">
                          <a:solidFill>
                            <a:schemeClr val="tx1"/>
                          </a:solidFill>
                        </a:rPr>
                        <a:t>10.5</a:t>
                      </a:r>
                    </a:p>
                  </a:txBody>
                  <a:tcPr marL="82296" marR="82296" marT="41148" marB="41148" anchor="ctr">
                    <a:lnL>
                      <a:noFill/>
                    </a:lnL>
                    <a:lnR>
                      <a:noFill/>
                    </a:lnR>
                    <a:lnT>
                      <a:noFill/>
                    </a:lnT>
                    <a:lnB>
                      <a:noFill/>
                    </a:lnB>
                    <a:solidFill>
                      <a:srgbClr val="FFFFCC"/>
                    </a:solidFill>
                  </a:tcPr>
                </a:tc>
                <a:extLst>
                  <a:ext uri="{0D108BD9-81ED-4DB2-BD59-A6C34878D82A}">
                    <a16:rowId xmlns:a16="http://schemas.microsoft.com/office/drawing/2014/main" xmlns="" val="10004"/>
                  </a:ext>
                </a:extLst>
              </a:tr>
              <a:tr h="295368">
                <a:tc>
                  <a:txBody>
                    <a:bodyPr/>
                    <a:lstStyle/>
                    <a:p>
                      <a:pPr algn="ctr"/>
                      <a:endParaRPr lang="en-US" sz="1600">
                        <a:solidFill>
                          <a:schemeClr val="tx1"/>
                        </a:solidFill>
                      </a:endParaRPr>
                    </a:p>
                  </a:txBody>
                  <a:tcPr marL="82296" marR="82296" marT="41148" marB="41148" anchor="ctr">
                    <a:lnL>
                      <a:noFill/>
                    </a:lnL>
                    <a:lnR>
                      <a:noFill/>
                    </a:lnR>
                    <a:lnT>
                      <a:noFill/>
                    </a:lnT>
                    <a:lnB>
                      <a:noFill/>
                    </a:lnB>
                    <a:solidFill>
                      <a:srgbClr val="FFFFCC"/>
                    </a:solidFill>
                  </a:tcPr>
                </a:tc>
                <a:tc>
                  <a:txBody>
                    <a:bodyPr/>
                    <a:lstStyle/>
                    <a:p>
                      <a:pPr algn="ctr"/>
                      <a:r>
                        <a:rPr lang="en-US" sz="1600">
                          <a:solidFill>
                            <a:schemeClr val="tx1"/>
                          </a:solidFill>
                        </a:rPr>
                        <a:t>5.8</a:t>
                      </a:r>
                    </a:p>
                  </a:txBody>
                  <a:tcPr marL="82296" marR="82296" marT="41148" marB="41148" anchor="ctr">
                    <a:lnL>
                      <a:noFill/>
                    </a:lnL>
                    <a:lnR>
                      <a:noFill/>
                    </a:lnR>
                    <a:lnT>
                      <a:noFill/>
                    </a:lnT>
                    <a:lnB>
                      <a:noFill/>
                    </a:lnB>
                    <a:solidFill>
                      <a:srgbClr val="FFFFCC"/>
                    </a:solidFill>
                  </a:tcPr>
                </a:tc>
                <a:tc>
                  <a:txBody>
                    <a:bodyPr/>
                    <a:lstStyle/>
                    <a:p>
                      <a:pPr algn="ctr"/>
                      <a:r>
                        <a:rPr lang="en-US" sz="1600">
                          <a:solidFill>
                            <a:schemeClr val="tx1"/>
                          </a:solidFill>
                        </a:rPr>
                        <a:t>7.8</a:t>
                      </a:r>
                    </a:p>
                  </a:txBody>
                  <a:tcPr marL="82296" marR="82296" marT="41148" marB="41148" anchor="ctr">
                    <a:lnL>
                      <a:noFill/>
                    </a:lnL>
                    <a:lnR>
                      <a:noFill/>
                    </a:lnR>
                    <a:lnT>
                      <a:noFill/>
                    </a:lnT>
                    <a:lnB>
                      <a:noFill/>
                    </a:lnB>
                    <a:solidFill>
                      <a:srgbClr val="FFFFCC"/>
                    </a:solidFill>
                  </a:tcPr>
                </a:tc>
                <a:tc>
                  <a:txBody>
                    <a:bodyPr/>
                    <a:lstStyle/>
                    <a:p>
                      <a:pPr algn="ctr"/>
                      <a:r>
                        <a:rPr lang="en-US" sz="1600">
                          <a:solidFill>
                            <a:schemeClr val="tx1"/>
                          </a:solidFill>
                        </a:rPr>
                        <a:t>8.1</a:t>
                      </a:r>
                    </a:p>
                  </a:txBody>
                  <a:tcPr marL="82296" marR="82296" marT="41148" marB="41148" anchor="ctr">
                    <a:lnL>
                      <a:noFill/>
                    </a:lnL>
                    <a:lnR>
                      <a:noFill/>
                    </a:lnR>
                    <a:lnT>
                      <a:noFill/>
                    </a:lnT>
                    <a:lnB>
                      <a:noFill/>
                    </a:lnB>
                    <a:solidFill>
                      <a:srgbClr val="FFFFCC"/>
                    </a:solidFill>
                  </a:tcPr>
                </a:tc>
                <a:extLst>
                  <a:ext uri="{0D108BD9-81ED-4DB2-BD59-A6C34878D82A}">
                    <a16:rowId xmlns:a16="http://schemas.microsoft.com/office/drawing/2014/main" xmlns="" val="10005"/>
                  </a:ext>
                </a:extLst>
              </a:tr>
              <a:tr h="295368">
                <a:tc>
                  <a:txBody>
                    <a:bodyPr/>
                    <a:lstStyle/>
                    <a:p>
                      <a:pPr algn="ctr"/>
                      <a:endParaRPr lang="en-US" sz="1600">
                        <a:solidFill>
                          <a:schemeClr val="tx1"/>
                        </a:solidFill>
                      </a:endParaRPr>
                    </a:p>
                  </a:txBody>
                  <a:tcPr marL="82296" marR="82296" marT="41148" marB="41148" anchor="ctr">
                    <a:lnL>
                      <a:noFill/>
                    </a:lnL>
                    <a:lnR>
                      <a:noFill/>
                    </a:lnR>
                    <a:lnT>
                      <a:noFill/>
                    </a:lnT>
                    <a:lnB>
                      <a:noFill/>
                    </a:lnB>
                    <a:solidFill>
                      <a:srgbClr val="FFFFCC"/>
                    </a:solidFill>
                  </a:tcPr>
                </a:tc>
                <a:tc>
                  <a:txBody>
                    <a:bodyPr/>
                    <a:lstStyle/>
                    <a:p>
                      <a:pPr algn="ctr"/>
                      <a:r>
                        <a:rPr lang="en-US" sz="1600">
                          <a:solidFill>
                            <a:schemeClr val="tx1"/>
                          </a:solidFill>
                        </a:rPr>
                        <a:t>4.6</a:t>
                      </a:r>
                    </a:p>
                  </a:txBody>
                  <a:tcPr marL="82296" marR="82296" marT="41148" marB="41148" anchor="ctr">
                    <a:lnL>
                      <a:noFill/>
                    </a:lnL>
                    <a:lnR>
                      <a:noFill/>
                    </a:lnR>
                    <a:lnT>
                      <a:noFill/>
                    </a:lnT>
                    <a:lnB>
                      <a:noFill/>
                    </a:lnB>
                    <a:solidFill>
                      <a:srgbClr val="FFFFCC"/>
                    </a:solidFill>
                  </a:tcPr>
                </a:tc>
                <a:tc>
                  <a:txBody>
                    <a:bodyPr/>
                    <a:lstStyle/>
                    <a:p>
                      <a:pPr algn="ctr"/>
                      <a:r>
                        <a:rPr lang="en-US" sz="1600">
                          <a:solidFill>
                            <a:schemeClr val="tx1"/>
                          </a:solidFill>
                        </a:rPr>
                        <a:t>9.2</a:t>
                      </a:r>
                    </a:p>
                  </a:txBody>
                  <a:tcPr marL="82296" marR="82296" marT="41148" marB="41148" anchor="ctr">
                    <a:lnL>
                      <a:noFill/>
                    </a:lnL>
                    <a:lnR>
                      <a:noFill/>
                    </a:lnR>
                    <a:lnT>
                      <a:noFill/>
                    </a:lnT>
                    <a:lnB>
                      <a:noFill/>
                    </a:lnB>
                    <a:solidFill>
                      <a:srgbClr val="FFFFCC"/>
                    </a:solidFill>
                  </a:tcPr>
                </a:tc>
                <a:tc>
                  <a:txBody>
                    <a:bodyPr/>
                    <a:lstStyle/>
                    <a:p>
                      <a:pPr algn="ctr"/>
                      <a:r>
                        <a:rPr lang="en-US" sz="1600">
                          <a:solidFill>
                            <a:schemeClr val="tx1"/>
                          </a:solidFill>
                        </a:rPr>
                        <a:t>6.9</a:t>
                      </a:r>
                    </a:p>
                  </a:txBody>
                  <a:tcPr marL="82296" marR="82296" marT="41148" marB="41148" anchor="ctr">
                    <a:lnL>
                      <a:noFill/>
                    </a:lnL>
                    <a:lnR>
                      <a:noFill/>
                    </a:lnR>
                    <a:lnT>
                      <a:noFill/>
                    </a:lnT>
                    <a:lnB>
                      <a:noFill/>
                    </a:lnB>
                    <a:solidFill>
                      <a:srgbClr val="FFFFCC"/>
                    </a:solidFill>
                  </a:tcPr>
                </a:tc>
                <a:extLst>
                  <a:ext uri="{0D108BD9-81ED-4DB2-BD59-A6C34878D82A}">
                    <a16:rowId xmlns:a16="http://schemas.microsoft.com/office/drawing/2014/main" xmlns="" val="10006"/>
                  </a:ext>
                </a:extLst>
              </a:tr>
              <a:tr h="295368">
                <a:tc>
                  <a:txBody>
                    <a:bodyPr/>
                    <a:lstStyle/>
                    <a:p>
                      <a:pPr algn="ctr"/>
                      <a:endParaRPr lang="en-US" sz="1600">
                        <a:solidFill>
                          <a:schemeClr val="tx1"/>
                        </a:solidFill>
                      </a:endParaRPr>
                    </a:p>
                  </a:txBody>
                  <a:tcPr marL="82296" marR="82296" marT="41148" marB="41148" anchor="ctr">
                    <a:lnL>
                      <a:noFill/>
                    </a:lnL>
                    <a:lnR>
                      <a:noFill/>
                    </a:lnR>
                    <a:lnT>
                      <a:noFill/>
                    </a:lnT>
                    <a:lnB>
                      <a:noFill/>
                    </a:lnB>
                    <a:solidFill>
                      <a:srgbClr val="FFFFCC"/>
                    </a:solidFill>
                  </a:tcPr>
                </a:tc>
                <a:tc>
                  <a:txBody>
                    <a:bodyPr/>
                    <a:lstStyle/>
                    <a:p>
                      <a:pPr algn="ctr"/>
                      <a:r>
                        <a:rPr lang="en-US" sz="1600">
                          <a:solidFill>
                            <a:schemeClr val="tx1"/>
                          </a:solidFill>
                        </a:rPr>
                        <a:t>4.0</a:t>
                      </a:r>
                    </a:p>
                  </a:txBody>
                  <a:tcPr marL="82296" marR="82296" marT="41148" marB="41148" anchor="ctr">
                    <a:lnL>
                      <a:noFill/>
                    </a:lnL>
                    <a:lnR>
                      <a:noFill/>
                    </a:lnR>
                    <a:lnT>
                      <a:noFill/>
                    </a:lnT>
                    <a:lnB>
                      <a:noFill/>
                    </a:lnB>
                    <a:solidFill>
                      <a:srgbClr val="FFFFCC"/>
                    </a:solidFill>
                  </a:tcPr>
                </a:tc>
                <a:tc>
                  <a:txBody>
                    <a:bodyPr/>
                    <a:lstStyle/>
                    <a:p>
                      <a:pPr algn="ctr"/>
                      <a:r>
                        <a:rPr lang="en-US" sz="1600">
                          <a:solidFill>
                            <a:schemeClr val="tx1"/>
                          </a:solidFill>
                        </a:rPr>
                        <a:t>6.5</a:t>
                      </a:r>
                    </a:p>
                  </a:txBody>
                  <a:tcPr marL="82296" marR="82296" marT="41148" marB="41148" anchor="ctr">
                    <a:lnL>
                      <a:noFill/>
                    </a:lnL>
                    <a:lnR>
                      <a:noFill/>
                    </a:lnR>
                    <a:lnT>
                      <a:noFill/>
                    </a:lnT>
                    <a:lnB>
                      <a:noFill/>
                    </a:lnB>
                    <a:solidFill>
                      <a:srgbClr val="FFFFCC"/>
                    </a:solidFill>
                  </a:tcPr>
                </a:tc>
                <a:tc>
                  <a:txBody>
                    <a:bodyPr/>
                    <a:lstStyle/>
                    <a:p>
                      <a:pPr algn="ctr"/>
                      <a:r>
                        <a:rPr lang="en-US" sz="1600">
                          <a:solidFill>
                            <a:schemeClr val="tx1"/>
                          </a:solidFill>
                        </a:rPr>
                        <a:t>9.3</a:t>
                      </a:r>
                    </a:p>
                  </a:txBody>
                  <a:tcPr marL="82296" marR="82296" marT="41148" marB="41148" anchor="ctr">
                    <a:lnL>
                      <a:noFill/>
                    </a:lnL>
                    <a:lnR>
                      <a:noFill/>
                    </a:lnR>
                    <a:lnT>
                      <a:noFill/>
                    </a:lnT>
                    <a:lnB>
                      <a:noFill/>
                    </a:lnB>
                    <a:solidFill>
                      <a:srgbClr val="FFFFCC"/>
                    </a:solidFill>
                  </a:tcPr>
                </a:tc>
                <a:extLst>
                  <a:ext uri="{0D108BD9-81ED-4DB2-BD59-A6C34878D82A}">
                    <a16:rowId xmlns:a16="http://schemas.microsoft.com/office/drawing/2014/main" xmlns="" val="10007"/>
                  </a:ext>
                </a:extLst>
              </a:tr>
              <a:tr h="295368">
                <a:tc>
                  <a:txBody>
                    <a:bodyPr/>
                    <a:lstStyle/>
                    <a:p>
                      <a:endParaRPr lang="en-US" sz="1600">
                        <a:solidFill>
                          <a:schemeClr val="tx1"/>
                        </a:solidFill>
                      </a:endParaRPr>
                    </a:p>
                  </a:txBody>
                  <a:tcPr marL="82296" marR="82296" marT="41148" marB="41148" anchor="ctr">
                    <a:lnL>
                      <a:noFill/>
                    </a:lnL>
                    <a:lnR>
                      <a:noFill/>
                    </a:lnR>
                    <a:lnT>
                      <a:noFill/>
                    </a:lnT>
                    <a:lnB>
                      <a:noFill/>
                    </a:lnB>
                    <a:solidFill>
                      <a:srgbClr val="FFFFCC"/>
                    </a:solidFill>
                  </a:tcPr>
                </a:tc>
                <a:tc gridSpan="3">
                  <a:txBody>
                    <a:bodyPr/>
                    <a:lstStyle/>
                    <a:p>
                      <a:endParaRPr lang="en-US" sz="1600">
                        <a:solidFill>
                          <a:schemeClr val="tx1"/>
                        </a:solidFill>
                      </a:endParaRPr>
                    </a:p>
                  </a:txBody>
                  <a:tcPr marL="82296" marR="82296" marT="41148" marB="41148" anchor="ctr">
                    <a:lnL>
                      <a:noFill/>
                    </a:lnL>
                    <a:lnR>
                      <a:noFill/>
                    </a:lnR>
                    <a:lnT>
                      <a:noFill/>
                    </a:lnT>
                    <a:lnB>
                      <a:noFill/>
                    </a:lnB>
                    <a:solidFill>
                      <a:srgbClr val="FFFFCC"/>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295368">
                <a:tc>
                  <a:txBody>
                    <a:bodyPr/>
                    <a:lstStyle/>
                    <a:p>
                      <a:pPr algn="ctr"/>
                      <a:r>
                        <a:rPr lang="en-US" sz="1600">
                          <a:solidFill>
                            <a:schemeClr val="tx1"/>
                          </a:solidFill>
                        </a:rPr>
                        <a:t>means</a:t>
                      </a:r>
                    </a:p>
                  </a:txBody>
                  <a:tcPr marL="82296" marR="82296" marT="41148" marB="41148" anchor="ctr">
                    <a:lnL>
                      <a:noFill/>
                    </a:lnL>
                    <a:lnR>
                      <a:noFill/>
                    </a:lnR>
                    <a:lnT>
                      <a:noFill/>
                    </a:lnT>
                    <a:lnB>
                      <a:noFill/>
                    </a:lnB>
                    <a:solidFill>
                      <a:srgbClr val="FFFFCC"/>
                    </a:solidFill>
                  </a:tcPr>
                </a:tc>
                <a:tc>
                  <a:txBody>
                    <a:bodyPr/>
                    <a:lstStyle/>
                    <a:p>
                      <a:pPr algn="ctr"/>
                      <a:r>
                        <a:rPr lang="en-US" sz="1600">
                          <a:solidFill>
                            <a:schemeClr val="tx1"/>
                          </a:solidFill>
                        </a:rPr>
                        <a:t>5.34</a:t>
                      </a:r>
                    </a:p>
                  </a:txBody>
                  <a:tcPr marL="82296" marR="82296" marT="41148" marB="41148" anchor="ctr">
                    <a:lnL>
                      <a:noFill/>
                    </a:lnL>
                    <a:lnR>
                      <a:noFill/>
                    </a:lnR>
                    <a:lnT>
                      <a:noFill/>
                    </a:lnT>
                    <a:lnB>
                      <a:noFill/>
                    </a:lnB>
                    <a:solidFill>
                      <a:srgbClr val="FFFFCC"/>
                    </a:solidFill>
                  </a:tcPr>
                </a:tc>
                <a:tc>
                  <a:txBody>
                    <a:bodyPr/>
                    <a:lstStyle/>
                    <a:p>
                      <a:pPr algn="ctr"/>
                      <a:r>
                        <a:rPr lang="en-US" sz="1600">
                          <a:solidFill>
                            <a:schemeClr val="tx1"/>
                          </a:solidFill>
                        </a:rPr>
                        <a:t>7.72</a:t>
                      </a:r>
                    </a:p>
                  </a:txBody>
                  <a:tcPr marL="82296" marR="82296" marT="41148" marB="41148" anchor="ctr">
                    <a:lnL>
                      <a:noFill/>
                    </a:lnL>
                    <a:lnR>
                      <a:noFill/>
                    </a:lnR>
                    <a:lnT>
                      <a:noFill/>
                    </a:lnT>
                    <a:lnB>
                      <a:noFill/>
                    </a:lnB>
                    <a:solidFill>
                      <a:srgbClr val="FFFFCC"/>
                    </a:solidFill>
                  </a:tcPr>
                </a:tc>
                <a:tc>
                  <a:txBody>
                    <a:bodyPr/>
                    <a:lstStyle/>
                    <a:p>
                      <a:pPr algn="ctr"/>
                      <a:r>
                        <a:rPr lang="en-US" sz="1600" dirty="0">
                          <a:solidFill>
                            <a:schemeClr val="tx1"/>
                          </a:solidFill>
                        </a:rPr>
                        <a:t>8.56</a:t>
                      </a:r>
                    </a:p>
                  </a:txBody>
                  <a:tcPr marL="82296" marR="82296" marT="41148" marB="41148" anchor="ctr">
                    <a:lnL>
                      <a:noFill/>
                    </a:lnL>
                    <a:lnR>
                      <a:noFill/>
                    </a:lnR>
                    <a:lnT>
                      <a:noFill/>
                    </a:lnT>
                    <a:lnB>
                      <a:noFill/>
                    </a:lnB>
                    <a:solidFill>
                      <a:srgbClr val="FFFFCC"/>
                    </a:solidFill>
                  </a:tcPr>
                </a:tc>
                <a:extLst>
                  <a:ext uri="{0D108BD9-81ED-4DB2-BD59-A6C34878D82A}">
                    <a16:rowId xmlns:a16="http://schemas.microsoft.com/office/drawing/2014/main" xmlns="" val="10009"/>
                  </a:ext>
                </a:extLst>
              </a:tr>
              <a:tr h="295368">
                <a:tc>
                  <a:txBody>
                    <a:bodyPr/>
                    <a:lstStyle/>
                    <a:p>
                      <a:endParaRPr lang="en-US" sz="1600">
                        <a:solidFill>
                          <a:schemeClr val="bg1"/>
                        </a:solidFill>
                      </a:endParaRPr>
                    </a:p>
                  </a:txBody>
                  <a:tcPr marL="82296" marR="82296" marT="41148" marB="41148" anchor="ctr">
                    <a:lnL>
                      <a:noFill/>
                    </a:lnL>
                    <a:lnR>
                      <a:noFill/>
                    </a:lnR>
                    <a:lnT>
                      <a:noFill/>
                    </a:lnT>
                    <a:lnB>
                      <a:noFill/>
                    </a:lnB>
                    <a:solidFill>
                      <a:srgbClr val="FFFFCC"/>
                    </a:solidFill>
                  </a:tcPr>
                </a:tc>
                <a:tc gridSpan="3">
                  <a:txBody>
                    <a:bodyPr/>
                    <a:lstStyle/>
                    <a:p>
                      <a:endParaRPr lang="en-US" sz="1600" dirty="0">
                        <a:solidFill>
                          <a:schemeClr val="bg1"/>
                        </a:solidFill>
                      </a:endParaRPr>
                    </a:p>
                  </a:txBody>
                  <a:tcPr marL="82296" marR="82296" marT="41148" marB="41148" anchor="ctr">
                    <a:lnL>
                      <a:noFill/>
                    </a:lnL>
                    <a:lnR>
                      <a:noFill/>
                    </a:lnR>
                    <a:lnT>
                      <a:noFill/>
                    </a:lnT>
                    <a:lnB>
                      <a:noFill/>
                    </a:lnB>
                    <a:solidFill>
                      <a:srgbClr val="FFFFCC"/>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0"/>
                  </a:ext>
                </a:extLst>
              </a:tr>
            </a:tbl>
          </a:graphicData>
        </a:graphic>
      </p:graphicFrame>
      <p:sp>
        <p:nvSpPr>
          <p:cNvPr id="7" name="Rectangle 2"/>
          <p:cNvSpPr>
            <a:spLocks noChangeArrowheads="1"/>
          </p:cNvSpPr>
          <p:nvPr/>
        </p:nvSpPr>
        <p:spPr bwMode="auto">
          <a:xfrm>
            <a:off x="4938714" y="127703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atin typeface="Arial" pitchFamily="34" charset="0"/>
                <a:cs typeface="Arial" pitchFamily="34" charset="0"/>
              </a:rPr>
              <a:t/>
            </a:r>
            <a:br>
              <a:rPr lang="en-US">
                <a:latin typeface="Arial" pitchFamily="34" charset="0"/>
                <a:cs typeface="Arial" pitchFamily="34" charset="0"/>
              </a:rPr>
            </a:br>
            <a:endParaRPr lang="en-US">
              <a:latin typeface="Arial" pitchFamily="34" charset="0"/>
              <a:cs typeface="Arial"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444"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02983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133600" y="990600"/>
            <a:ext cx="7924800" cy="4495800"/>
          </a:xfrm>
        </p:spPr>
        <p:txBody>
          <a:bodyPr>
            <a:noAutofit/>
          </a:bodyPr>
          <a:lstStyle/>
          <a:p>
            <a:r>
              <a:rPr lang="en-US" sz="2000" dirty="0"/>
              <a:t>STEP 1 </a:t>
            </a:r>
          </a:p>
          <a:p>
            <a:r>
              <a:rPr lang="en-US" sz="2000" dirty="0"/>
              <a:t>Compute CM, the correction for the mean.</a:t>
            </a:r>
          </a:p>
          <a:p>
            <a:r>
              <a:rPr lang="en-US" sz="2000" dirty="0"/>
              <a:t>CM=(Total of all observations)</a:t>
            </a:r>
            <a:r>
              <a:rPr lang="en-US" sz="2000" baseline="30000" dirty="0"/>
              <a:t>2</a:t>
            </a:r>
            <a:r>
              <a:rPr lang="en-US" sz="2000" dirty="0"/>
              <a:t>/N  </a:t>
            </a:r>
          </a:p>
          <a:p>
            <a:r>
              <a:rPr lang="en-US" sz="2000" dirty="0"/>
              <a:t>total=(108.1)</a:t>
            </a:r>
            <a:r>
              <a:rPr lang="en-US" sz="2000" baseline="30000" dirty="0"/>
              <a:t>2</a:t>
            </a:r>
            <a:r>
              <a:rPr lang="en-US" sz="2000" dirty="0"/>
              <a:t>/15=779.041</a:t>
            </a:r>
          </a:p>
          <a:p>
            <a:r>
              <a:rPr lang="en-US" sz="2000" dirty="0"/>
              <a:t>Step 2: </a:t>
            </a:r>
          </a:p>
          <a:p>
            <a:r>
              <a:rPr lang="en-US" sz="2000" dirty="0"/>
              <a:t>Compute SST	</a:t>
            </a:r>
          </a:p>
          <a:p>
            <a:r>
              <a:rPr lang="en-US" sz="2000" dirty="0"/>
              <a:t>= sum of squares of all observations −CM.</a:t>
            </a:r>
          </a:p>
          <a:p>
            <a:r>
              <a:rPr lang="en-US" sz="2000" dirty="0"/>
              <a:t>=SS(Total)=(6.9)</a:t>
            </a:r>
            <a:r>
              <a:rPr lang="en-US" sz="2000" baseline="30000" dirty="0"/>
              <a:t>2</a:t>
            </a:r>
            <a:r>
              <a:rPr lang="en-US" sz="2000" dirty="0"/>
              <a:t>+(5.4)</a:t>
            </a:r>
            <a:r>
              <a:rPr lang="en-US" sz="2000" baseline="30000" dirty="0"/>
              <a:t>2</a:t>
            </a:r>
            <a:r>
              <a:rPr lang="en-US" sz="2000" dirty="0"/>
              <a:t>+…+(6.9)</a:t>
            </a:r>
            <a:r>
              <a:rPr lang="en-US" sz="2000" baseline="30000" dirty="0"/>
              <a:t>2</a:t>
            </a:r>
            <a:r>
              <a:rPr lang="en-US" sz="2000" dirty="0"/>
              <a:t>+(9.3)</a:t>
            </a:r>
            <a:r>
              <a:rPr lang="en-US" sz="2000" baseline="30000" dirty="0"/>
              <a:t>2</a:t>
            </a:r>
            <a:r>
              <a:rPr lang="en-US" sz="2000" dirty="0"/>
              <a:t>−CM</a:t>
            </a:r>
          </a:p>
          <a:p>
            <a:r>
              <a:rPr lang="en-US" sz="2000" dirty="0"/>
              <a:t>=829.390−779.041=45.439</a:t>
            </a:r>
          </a:p>
          <a:p>
            <a:r>
              <a:rPr lang="en-US" sz="2000" dirty="0"/>
              <a:t>The value of 829.390 is called the "raw" or "uncorrected " sum of squares.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6046"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63569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133600" y="914400"/>
            <a:ext cx="7924800" cy="4800600"/>
          </a:xfrm>
        </p:spPr>
        <p:txBody>
          <a:bodyPr>
            <a:normAutofit fontScale="77500" lnSpcReduction="20000"/>
          </a:bodyPr>
          <a:lstStyle/>
          <a:p>
            <a:r>
              <a:rPr lang="en-US" sz="2600" i="1" dirty="0"/>
              <a:t>STEP 3 </a:t>
            </a:r>
          </a:p>
          <a:p>
            <a:r>
              <a:rPr lang="en-US" sz="2600" i="1" dirty="0"/>
              <a:t>Compute SSB,.</a:t>
            </a:r>
          </a:p>
          <a:p>
            <a:r>
              <a:rPr lang="en-US" sz="2600" i="1" dirty="0"/>
              <a:t>First we compute the total (sum) for each treatment.</a:t>
            </a:r>
          </a:p>
          <a:p>
            <a:r>
              <a:rPr lang="en-US" sz="2600" i="1" dirty="0"/>
              <a:t>T1=6.9+5.4+…+4.0=26.7</a:t>
            </a:r>
          </a:p>
          <a:p>
            <a:r>
              <a:rPr lang="en-US" sz="2600" i="1" dirty="0"/>
              <a:t>T2=8.3+6.8+…+6.5=38.6</a:t>
            </a:r>
          </a:p>
          <a:p>
            <a:r>
              <a:rPr lang="en-US" sz="2600" i="1" dirty="0"/>
              <a:t>T3=8.0+10.5+…+9.3=42.8</a:t>
            </a:r>
          </a:p>
          <a:p>
            <a:r>
              <a:rPr lang="en-US" sz="2600" i="1" dirty="0"/>
              <a:t>Then,</a:t>
            </a:r>
          </a:p>
          <a:p>
            <a:r>
              <a:rPr lang="en-US" sz="2600" i="1" dirty="0"/>
              <a:t>SSB=(26.7)</a:t>
            </a:r>
            <a:r>
              <a:rPr lang="en-US" sz="2600" i="1" baseline="30000" dirty="0"/>
              <a:t>2</a:t>
            </a:r>
            <a:r>
              <a:rPr lang="en-US" sz="2600" i="1" dirty="0"/>
              <a:t>/5+(38.6)</a:t>
            </a:r>
            <a:r>
              <a:rPr lang="en-US" sz="2600" i="1" baseline="30000" dirty="0"/>
              <a:t>2</a:t>
            </a:r>
            <a:r>
              <a:rPr lang="en-US" sz="2600" i="1" dirty="0"/>
              <a:t>/5+(42.8)</a:t>
            </a:r>
            <a:r>
              <a:rPr lang="en-US" sz="2600" i="1" baseline="30000" dirty="0"/>
              <a:t>2</a:t>
            </a:r>
            <a:r>
              <a:rPr lang="en-US" sz="2600" i="1" dirty="0"/>
              <a:t>/5−779.041=27.897.</a:t>
            </a:r>
          </a:p>
          <a:p>
            <a:r>
              <a:rPr lang="en-US" sz="2600" b="1" i="1" dirty="0"/>
              <a:t>STEP 4</a:t>
            </a:r>
            <a:r>
              <a:rPr lang="en-US" sz="2600" i="1" dirty="0"/>
              <a:t> </a:t>
            </a:r>
          </a:p>
          <a:p>
            <a:r>
              <a:rPr lang="en-US" sz="2600" i="1" dirty="0"/>
              <a:t>Compute SSE, the error sum of squares. Here we utilize the property that the treatment sum of squares plus the error sum of squares equals the total sum of squares. Hence,</a:t>
            </a:r>
          </a:p>
          <a:p>
            <a:r>
              <a:rPr lang="en-US" sz="2600" i="1" dirty="0"/>
              <a:t>SSE=SST−SSB=45.349−27.897=17.45.</a:t>
            </a:r>
          </a:p>
          <a:p>
            <a:pPr marL="0" indent="0">
              <a:buNone/>
            </a:pPr>
            <a:r>
              <a:rPr lang="en-US" dirty="0"/>
              <a:t/>
            </a:r>
            <a:br>
              <a:rPr lang="en-US" dirty="0"/>
            </a:b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238"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9012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a:xfrm>
            <a:off x="1981200" y="1752601"/>
            <a:ext cx="8229600" cy="4373563"/>
          </a:xfrm>
        </p:spPr>
        <p:txBody>
          <a:bodyPr>
            <a:normAutofit/>
          </a:bodyPr>
          <a:lstStyle/>
          <a:p>
            <a:pPr marL="0" indent="0" algn="just">
              <a:buNone/>
            </a:pPr>
            <a:r>
              <a:rPr lang="en-US" sz="2400" dirty="0"/>
              <a:t>These sales offices provided a rolling tractor demand forecast for the current month plus two months in the future. This forecast was used to manufacture tractors and to enable placing parts supply orders in advance. The manufacturing plants supplied tractors to the stockyards as per the current monthly forecast. The tractor availability in the stockyards was the key concern given the demand from sellers according to the sales season. Demand for tractors followed a seasonal pattern; the peak seasons were, April through June and September through November.</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238"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2108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7924800" cy="1295400"/>
          </a:xfrm>
        </p:spPr>
        <p:txBody>
          <a:bodyPr>
            <a:normAutofit fontScale="90000"/>
          </a:bodyPr>
          <a:lstStyle/>
          <a:p>
            <a:r>
              <a:rPr lang="en-US" b="1" i="1" cap="none" dirty="0"/>
              <a:t>The resulting ANOVA table is</a:t>
            </a:r>
            <a:r>
              <a:rPr lang="en-US" dirty="0"/>
              <a:t/>
            </a:r>
            <a:br>
              <a:rPr lang="en-US" dirty="0"/>
            </a:br>
            <a:endParaRPr lang="en-US" dirty="0"/>
          </a:p>
        </p:txBody>
      </p:sp>
      <p:sp>
        <p:nvSpPr>
          <p:cNvPr id="3" name="Content Placeholder 2"/>
          <p:cNvSpPr>
            <a:spLocks noGrp="1"/>
          </p:cNvSpPr>
          <p:nvPr>
            <p:ph sz="quarter" idx="13"/>
          </p:nvPr>
        </p:nvSpPr>
        <p:spPr/>
        <p:txBody>
          <a:bodyPr/>
          <a:lstStyle/>
          <a:p>
            <a:endParaRPr lang="en-US" dirty="0"/>
          </a:p>
          <a:p>
            <a:pPr marL="0" indent="0">
              <a:buNone/>
            </a:pPr>
            <a:endParaRPr lang="en-US" dirty="0"/>
          </a:p>
          <a:p>
            <a:pPr marL="0" indent="0">
              <a:buNone/>
            </a:pPr>
            <a:r>
              <a:rPr lang="en-US" i="1" u="sng" dirty="0"/>
              <a:t>Source	SS	     DF	        MS	     F</a:t>
            </a:r>
          </a:p>
          <a:p>
            <a:pPr marL="0" indent="0">
              <a:buNone/>
            </a:pPr>
            <a:r>
              <a:rPr lang="en-US" dirty="0"/>
              <a:t>between	</a:t>
            </a:r>
            <a:r>
              <a:rPr lang="en-US" dirty="0" smtClean="0"/>
              <a:t>27.897</a:t>
            </a:r>
            <a:r>
              <a:rPr lang="en-US" dirty="0"/>
              <a:t> </a:t>
            </a:r>
            <a:r>
              <a:rPr lang="en-US" dirty="0" smtClean="0"/>
              <a:t>    </a:t>
            </a:r>
            <a:r>
              <a:rPr lang="en-US" dirty="0" smtClean="0"/>
              <a:t>2</a:t>
            </a:r>
            <a:r>
              <a:rPr lang="en-US" dirty="0"/>
              <a:t>	    13.949        9.59</a:t>
            </a:r>
          </a:p>
          <a:p>
            <a:pPr marL="0" indent="0">
              <a:buNone/>
            </a:pPr>
            <a:r>
              <a:rPr lang="en-US" dirty="0"/>
              <a:t> </a:t>
            </a:r>
            <a:r>
              <a:rPr lang="en-US" dirty="0" smtClean="0"/>
              <a:t>within</a:t>
            </a:r>
            <a:r>
              <a:rPr lang="en-US" dirty="0"/>
              <a:t> </a:t>
            </a:r>
            <a:r>
              <a:rPr lang="en-US" dirty="0" smtClean="0"/>
              <a:t>         </a:t>
            </a:r>
            <a:r>
              <a:rPr lang="en-US" dirty="0" smtClean="0"/>
              <a:t>17.452     12</a:t>
            </a:r>
            <a:r>
              <a:rPr lang="en-US" dirty="0"/>
              <a:t>	    </a:t>
            </a:r>
            <a:r>
              <a:rPr lang="en-US" dirty="0" smtClean="0"/>
              <a:t>1.454</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238" y="6205474"/>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89703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cap="none" dirty="0"/>
              <a:t>Decision</a:t>
            </a:r>
          </a:p>
        </p:txBody>
      </p:sp>
      <p:sp>
        <p:nvSpPr>
          <p:cNvPr id="3" name="Content Placeholder 2"/>
          <p:cNvSpPr>
            <a:spLocks noGrp="1"/>
          </p:cNvSpPr>
          <p:nvPr>
            <p:ph sz="quarter" idx="13"/>
          </p:nvPr>
        </p:nvSpPr>
        <p:spPr>
          <a:xfrm>
            <a:off x="2133600" y="2209800"/>
            <a:ext cx="7924800" cy="3505200"/>
          </a:xfrm>
        </p:spPr>
        <p:txBody>
          <a:bodyPr>
            <a:normAutofit/>
          </a:bodyPr>
          <a:lstStyle/>
          <a:p>
            <a:pPr marL="0" indent="0" algn="just">
              <a:buNone/>
            </a:pPr>
            <a:r>
              <a:rPr lang="en-US" sz="2400" dirty="0"/>
              <a:t>The test statistic is the F value of 9.59. </a:t>
            </a:r>
          </a:p>
          <a:p>
            <a:pPr marL="0" indent="0" algn="just">
              <a:buNone/>
            </a:pPr>
            <a:r>
              <a:rPr lang="en-US" sz="2400" dirty="0"/>
              <a:t>Using an α of 0.05, we have F[0.05; 2,12]</a:t>
            </a:r>
          </a:p>
          <a:p>
            <a:pPr marL="0" indent="0" algn="just">
              <a:buNone/>
            </a:pPr>
            <a:r>
              <a:rPr lang="en-US" sz="2400" dirty="0"/>
              <a:t>If the test statistic is much larger than the critical value, we reject the null hypothesis of equal population means and conclude that there is a (statistically) significant difference among the population means.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238" y="622046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1029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a:xfrm>
            <a:off x="2133600" y="1928802"/>
            <a:ext cx="7924800" cy="3786198"/>
          </a:xfrm>
        </p:spPr>
        <p:txBody>
          <a:bodyPr/>
          <a:lstStyle/>
          <a:p>
            <a:pPr algn="ctr">
              <a:buNone/>
            </a:pPr>
            <a:r>
              <a:rPr lang="en-IN" sz="3600" dirty="0">
                <a:latin typeface="Arial Narrow" pitchFamily="34" charset="0"/>
              </a:rPr>
              <a:t>Answer to research question 4</a:t>
            </a:r>
          </a:p>
          <a:p>
            <a:pPr>
              <a:buNone/>
            </a:pPr>
            <a:endParaRPr lang="en-IN" dirty="0"/>
          </a:p>
          <a:p>
            <a:pPr algn="ctr">
              <a:buNone/>
            </a:pPr>
            <a:r>
              <a:rPr lang="en-IN" sz="2400" dirty="0"/>
              <a:t>Is there any variation in sales of different model, if compared with MMFD and entire market?</a:t>
            </a:r>
          </a:p>
          <a:p>
            <a:pPr algn="ctr">
              <a:buNone/>
            </a:pPr>
            <a:r>
              <a:rPr lang="en-IN" sz="2400" dirty="0"/>
              <a:t>(</a:t>
            </a:r>
            <a:r>
              <a:rPr lang="en-IN" sz="2400" i="1" dirty="0"/>
              <a:t>Available data 2</a:t>
            </a:r>
            <a:r>
              <a:rPr lang="en-IN" sz="2400" dirty="0"/>
              <a:t>)</a:t>
            </a:r>
          </a:p>
          <a:p>
            <a:pPr>
              <a:buNone/>
            </a:pPr>
            <a:endParaRPr lang="en-IN" dirty="0"/>
          </a:p>
          <a:p>
            <a:pPr>
              <a:buNone/>
            </a:pPr>
            <a:endParaRPr lang="en-IN" dirty="0"/>
          </a:p>
          <a:p>
            <a:pPr>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cap="none" dirty="0"/>
              <a:t>Chi square distribution</a:t>
            </a:r>
          </a:p>
        </p:txBody>
      </p:sp>
      <p:sp>
        <p:nvSpPr>
          <p:cNvPr id="3" name="Content Placeholder 2"/>
          <p:cNvSpPr>
            <a:spLocks noGrp="1"/>
          </p:cNvSpPr>
          <p:nvPr>
            <p:ph sz="quarter" idx="13"/>
          </p:nvPr>
        </p:nvSpPr>
        <p:spPr>
          <a:xfrm>
            <a:off x="2133600" y="2133600"/>
            <a:ext cx="7924800" cy="3581400"/>
          </a:xfrm>
        </p:spPr>
        <p:txBody>
          <a:bodyPr>
            <a:normAutofit/>
          </a:bodyPr>
          <a:lstStyle/>
          <a:p>
            <a:pPr marL="0" indent="0" algn="just">
              <a:buNone/>
            </a:pPr>
            <a:r>
              <a:rPr lang="en-US" sz="2400" dirty="0"/>
              <a:t>A chi-square distribution is a continuous distribution with k degrees of freedom. It is used to describe the distribution of a sum of squared random variables. It is also used to test the goodness of fit of a distribution of data, whether data series are independent, and for estimating confidences surrounding variance and standard deviation for a random variable from a normal distribution.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3854" y="6223508"/>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63439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3"/>
          </p:nvPr>
        </p:nvPicPr>
        <p:blipFill>
          <a:blip r:embed="rId2">
            <a:extLst>
              <a:ext uri="{BEBA8EAE-BF5A-486C-A8C5-ECC9F3942E4B}">
                <a14:imgProps xmlns:a14="http://schemas.microsoft.com/office/drawing/2010/main">
                  <a14:imgLayer r:embed="rId3">
                    <a14:imgEffect>
                      <a14:sharpenSoften amount="34000"/>
                    </a14:imgEffect>
                  </a14:imgLayer>
                </a14:imgProps>
              </a:ext>
              <a:ext uri="{28A0092B-C50C-407E-A947-70E740481C1C}">
                <a14:useLocalDpi xmlns:a14="http://schemas.microsoft.com/office/drawing/2010/main" val="0"/>
              </a:ext>
            </a:extLst>
          </a:blip>
          <a:srcRect/>
          <a:stretch>
            <a:fillRect/>
          </a:stretch>
        </p:blipFill>
        <p:spPr bwMode="auto">
          <a:xfrm>
            <a:off x="3167042" y="1571612"/>
            <a:ext cx="6057584" cy="3738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0012"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59302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500042"/>
            <a:ext cx="7924800" cy="1143008"/>
          </a:xfrm>
        </p:spPr>
        <p:txBody>
          <a:bodyPr>
            <a:normAutofit fontScale="90000"/>
          </a:bodyPr>
          <a:lstStyle/>
          <a:p>
            <a:r>
              <a:rPr lang="en-US" b="1" i="1" cap="none" dirty="0"/>
              <a:t>What is a chi square test?</a:t>
            </a:r>
            <a:br>
              <a:rPr lang="en-US" b="1" i="1" cap="none" dirty="0"/>
            </a:br>
            <a:endParaRPr lang="en-US" b="1" i="1" cap="none" dirty="0"/>
          </a:p>
        </p:txBody>
      </p:sp>
      <p:sp>
        <p:nvSpPr>
          <p:cNvPr id="3" name="Content Placeholder 2"/>
          <p:cNvSpPr>
            <a:spLocks noGrp="1"/>
          </p:cNvSpPr>
          <p:nvPr>
            <p:ph sz="quarter" idx="13"/>
          </p:nvPr>
        </p:nvSpPr>
        <p:spPr>
          <a:xfrm>
            <a:off x="2133600" y="1428736"/>
            <a:ext cx="7924800" cy="4429156"/>
          </a:xfrm>
        </p:spPr>
        <p:txBody>
          <a:bodyPr>
            <a:noAutofit/>
          </a:bodyPr>
          <a:lstStyle/>
          <a:p>
            <a:pPr algn="just" fontAlgn="base"/>
            <a:r>
              <a:rPr lang="en-US" sz="2400" dirty="0"/>
              <a:t>There are </a:t>
            </a:r>
            <a:r>
              <a:rPr lang="en-US" sz="2400" b="1" dirty="0"/>
              <a:t>two types of chi-square tests</a:t>
            </a:r>
            <a:r>
              <a:rPr lang="en-US" sz="2400" dirty="0"/>
              <a:t>. Both use the chi-square statistic and distribution for different purposes:</a:t>
            </a:r>
          </a:p>
          <a:p>
            <a:pPr algn="just" fontAlgn="base"/>
            <a:r>
              <a:rPr lang="en-US" sz="2400" dirty="0"/>
              <a:t>A</a:t>
            </a:r>
            <a:r>
              <a:rPr lang="en-US" sz="2400" b="1" dirty="0"/>
              <a:t> chi-square goodness of fit test</a:t>
            </a:r>
            <a:r>
              <a:rPr lang="en-US" sz="2400" dirty="0"/>
              <a:t> determines if a sample data matches a population. </a:t>
            </a:r>
          </a:p>
          <a:p>
            <a:pPr algn="just" fontAlgn="base"/>
            <a:endParaRPr lang="en-US" sz="2400" dirty="0"/>
          </a:p>
          <a:p>
            <a:pPr algn="just" fontAlgn="base"/>
            <a:r>
              <a:rPr lang="en-US" sz="2400" dirty="0"/>
              <a:t>A </a:t>
            </a:r>
            <a:r>
              <a:rPr lang="en-US" sz="2400" b="1" dirty="0"/>
              <a:t>chi-square test for independence</a:t>
            </a:r>
            <a:r>
              <a:rPr lang="en-US" sz="2400" dirty="0"/>
              <a:t> compares two variables in a contingency table to see if they are related. In a more general sense, it tests to see whether distributions of categorical variables differ from each another.</a:t>
            </a:r>
          </a:p>
          <a:p>
            <a:pPr algn="just"/>
            <a:endParaRPr lang="en-US"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642918"/>
            <a:ext cx="7924800" cy="1143008"/>
          </a:xfrm>
        </p:spPr>
        <p:txBody>
          <a:bodyPr>
            <a:normAutofit fontScale="90000"/>
          </a:bodyPr>
          <a:lstStyle/>
          <a:p>
            <a:r>
              <a:rPr lang="en-US" b="1" i="1" cap="none" dirty="0">
                <a:latin typeface="inherit"/>
              </a:rPr>
              <a:t>What is a chi-square statistic?</a:t>
            </a:r>
            <a:r>
              <a:rPr lang="en-US" b="1" i="1" cap="none" dirty="0">
                <a:latin typeface="philosopher"/>
              </a:rPr>
              <a:t/>
            </a:r>
            <a:br>
              <a:rPr lang="en-US" b="1" i="1" cap="none" dirty="0">
                <a:latin typeface="philosopher"/>
              </a:rPr>
            </a:br>
            <a:endParaRPr lang="en-US" b="1" i="1" cap="none" dirty="0"/>
          </a:p>
        </p:txBody>
      </p:sp>
      <p:sp>
        <p:nvSpPr>
          <p:cNvPr id="3" name="Content Placeholder 2"/>
          <p:cNvSpPr>
            <a:spLocks noGrp="1"/>
          </p:cNvSpPr>
          <p:nvPr>
            <p:ph sz="quarter" idx="13"/>
          </p:nvPr>
        </p:nvSpPr>
        <p:spPr>
          <a:xfrm>
            <a:off x="2133600" y="2071678"/>
            <a:ext cx="7924800" cy="3643322"/>
          </a:xfrm>
        </p:spPr>
        <p:txBody>
          <a:bodyPr/>
          <a:lstStyle/>
          <a:p>
            <a:pPr fontAlgn="base">
              <a:buNone/>
            </a:pPr>
            <a:r>
              <a:rPr lang="en-US" sz="2000" dirty="0">
                <a:latin typeface="pt sans"/>
              </a:rPr>
              <a:t>The formula for the chi-square statistic used in the chi square test is:</a:t>
            </a:r>
          </a:p>
          <a:p>
            <a:endParaRPr lang="en-US" dirty="0"/>
          </a:p>
        </p:txBody>
      </p:sp>
      <p:pic>
        <p:nvPicPr>
          <p:cNvPr id="1026" name="Picture 2" descr="https://www.statisticshowto.com/wp-content/uploads/2013/09/chi-square-formula.jpg"/>
          <p:cNvPicPr>
            <a:picLocks noChangeAspect="1" noChangeArrowheads="1"/>
          </p:cNvPicPr>
          <p:nvPr/>
        </p:nvPicPr>
        <p:blipFill>
          <a:blip r:embed="rId2"/>
          <a:srcRect/>
          <a:stretch>
            <a:fillRect/>
          </a:stretch>
        </p:blipFill>
        <p:spPr bwMode="auto">
          <a:xfrm>
            <a:off x="4310051" y="2928934"/>
            <a:ext cx="3870511" cy="1714512"/>
          </a:xfrm>
          <a:prstGeom prst="rect">
            <a:avLst/>
          </a:prstGeom>
          <a:noFill/>
        </p:spPr>
      </p:pic>
      <p:sp>
        <p:nvSpPr>
          <p:cNvPr id="5" name="Rectangle 4"/>
          <p:cNvSpPr/>
          <p:nvPr/>
        </p:nvSpPr>
        <p:spPr>
          <a:xfrm>
            <a:off x="2381224" y="4929199"/>
            <a:ext cx="7429552" cy="707886"/>
          </a:xfrm>
          <a:prstGeom prst="rect">
            <a:avLst/>
          </a:prstGeom>
        </p:spPr>
        <p:txBody>
          <a:bodyPr wrap="square">
            <a:spAutoFit/>
          </a:bodyPr>
          <a:lstStyle/>
          <a:p>
            <a:r>
              <a:rPr lang="en-US" sz="2000" dirty="0"/>
              <a:t>The subscript “c” are the degrees of freedom. “O” is your observed value and E is your expected value. </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pPr algn="just"/>
            <a:r>
              <a:rPr lang="en-US" sz="3200" dirty="0"/>
              <a:t>A </a:t>
            </a:r>
            <a:r>
              <a:rPr lang="en-US" sz="3200" b="1" dirty="0"/>
              <a:t>low value</a:t>
            </a:r>
            <a:r>
              <a:rPr lang="en-US" sz="3200" dirty="0"/>
              <a:t> for chi-square means there is a high correlation between your two sets of data. In theory, if your observed and expected values were equal (“no difference”) then chi-square would be zero — an event that is unlikely to happen in real life.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133600" y="1000108"/>
            <a:ext cx="7924800" cy="4714892"/>
          </a:xfrm>
        </p:spPr>
        <p:txBody>
          <a:bodyPr>
            <a:normAutofit/>
          </a:bodyPr>
          <a:lstStyle/>
          <a:p>
            <a:r>
              <a:rPr lang="en-US" sz="2400" dirty="0"/>
              <a:t>Null Hypothesis: The two categorical variables are independent</a:t>
            </a:r>
          </a:p>
          <a:p>
            <a:r>
              <a:rPr lang="en-US" sz="2400" dirty="0"/>
              <a:t>Alternative Hypothesis: The two categorical variables are dependent</a:t>
            </a:r>
          </a:p>
          <a:p>
            <a:r>
              <a:rPr lang="en-US" sz="2400" dirty="0"/>
              <a:t>Chi-Square Test Statistic: χ</a:t>
            </a:r>
            <a:r>
              <a:rPr lang="en-US" sz="2400" baseline="30000" dirty="0"/>
              <a:t>2</a:t>
            </a:r>
            <a:r>
              <a:rPr lang="en-US" sz="2400" dirty="0"/>
              <a:t>=∑(O−E)</a:t>
            </a:r>
            <a:r>
              <a:rPr lang="en-US" sz="2400" baseline="30000" dirty="0"/>
              <a:t>2</a:t>
            </a:r>
            <a:r>
              <a:rPr lang="en-US" sz="2400" dirty="0"/>
              <a:t> / E, where </a:t>
            </a:r>
            <a:r>
              <a:rPr lang="en-US" sz="2400" i="1" dirty="0"/>
              <a:t>O</a:t>
            </a:r>
            <a:r>
              <a:rPr lang="en-US" sz="2400" dirty="0"/>
              <a:t> represents the observed frequency. </a:t>
            </a:r>
            <a:r>
              <a:rPr lang="en-US" sz="2400" i="1" dirty="0"/>
              <a:t>E</a:t>
            </a:r>
            <a:r>
              <a:rPr lang="en-US" sz="2400" dirty="0"/>
              <a:t> is the expected frequency under the null hypothesis and computed by: </a:t>
            </a:r>
          </a:p>
          <a:p>
            <a:r>
              <a:rPr lang="en-US" sz="2400" dirty="0"/>
              <a:t>E= (row total × column total) / sample size</a:t>
            </a:r>
          </a:p>
          <a:p>
            <a:r>
              <a:rPr lang="en-US" sz="2400" dirty="0"/>
              <a:t>We will compare the value of the test statistic to the critical value of χ</a:t>
            </a:r>
            <a:r>
              <a:rPr lang="en-US" sz="2400" baseline="-25000" dirty="0"/>
              <a:t>α</a:t>
            </a:r>
            <a:r>
              <a:rPr lang="en-US" sz="2400" baseline="30000" dirty="0"/>
              <a:t>2</a:t>
            </a:r>
            <a:r>
              <a:rPr lang="en-US" sz="2400" dirty="0"/>
              <a:t> with degree of freedom = </a:t>
            </a:r>
            <a:r>
              <a:rPr lang="en-US" sz="2400" b="1" dirty="0">
                <a:solidFill>
                  <a:srgbClr val="FF0000"/>
                </a:solidFill>
              </a:rPr>
              <a:t>(</a:t>
            </a:r>
            <a:r>
              <a:rPr lang="en-US" sz="2400" b="1" i="1" dirty="0">
                <a:solidFill>
                  <a:srgbClr val="FF0000"/>
                </a:solidFill>
              </a:rPr>
              <a:t>r</a:t>
            </a:r>
            <a:r>
              <a:rPr lang="en-US" sz="2400" b="1" dirty="0">
                <a:solidFill>
                  <a:srgbClr val="FF0000"/>
                </a:solidFill>
              </a:rPr>
              <a:t> - 1) (</a:t>
            </a:r>
            <a:r>
              <a:rPr lang="en-US" sz="2400" b="1" i="1" dirty="0">
                <a:solidFill>
                  <a:srgbClr val="FF0000"/>
                </a:solidFill>
              </a:rPr>
              <a:t>c</a:t>
            </a:r>
            <a:r>
              <a:rPr lang="en-US" sz="2400" b="1" dirty="0">
                <a:solidFill>
                  <a:srgbClr val="FF0000"/>
                </a:solidFill>
              </a:rPr>
              <a:t> - 1), </a:t>
            </a:r>
            <a:r>
              <a:rPr lang="en-US" sz="2400" dirty="0"/>
              <a:t>and reject the null hypothesis if χ</a:t>
            </a:r>
            <a:r>
              <a:rPr lang="en-US" sz="2400" baseline="30000" dirty="0"/>
              <a:t>2 </a:t>
            </a:r>
            <a:r>
              <a:rPr lang="en-US" sz="2400" dirty="0"/>
              <a:t>&gt; χ</a:t>
            </a:r>
            <a:r>
              <a:rPr lang="en-US" sz="2400" baseline="-25000" dirty="0"/>
              <a:t>α</a:t>
            </a:r>
            <a:r>
              <a:rPr lang="en-US" sz="2400" baseline="30000" dirty="0"/>
              <a:t>2</a:t>
            </a:r>
            <a:r>
              <a:rPr lang="en-US" sz="2400" dirty="0"/>
              <a:t>.</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133600" y="1000108"/>
            <a:ext cx="7924800" cy="4714892"/>
          </a:xfrm>
        </p:spPr>
        <p:txBody>
          <a:bodyPr>
            <a:normAutofit fontScale="92500" lnSpcReduction="20000"/>
          </a:bodyPr>
          <a:lstStyle/>
          <a:p>
            <a:pPr algn="just"/>
            <a:r>
              <a:rPr lang="en-US" sz="2600" dirty="0"/>
              <a:t>Is gender independent of education level? A random sample of 395 people were surveyed and each person was asked to report the highest education level they obtained. The data that resulted from the survey is summarized in the following table:</a:t>
            </a:r>
          </a:p>
          <a:p>
            <a:pPr>
              <a:buNone/>
            </a:pPr>
            <a:endParaRPr lang="en-US" sz="2600" b="1" dirty="0"/>
          </a:p>
          <a:p>
            <a:pPr algn="just"/>
            <a:r>
              <a:rPr lang="en-US" sz="2600" b="1" dirty="0"/>
              <a:t>Question</a:t>
            </a:r>
            <a:r>
              <a:rPr lang="en-US" sz="2600" dirty="0"/>
              <a:t>: Are gender and education level dependent at 5% level of significance? In other words, given the data collected above, is there a relationship between the gender of an individual and the level of education that they have obtained?</a:t>
            </a:r>
          </a:p>
          <a:p>
            <a:endParaRPr lang="en-US" sz="2600" dirty="0"/>
          </a:p>
          <a:p>
            <a:r>
              <a:rPr lang="en-US" sz="2600" dirty="0"/>
              <a:t>Answer</a:t>
            </a:r>
          </a:p>
          <a:p>
            <a:r>
              <a:rPr lang="en-US" dirty="0"/>
              <a:t/>
            </a:r>
            <a:br>
              <a:rPr lang="en-US" dirty="0"/>
            </a:b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cap="none" dirty="0"/>
              <a:t>The forecast &amp; supply chain dilemma</a:t>
            </a:r>
          </a:p>
        </p:txBody>
      </p:sp>
      <p:sp>
        <p:nvSpPr>
          <p:cNvPr id="3" name="Content Placeholder 2"/>
          <p:cNvSpPr>
            <a:spLocks noGrp="1"/>
          </p:cNvSpPr>
          <p:nvPr>
            <p:ph sz="quarter" idx="13"/>
          </p:nvPr>
        </p:nvSpPr>
        <p:spPr>
          <a:xfrm>
            <a:off x="1981200" y="2438401"/>
            <a:ext cx="8229600" cy="3687763"/>
          </a:xfrm>
        </p:spPr>
        <p:txBody>
          <a:bodyPr>
            <a:normAutofit/>
          </a:bodyPr>
          <a:lstStyle/>
          <a:p>
            <a:pPr marL="0" indent="0" algn="just">
              <a:buNone/>
            </a:pPr>
            <a:r>
              <a:rPr lang="en-US" sz="2400" dirty="0"/>
              <a:t>Dealers were carrying tractor stock equal to 40 days of their annual sales, and an additional 20 days of stock were held at company stockyards. Thus, there were 60 days of finished goods waiting for customers, who were willing to wait for 5 to 15 days to receive a new tractor. The production of tractors was driven by material availability as well as changing customer demands.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444"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00063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22" name="Picture 2"/>
          <p:cNvPicPr>
            <a:picLocks noGrp="1" noChangeAspect="1" noChangeArrowheads="1"/>
          </p:cNvPicPr>
          <p:nvPr>
            <p:ph sz="quarter" idx="13"/>
          </p:nvPr>
        </p:nvPicPr>
        <p:blipFill>
          <a:blip r:embed="rId2"/>
          <a:srcRect/>
          <a:stretch>
            <a:fillRect/>
          </a:stretch>
        </p:blipFill>
        <p:spPr bwMode="auto">
          <a:xfrm>
            <a:off x="3452794" y="2214555"/>
            <a:ext cx="5572164" cy="2286015"/>
          </a:xfrm>
          <a:prstGeom prst="rect">
            <a:avLst/>
          </a:prstGeom>
          <a:noFill/>
          <a:ln w="9525">
            <a:noFill/>
            <a:miter lim="800000"/>
            <a:headEnd/>
            <a:tailEnd/>
          </a:ln>
          <a:effec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cap="none" dirty="0"/>
              <a:t>Here's the table of expected counts:</a:t>
            </a:r>
          </a:p>
        </p:txBody>
      </p:sp>
      <p:graphicFrame>
        <p:nvGraphicFramePr>
          <p:cNvPr id="6" name="Content Placeholder 5"/>
          <p:cNvGraphicFramePr>
            <a:graphicFrameLocks noGrp="1"/>
          </p:cNvGraphicFramePr>
          <p:nvPr>
            <p:ph sz="quarter" idx="13"/>
          </p:nvPr>
        </p:nvGraphicFramePr>
        <p:xfrm>
          <a:off x="3309917" y="2571745"/>
          <a:ext cx="5786478" cy="2428890"/>
        </p:xfrm>
        <a:graphic>
          <a:graphicData uri="http://schemas.openxmlformats.org/drawingml/2006/table">
            <a:tbl>
              <a:tblPr/>
              <a:tblGrid>
                <a:gridCol w="901789">
                  <a:extLst>
                    <a:ext uri="{9D8B030D-6E8A-4147-A177-3AD203B41FA5}">
                      <a16:colId xmlns:a16="http://schemas.microsoft.com/office/drawing/2014/main" xmlns="" val="20000"/>
                    </a:ext>
                  </a:extLst>
                </a:gridCol>
                <a:gridCol w="1146017">
                  <a:extLst>
                    <a:ext uri="{9D8B030D-6E8A-4147-A177-3AD203B41FA5}">
                      <a16:colId xmlns:a16="http://schemas.microsoft.com/office/drawing/2014/main" xmlns="" val="20001"/>
                    </a:ext>
                  </a:extLst>
                </a:gridCol>
                <a:gridCol w="1033305">
                  <a:extLst>
                    <a:ext uri="{9D8B030D-6E8A-4147-A177-3AD203B41FA5}">
                      <a16:colId xmlns:a16="http://schemas.microsoft.com/office/drawing/2014/main" xmlns="" val="20002"/>
                    </a:ext>
                  </a:extLst>
                </a:gridCol>
                <a:gridCol w="901789">
                  <a:extLst>
                    <a:ext uri="{9D8B030D-6E8A-4147-A177-3AD203B41FA5}">
                      <a16:colId xmlns:a16="http://schemas.microsoft.com/office/drawing/2014/main" xmlns="" val="20003"/>
                    </a:ext>
                  </a:extLst>
                </a:gridCol>
                <a:gridCol w="901789">
                  <a:extLst>
                    <a:ext uri="{9D8B030D-6E8A-4147-A177-3AD203B41FA5}">
                      <a16:colId xmlns:a16="http://schemas.microsoft.com/office/drawing/2014/main" xmlns="" val="20004"/>
                    </a:ext>
                  </a:extLst>
                </a:gridCol>
                <a:gridCol w="901789">
                  <a:extLst>
                    <a:ext uri="{9D8B030D-6E8A-4147-A177-3AD203B41FA5}">
                      <a16:colId xmlns:a16="http://schemas.microsoft.com/office/drawing/2014/main" xmlns="" val="20005"/>
                    </a:ext>
                  </a:extLst>
                </a:gridCol>
              </a:tblGrid>
              <a:tr h="971556">
                <a:tc>
                  <a:txBody>
                    <a:bodyPr/>
                    <a:lstStyle/>
                    <a:p>
                      <a:endParaRPr lang="en-US" sz="2000" dirty="0"/>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n-US" sz="1600" b="1" i="0" u="none" strike="noStrike" dirty="0">
                          <a:solidFill>
                            <a:schemeClr val="tx1"/>
                          </a:solidFill>
                          <a:latin typeface="Segoe UI"/>
                        </a:rPr>
                        <a:t>High School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n-US" sz="1600" b="1" i="0" u="none" strike="noStrike" dirty="0">
                          <a:solidFill>
                            <a:schemeClr val="tx1"/>
                          </a:solidFill>
                          <a:latin typeface="Segoe UI"/>
                        </a:rPr>
                        <a:t> Bachelors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n-US" sz="1600" b="1" i="0" u="none" strike="noStrike" dirty="0">
                          <a:solidFill>
                            <a:schemeClr val="tx1"/>
                          </a:solidFill>
                          <a:latin typeface="Segoe UI"/>
                        </a:rPr>
                        <a:t>Masters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n-US" sz="1600" b="1" i="0" u="none" strike="noStrike" dirty="0">
                          <a:solidFill>
                            <a:schemeClr val="tx1"/>
                          </a:solidFill>
                          <a:latin typeface="Segoe UI"/>
                        </a:rPr>
                        <a:t>Ph.D.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n-US" sz="1600" b="1" i="0" u="none" strike="noStrike" dirty="0">
                          <a:solidFill>
                            <a:schemeClr val="tx1"/>
                          </a:solidFill>
                          <a:latin typeface="Segoe UI"/>
                        </a:rPr>
                        <a:t>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85778">
                <a:tc>
                  <a:txBody>
                    <a:bodyPr/>
                    <a:lstStyle/>
                    <a:p>
                      <a:pPr algn="just" fontAlgn="t"/>
                      <a:r>
                        <a:rPr lang="en-US" sz="2000" b="1" i="0" u="none" strike="noStrike" dirty="0">
                          <a:solidFill>
                            <a:schemeClr val="tx1"/>
                          </a:solidFill>
                          <a:latin typeface="Segoe UI"/>
                        </a:rPr>
                        <a:t>Female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2000" b="1" i="0" u="none" strike="noStrike" dirty="0">
                          <a:solidFill>
                            <a:schemeClr val="tx1"/>
                          </a:solidFill>
                          <a:latin typeface="Segoe UI"/>
                        </a:rPr>
                        <a:t>50.886</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2000" b="1" i="0" u="none" strike="noStrike" dirty="0">
                          <a:solidFill>
                            <a:schemeClr val="tx1"/>
                          </a:solidFill>
                          <a:latin typeface="Segoe UI"/>
                        </a:rPr>
                        <a:t>49.868</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2000" b="1" i="0" u="none" strike="noStrike">
                          <a:solidFill>
                            <a:schemeClr val="tx1"/>
                          </a:solidFill>
                          <a:latin typeface="Segoe UI"/>
                        </a:rPr>
                        <a:t>50.377</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2000" b="1" i="0" u="none" strike="noStrike">
                          <a:solidFill>
                            <a:schemeClr val="tx1"/>
                          </a:solidFill>
                          <a:latin typeface="Segoe UI"/>
                        </a:rPr>
                        <a:t>49.868</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2000" b="1" i="0" u="none" strike="noStrike" dirty="0">
                          <a:solidFill>
                            <a:schemeClr val="tx1"/>
                          </a:solidFill>
                          <a:latin typeface="Segoe UI"/>
                        </a:rPr>
                        <a:t>201</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85778">
                <a:tc>
                  <a:txBody>
                    <a:bodyPr/>
                    <a:lstStyle/>
                    <a:p>
                      <a:pPr algn="just" fontAlgn="t"/>
                      <a:r>
                        <a:rPr lang="en-US" sz="2000" b="1" i="0" u="none" strike="noStrike">
                          <a:solidFill>
                            <a:schemeClr val="tx1"/>
                          </a:solidFill>
                          <a:latin typeface="Segoe UI"/>
                        </a:rPr>
                        <a:t>Male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2000" b="1" i="0" u="none" strike="noStrike">
                          <a:solidFill>
                            <a:schemeClr val="tx1"/>
                          </a:solidFill>
                          <a:latin typeface="Segoe UI"/>
                        </a:rPr>
                        <a:t>49.114</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2000" b="1" i="0" u="none" strike="noStrike" dirty="0">
                          <a:solidFill>
                            <a:schemeClr val="tx1"/>
                          </a:solidFill>
                          <a:latin typeface="Segoe UI"/>
                        </a:rPr>
                        <a:t>48.132</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2000" b="1" i="0" u="none" strike="noStrike" dirty="0">
                          <a:solidFill>
                            <a:schemeClr val="tx1"/>
                          </a:solidFill>
                          <a:latin typeface="Segoe UI"/>
                        </a:rPr>
                        <a:t>48.623</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2000" b="1" i="0" u="none" strike="noStrike" dirty="0">
                          <a:solidFill>
                            <a:schemeClr val="tx1"/>
                          </a:solidFill>
                          <a:latin typeface="Segoe UI"/>
                        </a:rPr>
                        <a:t>48.132</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2000" b="1" i="0" u="none" strike="noStrike" dirty="0">
                          <a:solidFill>
                            <a:schemeClr val="tx1"/>
                          </a:solidFill>
                          <a:latin typeface="Segoe UI"/>
                        </a:rPr>
                        <a:t>194</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85778">
                <a:tc>
                  <a:txBody>
                    <a:bodyPr/>
                    <a:lstStyle/>
                    <a:p>
                      <a:pPr algn="just" fontAlgn="t"/>
                      <a:r>
                        <a:rPr lang="en-US" sz="2000" b="1" i="0" u="none" strike="noStrike">
                          <a:solidFill>
                            <a:schemeClr val="tx1"/>
                          </a:solidFill>
                          <a:latin typeface="Segoe UI"/>
                        </a:rPr>
                        <a:t>Total</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2000" b="1" i="0" u="none" strike="noStrike">
                          <a:solidFill>
                            <a:schemeClr val="tx1"/>
                          </a:solidFill>
                          <a:latin typeface="Segoe UI"/>
                        </a:rPr>
                        <a:t>100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2000" b="1" i="0" u="none" strike="noStrike">
                          <a:solidFill>
                            <a:schemeClr val="tx1"/>
                          </a:solidFill>
                          <a:latin typeface="Segoe UI"/>
                        </a:rPr>
                        <a:t>98</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2000" b="1" i="0" u="none" strike="noStrike">
                          <a:solidFill>
                            <a:schemeClr val="tx1"/>
                          </a:solidFill>
                          <a:latin typeface="Segoe UI"/>
                        </a:rPr>
                        <a:t>99</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2000" b="1" i="0" u="none" strike="noStrike">
                          <a:solidFill>
                            <a:schemeClr val="tx1"/>
                          </a:solidFill>
                          <a:latin typeface="Segoe UI"/>
                        </a:rPr>
                        <a:t>98</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2000" b="1" i="0" u="none" strike="noStrike" dirty="0">
                          <a:solidFill>
                            <a:schemeClr val="tx1"/>
                          </a:solidFill>
                          <a:latin typeface="Segoe UI"/>
                        </a:rPr>
                        <a:t>395</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So, working this out,</a:t>
            </a:r>
          </a:p>
          <a:p>
            <a:r>
              <a:rPr lang="en-US" dirty="0"/>
              <a:t> χ</a:t>
            </a:r>
            <a:r>
              <a:rPr lang="en-US" baseline="30000" dirty="0"/>
              <a:t>2</a:t>
            </a:r>
            <a:r>
              <a:rPr lang="en-US" dirty="0"/>
              <a:t>=(60−50.886)</a:t>
            </a:r>
            <a:r>
              <a:rPr lang="en-US" baseline="30000" dirty="0"/>
              <a:t> 2 </a:t>
            </a:r>
            <a:r>
              <a:rPr lang="en-US" dirty="0"/>
              <a:t>/ 50.886+⋯+(57−48.132)</a:t>
            </a:r>
            <a:r>
              <a:rPr lang="en-US" baseline="30000" dirty="0"/>
              <a:t> 2 </a:t>
            </a:r>
            <a:r>
              <a:rPr lang="en-US" dirty="0"/>
              <a:t>/</a:t>
            </a:r>
            <a:r>
              <a:rPr lang="en-US" baseline="30000" dirty="0"/>
              <a:t> </a:t>
            </a:r>
            <a:r>
              <a:rPr lang="en-US" dirty="0"/>
              <a:t>48.132</a:t>
            </a:r>
          </a:p>
          <a:p>
            <a:r>
              <a:rPr lang="en-US" dirty="0"/>
              <a:t>= 8.006</a:t>
            </a:r>
          </a:p>
          <a:p>
            <a:r>
              <a:rPr lang="en-US" dirty="0"/>
              <a:t>The critical value of χ</a:t>
            </a:r>
            <a:r>
              <a:rPr lang="en-US" baseline="30000" dirty="0"/>
              <a:t>2</a:t>
            </a:r>
            <a:r>
              <a:rPr lang="en-US" dirty="0"/>
              <a:t> with 3 degree of freedom is X. If 8.006 &gt; X, we reject the null hypothesis and conclude that the education level depends on gender at a 5% level of significance.</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sz="2000" dirty="0"/>
              <a:t>Example: "Which holiday do you prefer?“</a:t>
            </a:r>
          </a:p>
          <a:p>
            <a:endParaRPr lang="en-IN" sz="2000" dirty="0"/>
          </a:p>
          <a:p>
            <a:r>
              <a:rPr lang="en-US" sz="2000" dirty="0"/>
              <a:t>                  Beach      Cruise </a:t>
            </a:r>
          </a:p>
          <a:p>
            <a:r>
              <a:rPr lang="en-US" sz="2000" dirty="0"/>
              <a:t>Men             209          280 </a:t>
            </a:r>
          </a:p>
          <a:p>
            <a:r>
              <a:rPr lang="en-US" sz="2000" dirty="0"/>
              <a:t>Women        225          248</a:t>
            </a:r>
          </a:p>
          <a:p>
            <a:endParaRPr lang="en-US" sz="2000" dirty="0"/>
          </a:p>
          <a:p>
            <a:r>
              <a:rPr lang="en-US" sz="2000" dirty="0"/>
              <a:t>Does Gender affect Preferred Holiday?</a:t>
            </a:r>
          </a:p>
          <a:p>
            <a:r>
              <a:rPr lang="en-US" sz="2000" dirty="0"/>
              <a:t>If Gender (Man or Woman) </a:t>
            </a:r>
            <a:r>
              <a:rPr lang="en-US" sz="2000" b="1" dirty="0"/>
              <a:t>does</a:t>
            </a:r>
            <a:r>
              <a:rPr lang="en-US" sz="2000" dirty="0"/>
              <a:t> affect Preferred Holiday we say they are </a:t>
            </a:r>
            <a:r>
              <a:rPr lang="en-US" sz="2000" b="1" dirty="0"/>
              <a:t>dependent</a:t>
            </a:r>
            <a:r>
              <a:rPr lang="en-US" sz="2000" dirty="0"/>
              <a:t>.</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just"/>
            <a:r>
              <a:rPr lang="en-US" sz="2000" dirty="0"/>
              <a:t>In a prior example we evaluated data from a survey of university graduates which assessed, among other things, how frequently they exercised. The survey was completed by 470 graduates. In the prior example we used the χ</a:t>
            </a:r>
            <a:r>
              <a:rPr lang="en-US" sz="2000" baseline="30000" dirty="0"/>
              <a:t>2</a:t>
            </a:r>
            <a:r>
              <a:rPr lang="en-US" sz="2000" dirty="0"/>
              <a:t> goodness-of-fit test to assess whether there was a shift in the distribution of responses to the exercise question following the implementation of a health promotion campaign on campus. We specifically considered one sample (all students) and compared the observed distribution to the distribution of responses the prior year (a historical control). Suppose we now wish to assess whether there is a relationship between exercise on campus and students' living arrangements. As part of the same survey, graduates were asked where they lived their senior year. The response options were dormitory, on-campus apartment, off-campus apartment, and at home (i.e., commuted to and from the university). The data are shown below.</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3"/>
          </p:nvPr>
        </p:nvPicPr>
        <p:blipFill>
          <a:blip r:embed="rId2"/>
          <a:srcRect/>
          <a:stretch>
            <a:fillRect/>
          </a:stretch>
        </p:blipFill>
        <p:spPr bwMode="auto">
          <a:xfrm>
            <a:off x="3381356" y="1699588"/>
            <a:ext cx="5429288" cy="3586800"/>
          </a:xfrm>
          <a:prstGeom prst="rect">
            <a:avLst/>
          </a:prstGeom>
          <a:noFill/>
          <a:ln w="9525">
            <a:noFill/>
            <a:miter lim="800000"/>
            <a:headEnd/>
            <a:tailEnd/>
          </a:ln>
          <a:effec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3"/>
          </p:nvPr>
        </p:nvSpPr>
        <p:spPr/>
        <p:txBody>
          <a:bodyPr>
            <a:normAutofit/>
          </a:bodyPr>
          <a:lstStyle/>
          <a:p>
            <a:pPr algn="just"/>
            <a:r>
              <a:rPr lang="en-US" sz="2400" dirty="0"/>
              <a:t>Based on the data, is there a relationship between exercise and student's living arrangement? Do you think where a person lives affect their exercise status? Here we have four independent comparison groups (living arrangement) and a discrete (ordinal) outcome variable with three response options. We specifically want to test whether living arrangement and exercise are independent!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3"/>
          </p:nvPr>
        </p:nvSpPr>
        <p:spPr>
          <a:xfrm>
            <a:off x="2133600" y="1285860"/>
            <a:ext cx="7924800" cy="4429140"/>
          </a:xfrm>
        </p:spPr>
        <p:txBody>
          <a:bodyPr>
            <a:normAutofit/>
          </a:bodyPr>
          <a:lstStyle/>
          <a:p>
            <a:pPr algn="just"/>
            <a:r>
              <a:rPr lang="en-US" sz="2000" dirty="0" err="1"/>
              <a:t>Pancreaticoduodenectomy</a:t>
            </a:r>
            <a:r>
              <a:rPr lang="en-US" sz="2000" dirty="0"/>
              <a:t> (PD) is a procedure that is associated with considerable morbidity. A study was recently conducted on 553 patients who had a successful PD between January 2000 and December 2010 to determine whether their Surgical </a:t>
            </a:r>
            <a:r>
              <a:rPr lang="en-US" sz="2000" dirty="0" err="1"/>
              <a:t>Apgar</a:t>
            </a:r>
            <a:r>
              <a:rPr lang="en-US" sz="2000" dirty="0"/>
              <a:t> Score (SAS) is related to 30-day </a:t>
            </a:r>
            <a:r>
              <a:rPr lang="en-US" sz="2000" dirty="0" err="1"/>
              <a:t>perioperative</a:t>
            </a:r>
            <a:r>
              <a:rPr lang="en-US" sz="2000" dirty="0"/>
              <a:t> morbidity and mortality. The table below gives the number of patients experiencing no, minor, or major morbidity by SAS category.  </a:t>
            </a:r>
          </a:p>
          <a:p>
            <a:pPr algn="just"/>
            <a:endParaRPr lang="en-US" sz="2000" dirty="0"/>
          </a:p>
          <a:p>
            <a:pPr algn="just"/>
            <a:r>
              <a:rPr lang="en-US" sz="2000" dirty="0"/>
              <a:t>Question: What would be an appropriate statistical test to examine whether there is an association between Surgical </a:t>
            </a:r>
            <a:r>
              <a:rPr lang="en-US" sz="2000" dirty="0" err="1"/>
              <a:t>Apgar</a:t>
            </a:r>
            <a:r>
              <a:rPr lang="en-US" sz="2000" dirty="0"/>
              <a:t> Score and patient outcome? Using 14.13 as the value of the test statistic for these data, carry out the appropriate test at a 5% level of significance.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sz="quarter" idx="13"/>
          </p:nvPr>
        </p:nvPicPr>
        <p:blipFill>
          <a:blip r:embed="rId2"/>
          <a:srcRect/>
          <a:stretch>
            <a:fillRect/>
          </a:stretch>
        </p:blipFill>
        <p:spPr bwMode="auto">
          <a:xfrm>
            <a:off x="3524232" y="2143116"/>
            <a:ext cx="5214974" cy="2714644"/>
          </a:xfrm>
          <a:prstGeom prst="rect">
            <a:avLst/>
          </a:prstGeom>
          <a:noFill/>
          <a:ln w="9525">
            <a:noFill/>
            <a:miter lim="800000"/>
            <a:headEnd/>
            <a:tailEnd/>
          </a:ln>
          <a:effec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7730"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3"/>
          </p:nvPr>
        </p:nvSpPr>
        <p:spPr/>
        <p:txBody>
          <a:bodyPr>
            <a:normAutofit/>
          </a:bodyPr>
          <a:lstStyle/>
          <a:p>
            <a:pPr marL="0" indent="0" algn="just">
              <a:buNone/>
            </a:pPr>
            <a:r>
              <a:rPr lang="en-US" sz="2400" dirty="0"/>
              <a:t>Mr. Menon did not want to lose sales; therefore, to cater to market demand, he frequently did mid-month revisions in the forecast plan and inter-stockyard transfer of tractors in order to meet dealer demand (stockyard to stockyard transfers of tractors accounted for 6.7 per cent of the annual sales volume with an average transportation cost US$145 per tractor). But even then, dealers were often forced to sell alternate models at discounted prices to customers due  to lack of availability of the desired model. This was the main reason for the high level of dealer dissatisfaction.</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6784"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0130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74638"/>
            <a:ext cx="7467600" cy="563562"/>
          </a:xfrm>
        </p:spPr>
        <p:txBody>
          <a:bodyPr/>
          <a:lstStyle/>
          <a:p>
            <a:r>
              <a:rPr lang="en-US" sz="2400" b="1" i="1" dirty="0"/>
              <a:t>Available data 1</a:t>
            </a:r>
          </a:p>
        </p:txBody>
      </p:sp>
      <p:pic>
        <p:nvPicPr>
          <p:cNvPr id="205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4183868" y="1219200"/>
            <a:ext cx="3824264"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8238" y="6235700"/>
            <a:ext cx="6397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0666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TotalTime>
  <Words>2515</Words>
  <Application>Microsoft Office PowerPoint</Application>
  <PresentationFormat>Custom</PresentationFormat>
  <Paragraphs>360</Paragraphs>
  <Slides>78</Slides>
  <Notes>1</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Office Theme</vt:lpstr>
      <vt:lpstr>Multivariate STATISTICS &amp; econometrics</vt:lpstr>
      <vt:lpstr>Case 1</vt:lpstr>
      <vt:lpstr>Company at a glance</vt:lpstr>
      <vt:lpstr>India tractors-market share (%) source- www.Mahindra.Com</vt:lpstr>
      <vt:lpstr>MMFD’s business model</vt:lpstr>
      <vt:lpstr>PowerPoint Presentation</vt:lpstr>
      <vt:lpstr>The forecast &amp; supply chain dilemma</vt:lpstr>
      <vt:lpstr>PowerPoint Presentation</vt:lpstr>
      <vt:lpstr>Available data 1</vt:lpstr>
      <vt:lpstr>Available data 2</vt:lpstr>
      <vt:lpstr>Available data 3</vt:lpstr>
      <vt:lpstr>Mr. Menon finally ended the call after assuring the dealer that he would get the problem resolved.</vt:lpstr>
      <vt:lpstr>Research objective</vt:lpstr>
      <vt:lpstr>Research questions</vt:lpstr>
      <vt:lpstr>Research questions</vt:lpstr>
      <vt:lpstr>PowerPoint Presentation</vt:lpstr>
      <vt:lpstr>PowerPoint Presentation</vt:lpstr>
      <vt:lpstr>PowerPoint Presentation</vt:lpstr>
      <vt:lpstr>PowerPoint Presentation</vt:lpstr>
      <vt:lpstr>PowerPoint Presentation</vt:lpstr>
      <vt:lpstr>1st hypothesis</vt:lpstr>
      <vt:lpstr>2nd hypothesis</vt:lpstr>
      <vt:lpstr>3rd hypothesis</vt:lpstr>
      <vt:lpstr> Which test for hypothesis 1?  Test statistics for one sample case</vt:lpstr>
      <vt:lpstr>Which test for hypothesis 1?   Test statistics for two sample case</vt:lpstr>
      <vt:lpstr>Decision</vt:lpstr>
      <vt:lpstr>PowerPoint Presentation</vt:lpstr>
      <vt:lpstr>One and two tailed test</vt:lpstr>
      <vt:lpstr>PowerPoint Presentation</vt:lpstr>
      <vt:lpstr>What is p-value </vt:lpstr>
      <vt:lpstr>Acceptance or rejection of alternative hypothesis →p value</vt:lpstr>
      <vt:lpstr>An example</vt:lpstr>
      <vt:lpstr>PowerPoint Presentation</vt:lpstr>
      <vt:lpstr>PowerPoint Presentation</vt:lpstr>
      <vt:lpstr>How to modify this with p value?</vt:lpstr>
      <vt:lpstr>For a right tail test </vt:lpstr>
      <vt:lpstr>Test statistics for proportions</vt:lpstr>
      <vt:lpstr>Type I &amp; type II error</vt:lpstr>
      <vt:lpstr>Calculate type I and type II error</vt:lpstr>
      <vt:lpstr>Power of a test</vt:lpstr>
      <vt:lpstr>PowerPoint Presentation</vt:lpstr>
      <vt:lpstr>PowerPoint Presentation</vt:lpstr>
      <vt:lpstr>PowerPoint Presentation</vt:lpstr>
      <vt:lpstr>Type I error</vt:lpstr>
      <vt:lpstr>PowerPoint Presentation</vt:lpstr>
      <vt:lpstr>PowerPoint Presentation</vt:lpstr>
      <vt:lpstr>PowerPoint Presentation</vt:lpstr>
      <vt:lpstr>Power of a test</vt:lpstr>
      <vt:lpstr>Which test for hypothesis 2?</vt:lpstr>
      <vt:lpstr>Which test for hypothesis 3?</vt:lpstr>
      <vt:lpstr>PowerPoint Presentation</vt:lpstr>
      <vt:lpstr>F test</vt:lpstr>
      <vt:lpstr>F test</vt:lpstr>
      <vt:lpstr>F distribution </vt:lpstr>
      <vt:lpstr>ANOVA</vt:lpstr>
      <vt:lpstr>ANOVA example</vt:lpstr>
      <vt:lpstr>The table</vt:lpstr>
      <vt:lpstr>PowerPoint Presentation</vt:lpstr>
      <vt:lpstr>PowerPoint Presentation</vt:lpstr>
      <vt:lpstr>The resulting ANOVA table is </vt:lpstr>
      <vt:lpstr>Decision</vt:lpstr>
      <vt:lpstr>PowerPoint Presentation</vt:lpstr>
      <vt:lpstr>Chi square distribution</vt:lpstr>
      <vt:lpstr>PowerPoint Presentation</vt:lpstr>
      <vt:lpstr>What is a chi square test? </vt:lpstr>
      <vt:lpstr>What is a chi-square statistic? </vt:lpstr>
      <vt:lpstr>PowerPoint Presentation</vt:lpstr>
      <vt:lpstr>PowerPoint Presentation</vt:lpstr>
      <vt:lpstr>PowerPoint Presentation</vt:lpstr>
      <vt:lpstr>PowerPoint Presentation</vt:lpstr>
      <vt:lpstr>Here's the table of expected counts: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Multivariate STATISTICS &amp; econometrics</dc:title>
  <dc:creator>Sayantani Roy Choudh</dc:creator>
  <cp:lastModifiedBy>SHAHRUKH</cp:lastModifiedBy>
  <cp:revision>4</cp:revision>
  <dcterms:created xsi:type="dcterms:W3CDTF">2021-06-16T18:53:53Z</dcterms:created>
  <dcterms:modified xsi:type="dcterms:W3CDTF">2021-06-20T06:16:51Z</dcterms:modified>
</cp:coreProperties>
</file>