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57" r:id="rId3"/>
    <p:sldId id="258" r:id="rId4"/>
    <p:sldId id="261" r:id="rId5"/>
    <p:sldId id="260" r:id="rId6"/>
    <p:sldId id="262" r:id="rId7"/>
    <p:sldId id="263" r:id="rId8"/>
    <p:sldId id="264" r:id="rId9"/>
    <p:sldId id="265" r:id="rId10"/>
    <p:sldId id="269" r:id="rId11"/>
    <p:sldId id="267" r:id="rId12"/>
    <p:sldId id="268" r:id="rId13"/>
    <p:sldId id="270" r:id="rId14"/>
    <p:sldId id="272" r:id="rId15"/>
    <p:sldId id="266" r:id="rId16"/>
    <p:sldId id="271" r:id="rId17"/>
    <p:sldId id="273" r:id="rId18"/>
    <p:sldId id="275" r:id="rId19"/>
    <p:sldId id="276" r:id="rId20"/>
    <p:sldId id="277" r:id="rId21"/>
    <p:sldId id="278" r:id="rId22"/>
    <p:sldId id="279" r:id="rId23"/>
    <p:sldId id="280" r:id="rId24"/>
    <p:sldId id="281" r:id="rId25"/>
    <p:sldId id="282" r:id="rId26"/>
    <p:sldId id="285" r:id="rId27"/>
    <p:sldId id="286" r:id="rId28"/>
    <p:sldId id="287" r:id="rId29"/>
    <p:sldId id="283"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5280" autoAdjust="0"/>
  </p:normalViewPr>
  <p:slideViewPr>
    <p:cSldViewPr>
      <p:cViewPr>
        <p:scale>
          <a:sx n="100" d="100"/>
          <a:sy n="100" d="100"/>
        </p:scale>
        <p:origin x="-510" y="120"/>
      </p:cViewPr>
      <p:guideLst>
        <p:guide orient="horz" pos="2160"/>
        <p:guide pos="2880"/>
      </p:guideLst>
    </p:cSldViewPr>
  </p:slideViewPr>
  <p:outlineViewPr>
    <p:cViewPr>
      <p:scale>
        <a:sx n="33" d="100"/>
        <a:sy n="33" d="100"/>
      </p:scale>
      <p:origin x="48" y="2570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F662AD-4F51-4405-9639-4A1333BB0CD8}"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019C4-3BF7-4A59-ABFC-EB4CCE8D6F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F662AD-4F51-4405-9639-4A1333BB0CD8}"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019C4-3BF7-4A59-ABFC-EB4CCE8D6F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F662AD-4F51-4405-9639-4A1333BB0CD8}"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019C4-3BF7-4A59-ABFC-EB4CCE8D6F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F662AD-4F51-4405-9639-4A1333BB0CD8}"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019C4-3BF7-4A59-ABFC-EB4CCE8D6F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662AD-4F51-4405-9639-4A1333BB0CD8}"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019C4-3BF7-4A59-ABFC-EB4CCE8D6F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F662AD-4F51-4405-9639-4A1333BB0CD8}"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019C4-3BF7-4A59-ABFC-EB4CCE8D6F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F662AD-4F51-4405-9639-4A1333BB0CD8}" type="datetimeFigureOut">
              <a:rPr lang="en-US" smtClean="0"/>
              <a:pPr/>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C019C4-3BF7-4A59-ABFC-EB4CCE8D6F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F662AD-4F51-4405-9639-4A1333BB0CD8}" type="datetimeFigureOut">
              <a:rPr lang="en-US" smtClean="0"/>
              <a:pPr/>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C019C4-3BF7-4A59-ABFC-EB4CCE8D6F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662AD-4F51-4405-9639-4A1333BB0CD8}" type="datetimeFigureOut">
              <a:rPr lang="en-US" smtClean="0"/>
              <a:pPr/>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C019C4-3BF7-4A59-ABFC-EB4CCE8D6F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F662AD-4F51-4405-9639-4A1333BB0CD8}"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019C4-3BF7-4A59-ABFC-EB4CCE8D6F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F662AD-4F51-4405-9639-4A1333BB0CD8}"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019C4-3BF7-4A59-ABFC-EB4CCE8D6F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662AD-4F51-4405-9639-4A1333BB0CD8}" type="datetimeFigureOut">
              <a:rPr lang="en-US" smtClean="0"/>
              <a:pPr/>
              <a:t>8/16/2021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019C4-3BF7-4A59-ABFC-EB4CCE8D6F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28868"/>
            <a:ext cx="8229600" cy="3697295"/>
          </a:xfrm>
        </p:spPr>
        <p:txBody>
          <a:bodyPr>
            <a:normAutofit/>
          </a:bodyPr>
          <a:lstStyle/>
          <a:p>
            <a:pPr algn="ctr">
              <a:buNone/>
            </a:pPr>
            <a:r>
              <a:rPr lang="en-US" sz="5400" b="1" i="1" dirty="0"/>
              <a:t>ECONOMETRICS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418059"/>
          </a:xfrm>
        </p:spPr>
        <p:txBody>
          <a:bodyPr>
            <a:normAutofit fontScale="90000"/>
          </a:bodyPr>
          <a:lstStyle/>
          <a:p>
            <a:r>
              <a:rPr lang="en-IN" sz="3600" b="1" i="1" dirty="0"/>
              <a:t>Importance of error term</a:t>
            </a:r>
            <a:endParaRPr lang="en-US" sz="3600" b="1" i="1" dirty="0"/>
          </a:p>
        </p:txBody>
      </p:sp>
      <p:sp>
        <p:nvSpPr>
          <p:cNvPr id="3" name="Content Placeholder 2"/>
          <p:cNvSpPr>
            <a:spLocks noGrp="1"/>
          </p:cNvSpPr>
          <p:nvPr>
            <p:ph idx="1"/>
          </p:nvPr>
        </p:nvSpPr>
        <p:spPr>
          <a:xfrm>
            <a:off x="144016" y="764704"/>
            <a:ext cx="8820472" cy="3816424"/>
          </a:xfrm>
        </p:spPr>
        <p:txBody>
          <a:bodyPr>
            <a:normAutofit lnSpcReduction="10000"/>
          </a:bodyPr>
          <a:lstStyle/>
          <a:p>
            <a:pPr marL="514350" indent="-514350" algn="just">
              <a:buAutoNum type="arabicPeriod"/>
            </a:pPr>
            <a:r>
              <a:rPr lang="en-US" sz="2400" dirty="0"/>
              <a:t>Many minor influences on Y are omitted from the equation (for example, because data are unavailable). </a:t>
            </a:r>
          </a:p>
          <a:p>
            <a:pPr marL="514350" indent="-514350" algn="just">
              <a:buAutoNum type="arabicPeriod"/>
            </a:pPr>
            <a:r>
              <a:rPr lang="en-US" sz="2400" dirty="0"/>
              <a:t>It is virtually impossible to avoid some sort of measurement error in at least one of the equation’s variables. </a:t>
            </a:r>
          </a:p>
          <a:p>
            <a:pPr marL="514350" indent="-514350" algn="just">
              <a:buAutoNum type="arabicPeriod"/>
            </a:pPr>
            <a:r>
              <a:rPr lang="en-US" sz="2400" dirty="0"/>
              <a:t>The underlying theoretical equation might have a different functional form than the one chosen for the regression. For example, the underlying equation might be nonlinear in the variables for a linear regression. </a:t>
            </a:r>
          </a:p>
          <a:p>
            <a:pPr marL="514350" indent="-514350" algn="just">
              <a:buAutoNum type="arabicPeriod"/>
            </a:pPr>
            <a:r>
              <a:rPr lang="en-US" sz="2400" dirty="0"/>
              <a:t>All attempts to generalize human behavior must contain at least some amount of unpredictable or purely random variation.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482396"/>
          </a:xfrm>
        </p:spPr>
        <p:txBody>
          <a:bodyPr>
            <a:normAutofit fontScale="90000"/>
          </a:bodyPr>
          <a:lstStyle/>
          <a:p>
            <a:r>
              <a:rPr lang="en-IN" sz="4000" b="1" i="1" dirty="0"/>
              <a:t>Assumptions of error term</a:t>
            </a:r>
            <a:endParaRPr lang="en-US" sz="4000" b="1" i="1" dirty="0"/>
          </a:p>
        </p:txBody>
      </p:sp>
      <p:sp>
        <p:nvSpPr>
          <p:cNvPr id="3" name="Content Placeholder 2"/>
          <p:cNvSpPr>
            <a:spLocks noGrp="1"/>
          </p:cNvSpPr>
          <p:nvPr>
            <p:ph idx="1"/>
          </p:nvPr>
        </p:nvSpPr>
        <p:spPr>
          <a:xfrm>
            <a:off x="395536" y="1124744"/>
            <a:ext cx="8229600" cy="3911609"/>
          </a:xfrm>
        </p:spPr>
        <p:txBody>
          <a:bodyPr/>
          <a:lstStyle/>
          <a:p>
            <a:pPr algn="just"/>
            <a:r>
              <a:rPr lang="en-US" sz="2800" dirty="0"/>
              <a:t>The error term has a population mean of zero</a:t>
            </a:r>
          </a:p>
          <a:p>
            <a:pPr algn="just"/>
            <a:r>
              <a:rPr lang="en-US" sz="2800" dirty="0"/>
              <a:t>All independent variables are uncorrelated with the error term</a:t>
            </a:r>
          </a:p>
          <a:p>
            <a:pPr algn="just"/>
            <a:r>
              <a:rPr lang="en-US" sz="2800" dirty="0"/>
              <a:t>Observations of the error term are uncorrelated with each other</a:t>
            </a:r>
          </a:p>
          <a:p>
            <a:pPr algn="just"/>
            <a:r>
              <a:rPr lang="en-US" sz="2800" dirty="0"/>
              <a:t>The error term has a constant variance (no heteroscedasticity)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576064"/>
          </a:xfrm>
        </p:spPr>
        <p:txBody>
          <a:bodyPr>
            <a:normAutofit/>
          </a:bodyPr>
          <a:lstStyle/>
          <a:p>
            <a:r>
              <a:rPr lang="en-US" sz="2800" b="1" i="1" dirty="0"/>
              <a:t>The Difference Between Error Terms and </a:t>
            </a:r>
            <a:r>
              <a:rPr lang="en-US" sz="2800" b="1" i="1" dirty="0" smtClean="0"/>
              <a:t>Residuals</a:t>
            </a:r>
            <a:endParaRPr lang="en-US" sz="4000" dirty="0"/>
          </a:p>
        </p:txBody>
      </p:sp>
      <p:sp>
        <p:nvSpPr>
          <p:cNvPr id="3" name="Content Placeholder 2"/>
          <p:cNvSpPr>
            <a:spLocks noGrp="1"/>
          </p:cNvSpPr>
          <p:nvPr>
            <p:ph idx="1"/>
          </p:nvPr>
        </p:nvSpPr>
        <p:spPr>
          <a:xfrm>
            <a:off x="467544" y="1196752"/>
            <a:ext cx="8229600" cy="3840171"/>
          </a:xfrm>
        </p:spPr>
        <p:txBody>
          <a:bodyPr>
            <a:normAutofit/>
          </a:bodyPr>
          <a:lstStyle/>
          <a:p>
            <a:pPr algn="just"/>
            <a:r>
              <a:rPr lang="en-US" sz="2400" dirty="0"/>
              <a:t>Although the error term and residual are often used synonymously, there is an important formal difference. An error term is generally unobservable and a residual is observable and calculable, making it much easier to quantify and visualize. </a:t>
            </a:r>
            <a:r>
              <a:rPr lang="en-US" sz="2400" b="1" u="sng" dirty="0"/>
              <a:t>In effect, while an error term represents the way observed data differs from the actual population, a residual represents the way observed data differs from sample population data</a:t>
            </a:r>
            <a:r>
              <a:rPr lang="en-US" sz="24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936104"/>
          </a:xfrm>
        </p:spPr>
        <p:txBody>
          <a:bodyPr>
            <a:normAutofit fontScale="90000"/>
          </a:bodyPr>
          <a:lstStyle/>
          <a:p>
            <a:r>
              <a:rPr lang="en-IN" sz="3600" b="1" i="1" dirty="0"/>
              <a:t>Properties of estimators</a:t>
            </a:r>
            <a:br>
              <a:rPr lang="en-IN" sz="3600" b="1" i="1" dirty="0"/>
            </a:br>
            <a:r>
              <a:rPr lang="en-IN" sz="3600" b="1" i="1" dirty="0"/>
              <a:t>(small sample)</a:t>
            </a:r>
            <a:endParaRPr lang="en-US" sz="3600" b="1" i="1" dirty="0"/>
          </a:p>
        </p:txBody>
      </p:sp>
      <p:sp>
        <p:nvSpPr>
          <p:cNvPr id="3" name="Content Placeholder 2"/>
          <p:cNvSpPr>
            <a:spLocks noGrp="1"/>
          </p:cNvSpPr>
          <p:nvPr>
            <p:ph idx="1"/>
          </p:nvPr>
        </p:nvSpPr>
        <p:spPr>
          <a:xfrm>
            <a:off x="395536" y="1412777"/>
            <a:ext cx="8229600" cy="3240360"/>
          </a:xfrm>
        </p:spPr>
        <p:txBody>
          <a:bodyPr/>
          <a:lstStyle/>
          <a:p>
            <a:r>
              <a:rPr lang="en-US" sz="2800" dirty="0"/>
              <a:t>Property 1: </a:t>
            </a:r>
            <a:r>
              <a:rPr lang="en-US" sz="2800" dirty="0" smtClean="0"/>
              <a:t>Un-biasedness</a:t>
            </a:r>
            <a:endParaRPr lang="en-US" sz="2800" dirty="0"/>
          </a:p>
          <a:p>
            <a:r>
              <a:rPr lang="en-US" sz="2800" dirty="0"/>
              <a:t>Property 2: Constant Variance</a:t>
            </a:r>
          </a:p>
          <a:p>
            <a:r>
              <a:rPr lang="en-IN" sz="2800" b="1" dirty="0"/>
              <a:t>Efficiency</a:t>
            </a:r>
            <a:r>
              <a:rPr lang="en-IN" sz="2800" dirty="0"/>
              <a:t>- simultaneous fulfilment of property 1 &amp; 2.</a:t>
            </a:r>
          </a:p>
          <a:p>
            <a:r>
              <a:rPr lang="en-US" sz="2800" dirty="0"/>
              <a:t>Property 3: Linearity</a:t>
            </a:r>
          </a:p>
          <a:p>
            <a:r>
              <a:rPr lang="en-IN" sz="2800" b="1" dirty="0"/>
              <a:t>BLUE</a:t>
            </a:r>
            <a:r>
              <a:rPr lang="en-IN" sz="2800" dirty="0"/>
              <a:t>- simultaneous fulfilment of property 1, 2 &amp; 3.</a:t>
            </a:r>
          </a:p>
          <a:p>
            <a:r>
              <a:rPr lang="en-US" sz="2800" dirty="0">
                <a:solidFill>
                  <a:srgbClr val="FF0000"/>
                </a:solidFill>
              </a:rPr>
              <a:t>Property 4: Mean Square </a:t>
            </a:r>
            <a:r>
              <a:rPr lang="en-US" sz="2800" dirty="0" smtClean="0">
                <a:solidFill>
                  <a:srgbClr val="FF0000"/>
                </a:solidFill>
              </a:rPr>
              <a:t>Error </a:t>
            </a:r>
            <a:r>
              <a:rPr lang="en-US" sz="2800" dirty="0" smtClean="0">
                <a:solidFill>
                  <a:srgbClr val="FF0000"/>
                </a:solidFill>
                <a:sym typeface="Wingdings" pitchFamily="2" charset="2"/>
              </a:rPr>
              <a:t> </a:t>
            </a:r>
            <a:r>
              <a:rPr lang="en-US" sz="2800" dirty="0" smtClean="0">
                <a:solidFill>
                  <a:srgbClr val="FF0000"/>
                </a:solidFill>
              </a:rPr>
              <a:t>??</a:t>
            </a:r>
            <a:endParaRPr lang="en-IN" sz="2800" dirty="0">
              <a:solidFill>
                <a:srgbClr val="FF0000"/>
              </a:solidFill>
            </a:endParaRPr>
          </a:p>
          <a:p>
            <a:endParaRPr lang="en-US" sz="2800" dirty="0"/>
          </a:p>
          <a:p>
            <a:endParaRPr lang="en-IN"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1143008"/>
          </a:xfrm>
        </p:spPr>
        <p:txBody>
          <a:bodyPr>
            <a:normAutofit/>
          </a:bodyPr>
          <a:lstStyle/>
          <a:p>
            <a:r>
              <a:rPr lang="en-IN" sz="3200" b="1" i="1" dirty="0"/>
              <a:t>Properties of estimators</a:t>
            </a:r>
            <a:br>
              <a:rPr lang="en-IN" sz="3200" b="1" i="1" dirty="0"/>
            </a:br>
            <a:r>
              <a:rPr lang="en-IN" sz="3200" b="1" i="1" dirty="0"/>
              <a:t>(large sample)</a:t>
            </a:r>
            <a:endParaRPr lang="en-US" sz="3200" dirty="0"/>
          </a:p>
        </p:txBody>
      </p:sp>
      <p:sp>
        <p:nvSpPr>
          <p:cNvPr id="3" name="Content Placeholder 2"/>
          <p:cNvSpPr>
            <a:spLocks noGrp="1"/>
          </p:cNvSpPr>
          <p:nvPr>
            <p:ph idx="1"/>
          </p:nvPr>
        </p:nvSpPr>
        <p:spPr>
          <a:xfrm>
            <a:off x="1403648" y="1556792"/>
            <a:ext cx="6336704" cy="1872208"/>
          </a:xfrm>
        </p:spPr>
        <p:txBody>
          <a:bodyPr>
            <a:normAutofit/>
          </a:bodyPr>
          <a:lstStyle/>
          <a:p>
            <a:r>
              <a:rPr lang="en-US" sz="2800" dirty="0"/>
              <a:t>Property 1: Asymptotically unbiased</a:t>
            </a:r>
          </a:p>
          <a:p>
            <a:r>
              <a:rPr lang="en-US" sz="2800" dirty="0"/>
              <a:t>Property 2: Consistency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504056"/>
          </a:xfrm>
        </p:spPr>
        <p:txBody>
          <a:bodyPr>
            <a:normAutofit fontScale="90000"/>
          </a:bodyPr>
          <a:lstStyle/>
          <a:p>
            <a:r>
              <a:rPr lang="en-US" sz="4000" b="1" i="1" dirty="0"/>
              <a:t>Gauss Markov </a:t>
            </a:r>
            <a:r>
              <a:rPr lang="en-US" sz="4000" b="1" i="1" dirty="0" smtClean="0"/>
              <a:t>Theorem</a:t>
            </a:r>
            <a:endParaRPr lang="en-US" dirty="0"/>
          </a:p>
        </p:txBody>
      </p:sp>
      <p:sp>
        <p:nvSpPr>
          <p:cNvPr id="3" name="Content Placeholder 2"/>
          <p:cNvSpPr>
            <a:spLocks noGrp="1"/>
          </p:cNvSpPr>
          <p:nvPr>
            <p:ph idx="1"/>
          </p:nvPr>
        </p:nvSpPr>
        <p:spPr>
          <a:xfrm>
            <a:off x="179512" y="908721"/>
            <a:ext cx="8784976" cy="3888431"/>
          </a:xfrm>
        </p:spPr>
        <p:txBody>
          <a:bodyPr>
            <a:normAutofit fontScale="77500" lnSpcReduction="20000"/>
          </a:bodyPr>
          <a:lstStyle/>
          <a:p>
            <a:pPr marL="0" indent="0" fontAlgn="base">
              <a:buNone/>
            </a:pPr>
            <a:r>
              <a:rPr lang="en-US" dirty="0" smtClean="0"/>
              <a:t>There </a:t>
            </a:r>
            <a:r>
              <a:rPr lang="en-US" dirty="0"/>
              <a:t>are five Gauss Markov assumptions (also called </a:t>
            </a:r>
            <a:r>
              <a:rPr lang="en-US" i="1" dirty="0"/>
              <a:t>conditions</a:t>
            </a:r>
            <a:r>
              <a:rPr lang="en-US" dirty="0"/>
              <a:t>):</a:t>
            </a:r>
          </a:p>
          <a:p>
            <a:pPr fontAlgn="base"/>
            <a:r>
              <a:rPr lang="en-US" b="1" dirty="0"/>
              <a:t>Linearity</a:t>
            </a:r>
            <a:r>
              <a:rPr lang="en-US" dirty="0"/>
              <a:t>: the parameters we are estimating using the OLS method must be themselves linear.</a:t>
            </a:r>
          </a:p>
          <a:p>
            <a:pPr fontAlgn="base"/>
            <a:r>
              <a:rPr lang="en-US" b="1" dirty="0"/>
              <a:t>Random</a:t>
            </a:r>
            <a:r>
              <a:rPr lang="en-US" dirty="0"/>
              <a:t>: our data must have been randomly sampled from the population.</a:t>
            </a:r>
          </a:p>
          <a:p>
            <a:pPr fontAlgn="base"/>
            <a:r>
              <a:rPr lang="en-US" b="1" dirty="0"/>
              <a:t>Non-</a:t>
            </a:r>
            <a:r>
              <a:rPr lang="en-US" b="1" dirty="0" err="1"/>
              <a:t>Collinearity</a:t>
            </a:r>
            <a:r>
              <a:rPr lang="en-US" dirty="0"/>
              <a:t>: the </a:t>
            </a:r>
            <a:r>
              <a:rPr lang="en-US" dirty="0" smtClean="0"/>
              <a:t>regressors </a:t>
            </a:r>
            <a:r>
              <a:rPr lang="en-US" dirty="0"/>
              <a:t>being calculated aren’t perfectly correlated with each other.</a:t>
            </a:r>
          </a:p>
          <a:p>
            <a:pPr fontAlgn="base"/>
            <a:r>
              <a:rPr lang="en-US" b="1" dirty="0"/>
              <a:t>Exogeneity</a:t>
            </a:r>
            <a:r>
              <a:rPr lang="en-US" dirty="0"/>
              <a:t>: the </a:t>
            </a:r>
            <a:r>
              <a:rPr lang="en-US" dirty="0" smtClean="0"/>
              <a:t>regressors </a:t>
            </a:r>
            <a:r>
              <a:rPr lang="en-US" dirty="0"/>
              <a:t>aren’t correlated with the error term.</a:t>
            </a:r>
          </a:p>
          <a:p>
            <a:pPr fontAlgn="base"/>
            <a:r>
              <a:rPr lang="en-US" b="1" dirty="0"/>
              <a:t>Homoscedasticity</a:t>
            </a:r>
            <a:r>
              <a:rPr lang="en-US" dirty="0"/>
              <a:t>: no matter what the values of our regressors might be, the </a:t>
            </a:r>
            <a:r>
              <a:rPr lang="en-US" dirty="0" smtClean="0"/>
              <a:t>variance of </a:t>
            </a:r>
            <a:r>
              <a:rPr lang="en-US" dirty="0"/>
              <a:t>the </a:t>
            </a:r>
            <a:r>
              <a:rPr lang="en-US" dirty="0" smtClean="0"/>
              <a:t>errors is </a:t>
            </a:r>
            <a:r>
              <a:rPr lang="en-US" dirty="0"/>
              <a:t>constant</a:t>
            </a: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624132"/>
          </a:xfrm>
        </p:spPr>
        <p:txBody>
          <a:bodyPr>
            <a:normAutofit/>
          </a:bodyPr>
          <a:lstStyle/>
          <a:p>
            <a:r>
              <a:rPr lang="en-US" sz="3200" b="1" i="1" dirty="0"/>
              <a:t>Importance of the Gauss-Markov Theorem:</a:t>
            </a:r>
          </a:p>
        </p:txBody>
      </p:sp>
      <p:sp>
        <p:nvSpPr>
          <p:cNvPr id="3" name="Content Placeholder 2"/>
          <p:cNvSpPr>
            <a:spLocks noGrp="1"/>
          </p:cNvSpPr>
          <p:nvPr>
            <p:ph idx="1"/>
          </p:nvPr>
        </p:nvSpPr>
        <p:spPr>
          <a:xfrm>
            <a:off x="323528" y="1484785"/>
            <a:ext cx="8496944" cy="2448271"/>
          </a:xfrm>
        </p:spPr>
        <p:txBody>
          <a:bodyPr>
            <a:normAutofit/>
          </a:bodyPr>
          <a:lstStyle/>
          <a:p>
            <a:pPr marL="514350" indent="-514350">
              <a:buFont typeface="+mj-lt"/>
              <a:buAutoNum type="arabicPeriod"/>
            </a:pPr>
            <a:r>
              <a:rPr lang="en-US" sz="2800" dirty="0" smtClean="0"/>
              <a:t>The </a:t>
            </a:r>
            <a:r>
              <a:rPr lang="en-US" sz="2800" dirty="0"/>
              <a:t>Gauss-Markov Theorem summarizes the statistical properties of the OLS coefficient </a:t>
            </a:r>
            <a:r>
              <a:rPr lang="en-US" sz="2800" dirty="0" smtClean="0"/>
              <a:t>estimators.</a:t>
            </a:r>
            <a:endParaRPr lang="en-US" sz="2800" dirty="0"/>
          </a:p>
          <a:p>
            <a:pPr marL="514350" indent="-514350">
              <a:buFont typeface="+mj-lt"/>
              <a:buAutoNum type="arabicPeriod"/>
            </a:pPr>
            <a:r>
              <a:rPr lang="en-US" sz="2800" dirty="0" smtClean="0"/>
              <a:t>More </a:t>
            </a:r>
            <a:r>
              <a:rPr lang="en-US" sz="2800" dirty="0"/>
              <a:t>specifically, it establishes that the OLS coefficient estimators have several desirable statistical properties.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576064"/>
          </a:xfrm>
        </p:spPr>
        <p:txBody>
          <a:bodyPr>
            <a:normAutofit fontScale="90000"/>
          </a:bodyPr>
          <a:lstStyle/>
          <a:p>
            <a:r>
              <a:rPr lang="en-US" sz="4000" b="1" i="1" dirty="0"/>
              <a:t>Autocorrelation</a:t>
            </a:r>
            <a:endParaRPr lang="en-US" sz="4000" i="1" dirty="0"/>
          </a:p>
        </p:txBody>
      </p:sp>
      <p:sp>
        <p:nvSpPr>
          <p:cNvPr id="3" name="Content Placeholder 2"/>
          <p:cNvSpPr>
            <a:spLocks noGrp="1"/>
          </p:cNvSpPr>
          <p:nvPr>
            <p:ph idx="1"/>
          </p:nvPr>
        </p:nvSpPr>
        <p:spPr>
          <a:xfrm>
            <a:off x="467544" y="1124745"/>
            <a:ext cx="8229600" cy="2304255"/>
          </a:xfrm>
        </p:spPr>
        <p:txBody>
          <a:bodyPr>
            <a:normAutofit/>
          </a:bodyPr>
          <a:lstStyle/>
          <a:p>
            <a:pPr algn="just"/>
            <a:r>
              <a:rPr lang="en-US" sz="2800" dirty="0"/>
              <a:t>It is also known as serial correlation, is the correlation of a signal with a delayed copy of itself as a function of delay. Informally, it is the similarity between observations as a function of the time lag between them.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28122"/>
          </a:xfrm>
        </p:spPr>
        <p:txBody>
          <a:bodyPr>
            <a:normAutofit fontScale="90000"/>
          </a:bodyPr>
          <a:lstStyle/>
          <a:p>
            <a:r>
              <a:rPr lang="en-US" sz="4000" b="1" i="1" dirty="0"/>
              <a:t>Durbin Watson </a:t>
            </a:r>
            <a:r>
              <a:rPr lang="en-US" sz="4000" b="1" i="1" dirty="0" smtClean="0"/>
              <a:t>Test</a:t>
            </a:r>
            <a:endParaRPr lang="en-US" dirty="0"/>
          </a:p>
        </p:txBody>
      </p:sp>
      <p:sp>
        <p:nvSpPr>
          <p:cNvPr id="3" name="Content Placeholder 2"/>
          <p:cNvSpPr>
            <a:spLocks noGrp="1"/>
          </p:cNvSpPr>
          <p:nvPr>
            <p:ph idx="1"/>
          </p:nvPr>
        </p:nvSpPr>
        <p:spPr>
          <a:xfrm>
            <a:off x="467544" y="980729"/>
            <a:ext cx="8229600" cy="3168352"/>
          </a:xfrm>
        </p:spPr>
        <p:txBody>
          <a:bodyPr>
            <a:normAutofit/>
          </a:bodyPr>
          <a:lstStyle/>
          <a:p>
            <a:pPr algn="just"/>
            <a:r>
              <a:rPr lang="en-US" sz="2400" dirty="0"/>
              <a:t>The Durbin Watson Test is a measure of autocorrelation (also called serial correlation) in residuals from regression analysis. Autocorrelation is the similarity of a time series over successive time intervals. It can lead to underestimates of the standard error and can cause you to think predictors are significant when they are not. </a:t>
            </a:r>
            <a:r>
              <a:rPr lang="en-US" sz="2400" b="1" dirty="0"/>
              <a:t>The Durbin Watson test looks for a specific type of serial correlation, the AR(1) process.</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229600" cy="4697427"/>
          </a:xfrm>
        </p:spPr>
        <p:txBody>
          <a:bodyPr>
            <a:normAutofit/>
          </a:bodyPr>
          <a:lstStyle/>
          <a:p>
            <a:pPr fontAlgn="base"/>
            <a:r>
              <a:rPr lang="en-US" sz="2800" dirty="0"/>
              <a:t>The Hypotheses for the Durbin Watson test are:</a:t>
            </a:r>
            <a:br>
              <a:rPr lang="en-US" sz="2800" dirty="0"/>
            </a:br>
            <a:r>
              <a:rPr lang="en-US" sz="2800" dirty="0"/>
              <a:t>H</a:t>
            </a:r>
            <a:r>
              <a:rPr lang="en-US" sz="2800" baseline="-25000" dirty="0"/>
              <a:t>0</a:t>
            </a:r>
            <a:r>
              <a:rPr lang="en-US" sz="2800" dirty="0"/>
              <a:t> = no first order autocorrelation.</a:t>
            </a:r>
            <a:br>
              <a:rPr lang="en-US" sz="2800" dirty="0"/>
            </a:br>
            <a:r>
              <a:rPr lang="en-US" sz="2800" dirty="0"/>
              <a:t>H</a:t>
            </a:r>
            <a:r>
              <a:rPr lang="en-US" sz="2800" baseline="-25000" dirty="0"/>
              <a:t>1</a:t>
            </a:r>
            <a:r>
              <a:rPr lang="en-US" sz="2800" dirty="0"/>
              <a:t> = first order correlation exists.</a:t>
            </a:r>
            <a:br>
              <a:rPr lang="en-US" sz="2800" dirty="0"/>
            </a:br>
            <a:r>
              <a:rPr lang="en-US" sz="2800" dirty="0"/>
              <a:t>(For a first order correlation, the lag is one time unit).</a:t>
            </a:r>
            <a:br>
              <a:rPr lang="en-US" sz="2800" dirty="0"/>
            </a:br>
            <a:endParaRPr lang="en-US" sz="2800" dirty="0"/>
          </a:p>
          <a:p>
            <a:pPr fontAlgn="base"/>
            <a:r>
              <a:rPr lang="en-US" sz="2800" dirty="0"/>
              <a:t>Assumptions are:</a:t>
            </a:r>
          </a:p>
          <a:p>
            <a:pPr fontAlgn="base"/>
            <a:r>
              <a:rPr lang="en-US" sz="2800" dirty="0"/>
              <a:t>That the errors are normally distributed with a mean of 0.</a:t>
            </a:r>
          </a:p>
          <a:p>
            <a:pPr fontAlgn="base"/>
            <a:r>
              <a:rPr lang="en-US" sz="2800" dirty="0"/>
              <a:t>The errors are stationary.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70"/>
            <a:ext cx="8229600" cy="1000132"/>
          </a:xfrm>
        </p:spPr>
        <p:txBody>
          <a:bodyPr>
            <a:normAutofit fontScale="90000"/>
          </a:bodyPr>
          <a:lstStyle/>
          <a:p>
            <a:r>
              <a:rPr lang="en-US" sz="4000" b="1" i="1" dirty="0"/>
              <a:t>What Is Econometrics</a:t>
            </a:r>
            <a:r>
              <a:rPr lang="en-US" dirty="0"/>
              <a:t>?</a:t>
            </a:r>
            <a:br>
              <a:rPr lang="en-US" dirty="0"/>
            </a:br>
            <a:endParaRPr lang="en-US" dirty="0"/>
          </a:p>
        </p:txBody>
      </p:sp>
      <p:sp>
        <p:nvSpPr>
          <p:cNvPr id="3" name="Content Placeholder 2"/>
          <p:cNvSpPr>
            <a:spLocks noGrp="1"/>
          </p:cNvSpPr>
          <p:nvPr>
            <p:ph idx="1"/>
          </p:nvPr>
        </p:nvSpPr>
        <p:spPr>
          <a:xfrm>
            <a:off x="457200" y="2214554"/>
            <a:ext cx="8229600" cy="3911609"/>
          </a:xfrm>
        </p:spPr>
        <p:txBody>
          <a:bodyPr>
            <a:normAutofit/>
          </a:bodyPr>
          <a:lstStyle/>
          <a:p>
            <a:pPr algn="just"/>
            <a:r>
              <a:rPr lang="en-US" sz="2800" dirty="0"/>
              <a:t>Econometrics is the quantitative application of statistical and mathematical models using data to develop theories or test existing </a:t>
            </a:r>
            <a:r>
              <a:rPr lang="en-US" sz="2800" u="sng" dirty="0"/>
              <a:t>hypotheses</a:t>
            </a:r>
            <a:r>
              <a:rPr lang="en-US" sz="2800" dirty="0"/>
              <a:t> in economics and to </a:t>
            </a:r>
            <a:r>
              <a:rPr lang="en-US" sz="2800" u="sng" dirty="0"/>
              <a:t>forecast</a:t>
            </a:r>
            <a:r>
              <a:rPr lang="en-US" sz="2800" dirty="0"/>
              <a:t> future trends from historical data. It subjects real-world data to statistical trials and then compares and contrasts the results against the theory or theories being tested.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7776864" cy="3672408"/>
          </a:xfrm>
        </p:spPr>
        <p:txBody>
          <a:bodyPr>
            <a:normAutofit/>
          </a:bodyPr>
          <a:lstStyle/>
          <a:p>
            <a:pPr fontAlgn="base"/>
            <a:r>
              <a:rPr lang="en-US" sz="1800" dirty="0" smtClean="0"/>
              <a:t>The </a:t>
            </a:r>
            <a:r>
              <a:rPr lang="en-US" sz="1800" dirty="0"/>
              <a:t>test statistic is calculated with the following formula:</a:t>
            </a:r>
            <a:endParaRPr lang="en-US" sz="1700" dirty="0"/>
          </a:p>
          <a:p>
            <a:pPr fontAlgn="base"/>
            <a:endParaRPr lang="en-US" sz="1700" dirty="0"/>
          </a:p>
          <a:p>
            <a:pPr fontAlgn="base"/>
            <a:endParaRPr lang="en-US" sz="1700" dirty="0"/>
          </a:p>
          <a:p>
            <a:pPr fontAlgn="base"/>
            <a:endParaRPr lang="en-US" sz="1700" dirty="0"/>
          </a:p>
          <a:p>
            <a:pPr fontAlgn="base"/>
            <a:endParaRPr lang="en-US" sz="1700" dirty="0"/>
          </a:p>
          <a:p>
            <a:pPr fontAlgn="base"/>
            <a:r>
              <a:rPr lang="en-US" sz="1700" dirty="0" smtClean="0"/>
              <a:t>Where </a:t>
            </a:r>
            <a:r>
              <a:rPr lang="en-US" sz="1700" dirty="0"/>
              <a:t>E</a:t>
            </a:r>
            <a:r>
              <a:rPr lang="en-US" sz="1700" baseline="-25000" dirty="0"/>
              <a:t>t</a:t>
            </a:r>
            <a:r>
              <a:rPr lang="en-US" sz="1700" dirty="0"/>
              <a:t> are residuals from an ordinary least squares regression.</a:t>
            </a:r>
          </a:p>
          <a:p>
            <a:pPr fontAlgn="base"/>
            <a:endParaRPr lang="en-US" sz="1700" dirty="0"/>
          </a:p>
          <a:p>
            <a:pPr fontAlgn="base"/>
            <a:r>
              <a:rPr lang="en-US" sz="1700" b="1" dirty="0"/>
              <a:t>The Durbin Watson test reports a test statistic, with a value from 0 to 4, where</a:t>
            </a:r>
            <a:r>
              <a:rPr lang="en-US" sz="1700" b="1" dirty="0" smtClean="0"/>
              <a:t>:</a:t>
            </a:r>
            <a:r>
              <a:rPr lang="en-US" sz="1700" dirty="0"/>
              <a:t/>
            </a:r>
            <a:br>
              <a:rPr lang="en-US" sz="1700" dirty="0"/>
            </a:br>
            <a:r>
              <a:rPr lang="en-US" sz="1700" dirty="0"/>
              <a:t>2 is no autocorrelation.</a:t>
            </a:r>
          </a:p>
          <a:p>
            <a:pPr fontAlgn="base"/>
            <a:r>
              <a:rPr lang="en-US" sz="1700" dirty="0"/>
              <a:t>0 to &lt;2 is positive autocorrelation (common in time series data).</a:t>
            </a:r>
          </a:p>
          <a:p>
            <a:pPr fontAlgn="base"/>
            <a:r>
              <a:rPr lang="en-US" sz="1700" dirty="0"/>
              <a:t>&gt;2 to 4 is negative autocorrelation (less common in time series data).</a:t>
            </a:r>
          </a:p>
          <a:p>
            <a:endParaRPr lang="en-US" dirty="0"/>
          </a:p>
        </p:txBody>
      </p:sp>
      <p:pic>
        <p:nvPicPr>
          <p:cNvPr id="1026" name="Picture 2" descr="durbin watson"/>
          <p:cNvPicPr>
            <a:picLocks noChangeAspect="1" noChangeArrowheads="1"/>
          </p:cNvPicPr>
          <p:nvPr/>
        </p:nvPicPr>
        <p:blipFill>
          <a:blip r:embed="rId2"/>
          <a:srcRect/>
          <a:stretch>
            <a:fillRect/>
          </a:stretch>
        </p:blipFill>
        <p:spPr bwMode="auto">
          <a:xfrm>
            <a:off x="3085519" y="908720"/>
            <a:ext cx="2220278" cy="104846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504056"/>
          </a:xfrm>
        </p:spPr>
        <p:txBody>
          <a:bodyPr>
            <a:normAutofit fontScale="90000"/>
          </a:bodyPr>
          <a:lstStyle/>
          <a:p>
            <a:r>
              <a:rPr lang="en-US" sz="3600" b="1" i="1" dirty="0"/>
              <a:t>Limitations of D-W test</a:t>
            </a:r>
          </a:p>
        </p:txBody>
      </p:sp>
      <p:sp>
        <p:nvSpPr>
          <p:cNvPr id="3" name="Content Placeholder 2"/>
          <p:cNvSpPr>
            <a:spLocks noGrp="1"/>
          </p:cNvSpPr>
          <p:nvPr>
            <p:ph idx="1"/>
          </p:nvPr>
        </p:nvSpPr>
        <p:spPr>
          <a:xfrm>
            <a:off x="467544" y="692696"/>
            <a:ext cx="8229600" cy="4268799"/>
          </a:xfrm>
        </p:spPr>
        <p:txBody>
          <a:bodyPr>
            <a:normAutofit fontScale="70000" lnSpcReduction="20000"/>
          </a:bodyPr>
          <a:lstStyle/>
          <a:p>
            <a:pPr algn="just">
              <a:buNone/>
            </a:pPr>
            <a:r>
              <a:rPr lang="en-US" dirty="0"/>
              <a:t>1. If d falls in the inconclusive zone, then no conclusive inference can be drawn. This zone becomes fairly larger for low degrees of freedom. One solution is to reject H</a:t>
            </a:r>
            <a:r>
              <a:rPr lang="en-US" baseline="-25000" dirty="0"/>
              <a:t>0</a:t>
            </a:r>
            <a:r>
              <a:rPr lang="en-US" dirty="0"/>
              <a:t> if the test is inconclusive. A better solutions is to modify the test as </a:t>
            </a:r>
          </a:p>
          <a:p>
            <a:pPr lvl="1" algn="just"/>
            <a:r>
              <a:rPr lang="en-US" dirty="0"/>
              <a:t>Reject H</a:t>
            </a:r>
            <a:r>
              <a:rPr lang="en-US" baseline="-25000" dirty="0"/>
              <a:t>0</a:t>
            </a:r>
            <a:r>
              <a:rPr lang="en-US" dirty="0"/>
              <a:t> when d &gt;</a:t>
            </a:r>
            <a:r>
              <a:rPr lang="en-US" dirty="0" err="1"/>
              <a:t>d</a:t>
            </a:r>
            <a:r>
              <a:rPr lang="en-US" baseline="-25000" dirty="0" err="1"/>
              <a:t>U</a:t>
            </a:r>
            <a:endParaRPr lang="en-US" dirty="0"/>
          </a:p>
          <a:p>
            <a:pPr lvl="1" algn="just"/>
            <a:r>
              <a:rPr lang="en-US" dirty="0"/>
              <a:t>Accept H</a:t>
            </a:r>
            <a:r>
              <a:rPr lang="en-US" baseline="-25000" dirty="0"/>
              <a:t>0</a:t>
            </a:r>
            <a:r>
              <a:rPr lang="en-US" dirty="0"/>
              <a:t> when d≤ </a:t>
            </a:r>
            <a:r>
              <a:rPr lang="en-US" dirty="0" err="1"/>
              <a:t>d</a:t>
            </a:r>
            <a:r>
              <a:rPr lang="en-US" baseline="-25000" dirty="0" err="1"/>
              <a:t>U</a:t>
            </a:r>
            <a:r>
              <a:rPr lang="en-US" dirty="0"/>
              <a:t> . </a:t>
            </a:r>
          </a:p>
          <a:p>
            <a:pPr lvl="1" algn="just"/>
            <a:r>
              <a:rPr lang="en-US" dirty="0"/>
              <a:t>This test gives a satisfactory solution when values of x</a:t>
            </a:r>
            <a:r>
              <a:rPr lang="en-US" baseline="-25000" dirty="0"/>
              <a:t>i</a:t>
            </a:r>
            <a:r>
              <a:rPr lang="en-US" dirty="0"/>
              <a:t> ’s change slowly, e.g., price, expenditure etc. </a:t>
            </a:r>
            <a:endParaRPr lang="en-US" dirty="0"/>
          </a:p>
          <a:p>
            <a:pPr marL="457200" lvl="1" indent="0" algn="just">
              <a:buNone/>
            </a:pPr>
            <a:endParaRPr lang="en-US" dirty="0"/>
          </a:p>
          <a:p>
            <a:pPr algn="just">
              <a:buNone/>
            </a:pPr>
            <a:r>
              <a:rPr lang="en-US" b="1" i="1" u="sng" dirty="0">
                <a:solidFill>
                  <a:schemeClr val="tx2"/>
                </a:solidFill>
                <a:effectLst>
                  <a:outerShdw blurRad="38100" dist="38100" dir="2700000" algn="tl">
                    <a:srgbClr val="000000">
                      <a:alpha val="43137"/>
                    </a:srgbClr>
                  </a:outerShdw>
                </a:effectLst>
              </a:rPr>
              <a:t>2. The D-W test is not applicable when the intercept term is absent in the model. </a:t>
            </a:r>
            <a:endParaRPr lang="en-US" b="1" i="1" u="sng" dirty="0" smtClean="0">
              <a:solidFill>
                <a:schemeClr val="tx2"/>
              </a:solidFill>
              <a:effectLst>
                <a:outerShdw blurRad="38100" dist="38100" dir="2700000" algn="tl">
                  <a:srgbClr val="000000">
                    <a:alpha val="43137"/>
                  </a:srgbClr>
                </a:outerShdw>
              </a:effectLst>
            </a:endParaRPr>
          </a:p>
          <a:p>
            <a:pPr algn="just">
              <a:buNone/>
            </a:pPr>
            <a:endParaRPr lang="en-US" dirty="0"/>
          </a:p>
          <a:p>
            <a:pPr algn="just">
              <a:buNone/>
            </a:pPr>
            <a:r>
              <a:rPr lang="en-US" sz="3100" b="1" i="1" u="sng" dirty="0">
                <a:solidFill>
                  <a:schemeClr val="tx2"/>
                </a:solidFill>
                <a:effectLst>
                  <a:outerShdw blurRad="38100" dist="38100" dir="2700000" algn="tl">
                    <a:srgbClr val="000000">
                      <a:alpha val="43137"/>
                    </a:srgbClr>
                  </a:outerShdw>
                </a:effectLst>
              </a:rPr>
              <a:t>3. The test is not valid when lagged dependent variables appear as explanatory variables. In such case, Durbin’s h test is used.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627552"/>
          </a:xfrm>
        </p:spPr>
        <p:txBody>
          <a:bodyPr>
            <a:noAutofit/>
          </a:bodyPr>
          <a:lstStyle/>
          <a:p>
            <a:r>
              <a:rPr lang="en-US" sz="3600" b="1" i="1" dirty="0"/>
              <a:t>Remedial </a:t>
            </a:r>
            <a:r>
              <a:rPr lang="en-US" sz="3600" b="1" i="1" dirty="0" smtClean="0"/>
              <a:t>Measures</a:t>
            </a:r>
            <a:endParaRPr lang="en-US" sz="3600" dirty="0"/>
          </a:p>
        </p:txBody>
      </p:sp>
      <p:sp>
        <p:nvSpPr>
          <p:cNvPr id="3" name="Content Placeholder 2"/>
          <p:cNvSpPr>
            <a:spLocks noGrp="1"/>
          </p:cNvSpPr>
          <p:nvPr>
            <p:ph idx="1"/>
          </p:nvPr>
        </p:nvSpPr>
        <p:spPr>
          <a:xfrm>
            <a:off x="467544" y="1124745"/>
            <a:ext cx="8229600" cy="1872207"/>
          </a:xfrm>
        </p:spPr>
        <p:txBody>
          <a:bodyPr/>
          <a:lstStyle/>
          <a:p>
            <a:r>
              <a:rPr lang="en-US" dirty="0"/>
              <a:t>First Differences Procedure</a:t>
            </a:r>
          </a:p>
          <a:p>
            <a:r>
              <a:rPr lang="en-US" dirty="0" err="1"/>
              <a:t>Hildreth</a:t>
            </a:r>
            <a:r>
              <a:rPr lang="en-US" dirty="0"/>
              <a:t>-Lu Procedure</a:t>
            </a:r>
          </a:p>
          <a:p>
            <a:r>
              <a:rPr lang="en-US" dirty="0"/>
              <a:t>Cochrane-</a:t>
            </a:r>
            <a:r>
              <a:rPr lang="en-US" dirty="0" err="1"/>
              <a:t>Orcutt</a:t>
            </a:r>
            <a:r>
              <a:rPr lang="en-US" dirty="0"/>
              <a:t> Procedure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26412"/>
          </a:xfrm>
        </p:spPr>
        <p:txBody>
          <a:bodyPr>
            <a:normAutofit fontScale="90000"/>
          </a:bodyPr>
          <a:lstStyle/>
          <a:p>
            <a:r>
              <a:rPr lang="en-US" sz="3600" b="1" i="1" dirty="0"/>
              <a:t>Heteroscedasticity</a:t>
            </a:r>
          </a:p>
        </p:txBody>
      </p:sp>
      <p:sp>
        <p:nvSpPr>
          <p:cNvPr id="3" name="Content Placeholder 2"/>
          <p:cNvSpPr>
            <a:spLocks noGrp="1"/>
          </p:cNvSpPr>
          <p:nvPr>
            <p:ph idx="1"/>
          </p:nvPr>
        </p:nvSpPr>
        <p:spPr>
          <a:xfrm>
            <a:off x="467544" y="836713"/>
            <a:ext cx="8352928" cy="3456383"/>
          </a:xfrm>
        </p:spPr>
        <p:txBody>
          <a:bodyPr>
            <a:normAutofit fontScale="70000" lnSpcReduction="20000"/>
          </a:bodyPr>
          <a:lstStyle/>
          <a:p>
            <a:pPr algn="just"/>
            <a:r>
              <a:rPr lang="en-US" dirty="0"/>
              <a:t>Heteroscedasticity means unequal scatter. In regression analysis, we talk about heteroscedasticity in the context of the residuals or error term. Specifically, heteroscedasticity is a systematic change in the spread of the residuals over the range of measured values. </a:t>
            </a:r>
            <a:endParaRPr lang="en-US" dirty="0" smtClean="0"/>
          </a:p>
          <a:p>
            <a:pPr marL="0" indent="0" algn="just">
              <a:buNone/>
            </a:pPr>
            <a:endParaRPr lang="en-US" dirty="0" smtClean="0"/>
          </a:p>
          <a:p>
            <a:pPr algn="just"/>
            <a:r>
              <a:rPr lang="en-US" b="1" i="1" u="sng" dirty="0" smtClean="0">
                <a:solidFill>
                  <a:schemeClr val="tx2"/>
                </a:solidFill>
                <a:effectLst>
                  <a:outerShdw blurRad="38100" dist="38100" dir="2700000" algn="tl">
                    <a:srgbClr val="000000">
                      <a:alpha val="43137"/>
                    </a:srgbClr>
                  </a:outerShdw>
                </a:effectLst>
              </a:rPr>
              <a:t>Heteroscedasticity </a:t>
            </a:r>
            <a:r>
              <a:rPr lang="en-US" b="1" i="1" u="sng" dirty="0">
                <a:solidFill>
                  <a:schemeClr val="tx2"/>
                </a:solidFill>
                <a:effectLst>
                  <a:outerShdw blurRad="38100" dist="38100" dir="2700000" algn="tl">
                    <a:srgbClr val="000000">
                      <a:alpha val="43137"/>
                    </a:srgbClr>
                  </a:outerShdw>
                </a:effectLst>
              </a:rPr>
              <a:t>is a problem because ordinary </a:t>
            </a:r>
            <a:r>
              <a:rPr lang="en-US" b="1" i="1" u="sng" dirty="0" smtClean="0">
                <a:solidFill>
                  <a:schemeClr val="tx2"/>
                </a:solidFill>
                <a:effectLst>
                  <a:outerShdw blurRad="38100" dist="38100" dir="2700000" algn="tl">
                    <a:srgbClr val="000000">
                      <a:alpha val="43137"/>
                    </a:srgbClr>
                  </a:outerShdw>
                </a:effectLst>
              </a:rPr>
              <a:t>least squares</a:t>
            </a:r>
            <a:r>
              <a:rPr lang="en-US" b="1" i="1" u="sng" dirty="0">
                <a:solidFill>
                  <a:schemeClr val="tx2"/>
                </a:solidFill>
                <a:effectLst>
                  <a:outerShdw blurRad="38100" dist="38100" dir="2700000" algn="tl">
                    <a:srgbClr val="000000">
                      <a:alpha val="43137"/>
                    </a:srgbClr>
                  </a:outerShdw>
                </a:effectLst>
              </a:rPr>
              <a:t> (OLS) regression assumes that all residuals are drawn from a population that has a constant variance (homoscedasticity).</a:t>
            </a:r>
          </a:p>
          <a:p>
            <a:pPr algn="just"/>
            <a:endParaRPr lang="en-US" b="1" i="1" u="sng" dirty="0">
              <a:solidFill>
                <a:schemeClr val="tx2"/>
              </a:solidFill>
              <a:effectLst>
                <a:outerShdw blurRad="38100" dist="38100" dir="2700000" algn="tl">
                  <a:srgbClr val="000000">
                    <a:alpha val="43137"/>
                  </a:srgbClr>
                </a:outerShdw>
              </a:effectLst>
            </a:endParaRPr>
          </a:p>
          <a:p>
            <a:pPr algn="just"/>
            <a:r>
              <a:rPr lang="en-US" b="1" i="1" u="sng" dirty="0">
                <a:solidFill>
                  <a:schemeClr val="tx2"/>
                </a:solidFill>
                <a:effectLst>
                  <a:outerShdw blurRad="38100" dist="38100" dir="2700000" algn="tl">
                    <a:srgbClr val="000000">
                      <a:alpha val="43137"/>
                    </a:srgbClr>
                  </a:outerShdw>
                </a:effectLst>
              </a:rPr>
              <a:t>To satisfy the regression assumptions and be able to trust the results, the residuals should have a constant variance.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557254"/>
          </a:xfrm>
        </p:spPr>
        <p:txBody>
          <a:bodyPr>
            <a:noAutofit/>
          </a:bodyPr>
          <a:lstStyle/>
          <a:p>
            <a:r>
              <a:rPr lang="en-US" sz="3200" b="1" i="1" dirty="0"/>
              <a:t>Identify Heteroscedasticity with Residual Plots</a:t>
            </a:r>
          </a:p>
        </p:txBody>
      </p:sp>
      <p:sp>
        <p:nvSpPr>
          <p:cNvPr id="3" name="Content Placeholder 2"/>
          <p:cNvSpPr>
            <a:spLocks noGrp="1"/>
          </p:cNvSpPr>
          <p:nvPr>
            <p:ph idx="1"/>
          </p:nvPr>
        </p:nvSpPr>
        <p:spPr>
          <a:xfrm>
            <a:off x="467544" y="1340769"/>
            <a:ext cx="8229600" cy="1944215"/>
          </a:xfrm>
        </p:spPr>
        <p:txBody>
          <a:bodyPr/>
          <a:lstStyle/>
          <a:p>
            <a:pPr algn="just"/>
            <a:r>
              <a:rPr lang="en-US" sz="2800" dirty="0"/>
              <a:t>Heteroscedasticity produces a distinctive fan or cone shape in residual plots. To check for heteroscedasticity, you need to assess the residuals by fitted value plots specifically.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553264"/>
          </a:xfrm>
        </p:spPr>
        <p:txBody>
          <a:bodyPr>
            <a:normAutofit fontScale="90000"/>
          </a:bodyPr>
          <a:lstStyle/>
          <a:p>
            <a:r>
              <a:rPr lang="en-US" sz="3600" b="1" i="1" dirty="0"/>
              <a:t>What Causes Heteroscedasticity</a:t>
            </a:r>
          </a:p>
        </p:txBody>
      </p:sp>
      <p:sp>
        <p:nvSpPr>
          <p:cNvPr id="3" name="Content Placeholder 2"/>
          <p:cNvSpPr>
            <a:spLocks noGrp="1"/>
          </p:cNvSpPr>
          <p:nvPr>
            <p:ph idx="1"/>
          </p:nvPr>
        </p:nvSpPr>
        <p:spPr>
          <a:xfrm>
            <a:off x="467544" y="1196752"/>
            <a:ext cx="8229600" cy="4143405"/>
          </a:xfrm>
        </p:spPr>
        <p:txBody>
          <a:bodyPr>
            <a:noAutofit/>
          </a:bodyPr>
          <a:lstStyle/>
          <a:p>
            <a:pPr algn="just"/>
            <a:r>
              <a:rPr lang="en-US" sz="1600" dirty="0"/>
              <a:t>Heteroscedasticity, also spelled heteroskedasticity, occurs more often in datasets that have a large range between the largest and smallest observed values. While there are numerous reasons why heteroscedasticity can exist, a common explanation is that the </a:t>
            </a:r>
            <a:r>
              <a:rPr lang="en-US" sz="1600" dirty="0" smtClean="0"/>
              <a:t>error’s </a:t>
            </a:r>
            <a:r>
              <a:rPr lang="en-US" sz="1600" dirty="0"/>
              <a:t>variance changes proportionally with a </a:t>
            </a:r>
            <a:r>
              <a:rPr lang="en-US" sz="1600" u="sng" dirty="0"/>
              <a:t>factor</a:t>
            </a:r>
            <a:r>
              <a:rPr lang="en-US" sz="1600" dirty="0"/>
              <a:t>. This factor might be a variable in the model. </a:t>
            </a:r>
          </a:p>
          <a:p>
            <a:pPr algn="just"/>
            <a:r>
              <a:rPr lang="en-US" sz="1600" dirty="0"/>
              <a:t>Cross-sectional studies often have very small and large values and, thus, are more likely to have heteroscedasticity. For example, cross-sectional studies of incomes can have a range that extends from poverty to billionaires.</a:t>
            </a:r>
          </a:p>
          <a:p>
            <a:pPr algn="just"/>
            <a:r>
              <a:rPr lang="en-US" sz="1600" dirty="0"/>
              <a:t>A time-series model can have heteroscedasticity if the </a:t>
            </a:r>
            <a:r>
              <a:rPr lang="en-US" sz="1600" u="sng" dirty="0"/>
              <a:t>dependent variable</a:t>
            </a:r>
            <a:r>
              <a:rPr lang="en-US" sz="1600" dirty="0"/>
              <a:t> changes significantly from the beginning to the end of the series. For example, if we model the sales of DVD players from their first sales in 2000 to the present, the number of units sold will be vastly different. Additionally, if you’re modeling time series data and measurement error changes over time, heteroscedasticity can be present because regression analysis includes measurement error in the error term. For example, if measurement error decreases over time as better methods are introduced, you’d expect the </a:t>
            </a:r>
            <a:r>
              <a:rPr lang="en-US" sz="1600" dirty="0" smtClean="0"/>
              <a:t>error’s </a:t>
            </a:r>
            <a:r>
              <a:rPr lang="en-US" sz="1600" dirty="0"/>
              <a:t>variance to diminish over time as well.</a:t>
            </a:r>
          </a:p>
          <a:p>
            <a:pPr algn="just"/>
            <a:endParaRPr 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486956"/>
          </a:xfrm>
        </p:spPr>
        <p:txBody>
          <a:bodyPr>
            <a:normAutofit fontScale="90000"/>
          </a:bodyPr>
          <a:lstStyle/>
          <a:p>
            <a:r>
              <a:rPr lang="en-US" sz="4000" b="1" i="1" dirty="0" err="1"/>
              <a:t>Goldfeld</a:t>
            </a:r>
            <a:r>
              <a:rPr lang="en-US" sz="4000" b="1" i="1" dirty="0"/>
              <a:t> </a:t>
            </a:r>
            <a:r>
              <a:rPr lang="en-US" sz="4000" b="1" i="1" dirty="0" err="1"/>
              <a:t>Quandt</a:t>
            </a:r>
            <a:r>
              <a:rPr lang="en-US" sz="4000" b="1" i="1" dirty="0"/>
              <a:t> </a:t>
            </a:r>
            <a:r>
              <a:rPr lang="en-US" sz="4000" b="1" i="1" dirty="0" smtClean="0"/>
              <a:t>Test</a:t>
            </a:r>
            <a:endParaRPr lang="en-US" dirty="0"/>
          </a:p>
        </p:txBody>
      </p:sp>
      <p:sp>
        <p:nvSpPr>
          <p:cNvPr id="3" name="Content Placeholder 2"/>
          <p:cNvSpPr>
            <a:spLocks noGrp="1"/>
          </p:cNvSpPr>
          <p:nvPr>
            <p:ph idx="1"/>
          </p:nvPr>
        </p:nvSpPr>
        <p:spPr>
          <a:xfrm>
            <a:off x="467544" y="1484785"/>
            <a:ext cx="8229600" cy="2736303"/>
          </a:xfrm>
        </p:spPr>
        <p:txBody>
          <a:bodyPr>
            <a:normAutofit/>
          </a:bodyPr>
          <a:lstStyle/>
          <a:p>
            <a:pPr algn="just"/>
            <a:r>
              <a:rPr lang="en-US" sz="2800" dirty="0"/>
              <a:t>The </a:t>
            </a:r>
            <a:r>
              <a:rPr lang="en-US" sz="2800" dirty="0" err="1"/>
              <a:t>Goldfeld</a:t>
            </a:r>
            <a:r>
              <a:rPr lang="en-US" sz="2800" dirty="0"/>
              <a:t> </a:t>
            </a:r>
            <a:r>
              <a:rPr lang="en-US" sz="2800" dirty="0" err="1"/>
              <a:t>Quandt</a:t>
            </a:r>
            <a:r>
              <a:rPr lang="en-US" sz="2800" dirty="0"/>
              <a:t> Test is a test used in regression analysis to test for homoscedasticity. It compares variances of two subgroups; one set of high values and one set of low values. If the variances differ, the test rejects the null hypothesis that the variances of the errors are </a:t>
            </a:r>
            <a:r>
              <a:rPr lang="en-US" sz="2800" i="1" dirty="0"/>
              <a:t>not </a:t>
            </a:r>
            <a:r>
              <a:rPr lang="en-US" sz="2800" dirty="0"/>
              <a:t>constant.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576064"/>
          </a:xfrm>
        </p:spPr>
        <p:txBody>
          <a:bodyPr>
            <a:normAutofit fontScale="90000"/>
          </a:bodyPr>
          <a:lstStyle/>
          <a:p>
            <a:r>
              <a:rPr lang="en-US" sz="4000" b="1" i="1" dirty="0"/>
              <a:t>Steps for Running the </a:t>
            </a:r>
            <a:r>
              <a:rPr lang="en-US" sz="4000" b="1" i="1" dirty="0" smtClean="0"/>
              <a:t>Test</a:t>
            </a:r>
            <a:endParaRPr lang="en-US" dirty="0"/>
          </a:p>
        </p:txBody>
      </p:sp>
      <p:sp>
        <p:nvSpPr>
          <p:cNvPr id="3" name="Content Placeholder 2"/>
          <p:cNvSpPr>
            <a:spLocks noGrp="1"/>
          </p:cNvSpPr>
          <p:nvPr>
            <p:ph idx="1"/>
          </p:nvPr>
        </p:nvSpPr>
        <p:spPr>
          <a:xfrm>
            <a:off x="467544" y="1124744"/>
            <a:ext cx="8229600" cy="4197361"/>
          </a:xfrm>
        </p:spPr>
        <p:txBody>
          <a:bodyPr>
            <a:normAutofit fontScale="70000" lnSpcReduction="20000"/>
          </a:bodyPr>
          <a:lstStyle/>
          <a:p>
            <a:pPr algn="just" fontAlgn="base"/>
            <a:r>
              <a:rPr lang="en-US" dirty="0"/>
              <a:t>Order the data in ascending order. This step depends upon you, the researcher, finding an appropriate way to order the sample. Usually, ordering by magnitude of x (one independent variable) works.</a:t>
            </a:r>
          </a:p>
          <a:p>
            <a:pPr algn="just" fontAlgn="base"/>
            <a:r>
              <a:rPr lang="en-US" dirty="0"/>
              <a:t>Divide your data into three parts*.</a:t>
            </a:r>
          </a:p>
          <a:p>
            <a:pPr algn="just" fontAlgn="base"/>
            <a:r>
              <a:rPr lang="en-US" dirty="0"/>
              <a:t>Drop the observations in the middle part.</a:t>
            </a:r>
          </a:p>
          <a:p>
            <a:pPr algn="just" fontAlgn="base"/>
            <a:r>
              <a:rPr lang="en-US" dirty="0"/>
              <a:t>Run separate regression analysis on the top and bottom parts (in other words, the groups with high values of x and low values of x). After each regression, find the Residual Sum of Squares.</a:t>
            </a:r>
          </a:p>
          <a:p>
            <a:pPr algn="just" fontAlgn="base"/>
            <a:r>
              <a:rPr lang="en-US" dirty="0"/>
              <a:t>Calculate the ratio of the Residual sum of squares, where RSS</a:t>
            </a:r>
            <a:r>
              <a:rPr lang="en-US" baseline="-25000" dirty="0"/>
              <a:t>2</a:t>
            </a:r>
            <a:r>
              <a:rPr lang="en-US" dirty="0"/>
              <a:t> is the set of high values and RSS</a:t>
            </a:r>
            <a:r>
              <a:rPr lang="en-US" baseline="-25000" dirty="0"/>
              <a:t>1</a:t>
            </a:r>
            <a:r>
              <a:rPr lang="en-US" dirty="0"/>
              <a:t> is the set of low values: (RSS</a:t>
            </a:r>
            <a:r>
              <a:rPr lang="en-US" baseline="-25000" dirty="0"/>
              <a:t>2</a:t>
            </a:r>
            <a:r>
              <a:rPr lang="en-US" dirty="0"/>
              <a:t>/</a:t>
            </a:r>
            <a:r>
              <a:rPr lang="en-US" dirty="0" err="1"/>
              <a:t>df</a:t>
            </a:r>
            <a:r>
              <a:rPr lang="en-US" dirty="0"/>
              <a:t>)/(RSS</a:t>
            </a:r>
            <a:r>
              <a:rPr lang="en-US" baseline="-25000" dirty="0"/>
              <a:t>1</a:t>
            </a:r>
            <a:r>
              <a:rPr lang="en-US" dirty="0"/>
              <a:t>/</a:t>
            </a:r>
            <a:r>
              <a:rPr lang="en-US" dirty="0" err="1"/>
              <a:t>df</a:t>
            </a:r>
            <a:r>
              <a:rPr lang="en-US" dirty="0"/>
              <a:t>).</a:t>
            </a:r>
          </a:p>
          <a:p>
            <a:pPr algn="just" fontAlgn="base"/>
            <a:r>
              <a:rPr lang="en-US" dirty="0"/>
              <a:t>Apply the conventional decision rule for an F-test. In general, large F values typically indicate that the variances are different.</a:t>
            </a:r>
          </a:p>
          <a:p>
            <a:pPr algn="just"/>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410388"/>
          </a:xfrm>
        </p:spPr>
        <p:txBody>
          <a:bodyPr>
            <a:normAutofit fontScale="90000"/>
          </a:bodyPr>
          <a:lstStyle/>
          <a:p>
            <a:r>
              <a:rPr lang="en-US" sz="3600" b="1" i="1" dirty="0" err="1"/>
              <a:t>Breusch</a:t>
            </a:r>
            <a:r>
              <a:rPr lang="en-US" sz="3600" b="1" i="1" dirty="0"/>
              <a:t>–Pagan test</a:t>
            </a:r>
            <a:endParaRPr lang="en-US" sz="3600" i="1" dirty="0"/>
          </a:p>
        </p:txBody>
      </p:sp>
      <p:sp>
        <p:nvSpPr>
          <p:cNvPr id="3" name="Content Placeholder 2"/>
          <p:cNvSpPr>
            <a:spLocks noGrp="1"/>
          </p:cNvSpPr>
          <p:nvPr>
            <p:ph idx="1"/>
          </p:nvPr>
        </p:nvSpPr>
        <p:spPr>
          <a:xfrm>
            <a:off x="467544" y="1268760"/>
            <a:ext cx="8229600" cy="3983047"/>
          </a:xfrm>
        </p:spPr>
        <p:txBody>
          <a:bodyPr>
            <a:normAutofit/>
          </a:bodyPr>
          <a:lstStyle/>
          <a:p>
            <a:r>
              <a:rPr lang="en-US" sz="2800" dirty="0"/>
              <a:t>Estimate your model using OLS</a:t>
            </a:r>
          </a:p>
          <a:p>
            <a:r>
              <a:rPr lang="en-US" sz="2800" dirty="0"/>
              <a:t>Obtain the predicted Y values after estimating the model</a:t>
            </a:r>
          </a:p>
          <a:p>
            <a:r>
              <a:rPr lang="en-US" sz="2800" dirty="0"/>
              <a:t>Estimate the auxiliary regression using OLS</a:t>
            </a:r>
          </a:p>
          <a:p>
            <a:r>
              <a:rPr lang="en-US" sz="2800" dirty="0"/>
              <a:t>From this auxiliary regression, retain the R-squared value</a:t>
            </a:r>
          </a:p>
          <a:p>
            <a:r>
              <a:rPr lang="en-US" sz="2800" dirty="0"/>
              <a:t>Calculate the F-statistic or the chi-squared statistic</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554974"/>
          </a:xfrm>
        </p:spPr>
        <p:txBody>
          <a:bodyPr>
            <a:normAutofit fontScale="90000"/>
          </a:bodyPr>
          <a:lstStyle/>
          <a:p>
            <a:r>
              <a:rPr lang="en-US" b="1" i="1" dirty="0"/>
              <a:t>Remedial Measures </a:t>
            </a:r>
            <a:endParaRPr lang="en-US" dirty="0"/>
          </a:p>
        </p:txBody>
      </p:sp>
      <p:sp>
        <p:nvSpPr>
          <p:cNvPr id="3" name="Content Placeholder 2"/>
          <p:cNvSpPr>
            <a:spLocks noGrp="1"/>
          </p:cNvSpPr>
          <p:nvPr>
            <p:ph idx="1"/>
          </p:nvPr>
        </p:nvSpPr>
        <p:spPr>
          <a:xfrm>
            <a:off x="539552" y="1124745"/>
            <a:ext cx="8229600" cy="3888432"/>
          </a:xfrm>
        </p:spPr>
        <p:txBody>
          <a:bodyPr>
            <a:noAutofit/>
          </a:bodyPr>
          <a:lstStyle/>
          <a:p>
            <a:pPr algn="just"/>
            <a:r>
              <a:rPr lang="en-US" sz="2400" b="1" u="sng" dirty="0"/>
              <a:t>Redefining the variables</a:t>
            </a:r>
          </a:p>
          <a:p>
            <a:pPr algn="just"/>
            <a:r>
              <a:rPr lang="en-US" sz="2400" dirty="0"/>
              <a:t>If your model is a cross-sectional model that includes large differences between the sizes of the observations, you can find different ways to specify the model that reduces the impact of the size differential. To do this, change the model from using the raw measure to using rates and per capita values. Of course, this type of model answers a slightly different kind of question. You’ll need to determine whether this approach is suitable for both your data and what you need to learn.</a:t>
            </a:r>
          </a:p>
          <a:p>
            <a:pPr algn="just"/>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29600" cy="4054485"/>
          </a:xfrm>
        </p:spPr>
        <p:txBody>
          <a:bodyPr>
            <a:normAutofit/>
          </a:bodyPr>
          <a:lstStyle/>
          <a:p>
            <a:pPr algn="just"/>
            <a:r>
              <a:rPr lang="en-US" sz="2800" dirty="0"/>
              <a:t>It may be pointed out that the econometric methods can be used in other areas like engineering sciences, biological sciences, medical sciences, geosciences, agricultural sciences etc. </a:t>
            </a:r>
            <a:r>
              <a:rPr lang="en-US" sz="2800" u="sng" dirty="0"/>
              <a:t>In simple words, whenever there is a need of finding the stochastic relationship in mathematical format, the econometric methods and tools help.</a:t>
            </a:r>
            <a:r>
              <a:rPr lang="en-US" sz="2800" dirty="0"/>
              <a:t> The econometric tools are helpful in explaining the relationships among variables.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432048"/>
          </a:xfrm>
        </p:spPr>
        <p:txBody>
          <a:bodyPr>
            <a:normAutofit fontScale="90000"/>
          </a:bodyPr>
          <a:lstStyle/>
          <a:p>
            <a:r>
              <a:rPr lang="en-US" sz="4000" b="1" i="1" dirty="0"/>
              <a:t>Remedial Measures</a:t>
            </a:r>
            <a:endParaRPr lang="en-US" sz="4000" dirty="0"/>
          </a:p>
        </p:txBody>
      </p:sp>
      <p:sp>
        <p:nvSpPr>
          <p:cNvPr id="3" name="Content Placeholder 2"/>
          <p:cNvSpPr>
            <a:spLocks noGrp="1"/>
          </p:cNvSpPr>
          <p:nvPr>
            <p:ph idx="1"/>
          </p:nvPr>
        </p:nvSpPr>
        <p:spPr>
          <a:xfrm>
            <a:off x="467544" y="1196753"/>
            <a:ext cx="8229600" cy="3816424"/>
          </a:xfrm>
        </p:spPr>
        <p:txBody>
          <a:bodyPr>
            <a:normAutofit/>
          </a:bodyPr>
          <a:lstStyle/>
          <a:p>
            <a:pPr algn="just"/>
            <a:r>
              <a:rPr lang="en-US" sz="2600" b="1" u="sng" dirty="0"/>
              <a:t>Weighted regression</a:t>
            </a:r>
          </a:p>
          <a:p>
            <a:pPr algn="just"/>
            <a:r>
              <a:rPr lang="en-US" sz="2600" dirty="0"/>
              <a:t>Weighted regression is a method that assigns each data point a weight based on the variance of its fitted value. The idea is to give small weights to observations associated with higher variances to shrink their squared residuals. Weighted regression minimizes the sum of the weighted squared residuals. When you use the correct weights, heteroscedasticity is replaced by homoscedasticity</a:t>
            </a:r>
            <a:r>
              <a:rPr lang="en-US" sz="2600"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i="1" dirty="0"/>
              <a:t>Some situations</a:t>
            </a:r>
            <a:endParaRPr lang="en-US" sz="3600" b="1" i="1" dirty="0"/>
          </a:p>
        </p:txBody>
      </p:sp>
      <p:sp>
        <p:nvSpPr>
          <p:cNvPr id="3" name="Content Placeholder 2"/>
          <p:cNvSpPr>
            <a:spLocks noGrp="1"/>
          </p:cNvSpPr>
          <p:nvPr>
            <p:ph idx="1"/>
          </p:nvPr>
        </p:nvSpPr>
        <p:spPr>
          <a:xfrm>
            <a:off x="457200" y="1600201"/>
            <a:ext cx="8229600" cy="4186254"/>
          </a:xfrm>
        </p:spPr>
        <p:txBody>
          <a:bodyPr>
            <a:normAutofit fontScale="85000" lnSpcReduction="20000"/>
          </a:bodyPr>
          <a:lstStyle/>
          <a:p>
            <a:pPr algn="just"/>
            <a:r>
              <a:rPr lang="en-US" dirty="0"/>
              <a:t>A city council ponders the question of how much violent crime will be reduced if an additional million dollars is spent putting uniformed police on the street.</a:t>
            </a:r>
          </a:p>
          <a:p>
            <a:pPr algn="just"/>
            <a:r>
              <a:rPr lang="en-US" dirty="0"/>
              <a:t>U.S. </a:t>
            </a:r>
            <a:r>
              <a:rPr lang="en-US"/>
              <a:t>Presidential candidate questions </a:t>
            </a:r>
            <a:r>
              <a:rPr lang="en-US" dirty="0"/>
              <a:t>how many additional California voters will support him if he spends an additional million dollars in advertising in that state. </a:t>
            </a:r>
          </a:p>
          <a:p>
            <a:pPr algn="just"/>
            <a:r>
              <a:rPr lang="en-US" dirty="0"/>
              <a:t>The owner of a local Pizza Hut franchise must decide how much advertising space to purchase in the local newspaper, and thus must estimate the relationship between advertising and sales.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4125923"/>
          </a:xfrm>
        </p:spPr>
        <p:txBody>
          <a:bodyPr>
            <a:normAutofit lnSpcReduction="10000"/>
          </a:bodyPr>
          <a:lstStyle/>
          <a:p>
            <a:pPr algn="just"/>
            <a:r>
              <a:rPr lang="en-US" sz="2800" dirty="0"/>
              <a:t>The demand for an individual commodity, say the Honda Accord, might be expressed as </a:t>
            </a:r>
            <a:r>
              <a:rPr lang="en-US" sz="2800" dirty="0" err="1"/>
              <a:t>q</a:t>
            </a:r>
            <a:r>
              <a:rPr lang="en-US" sz="2800" baseline="30000" dirty="0" err="1"/>
              <a:t>d</a:t>
            </a:r>
            <a:r>
              <a:rPr lang="en-US" sz="2800" dirty="0"/>
              <a:t> = f(</a:t>
            </a:r>
            <a:r>
              <a:rPr lang="en-US" sz="2800" dirty="0" err="1"/>
              <a:t>p,p</a:t>
            </a:r>
            <a:r>
              <a:rPr lang="en-US" sz="2800" baseline="30000" dirty="0" err="1"/>
              <a:t>s</a:t>
            </a:r>
            <a:r>
              <a:rPr lang="en-US" sz="2800" dirty="0" err="1"/>
              <a:t>,p</a:t>
            </a:r>
            <a:r>
              <a:rPr lang="en-US" sz="2800" baseline="30000" dirty="0" err="1"/>
              <a:t>c</a:t>
            </a:r>
            <a:r>
              <a:rPr lang="en-US" sz="2800" dirty="0" err="1"/>
              <a:t>,i</a:t>
            </a:r>
            <a:r>
              <a:rPr lang="en-US" sz="2800" dirty="0"/>
              <a:t>) which says that the quantity of Honda Accords demanded, </a:t>
            </a:r>
            <a:r>
              <a:rPr lang="en-US" sz="2800" dirty="0" err="1"/>
              <a:t>q</a:t>
            </a:r>
            <a:r>
              <a:rPr lang="en-US" sz="2800" baseline="30000" dirty="0" err="1"/>
              <a:t>d</a:t>
            </a:r>
            <a:r>
              <a:rPr lang="en-US" sz="2800" dirty="0"/>
              <a:t>, is a function f(p, </a:t>
            </a:r>
            <a:r>
              <a:rPr lang="en-US" sz="2800" dirty="0" err="1"/>
              <a:t>p</a:t>
            </a:r>
            <a:r>
              <a:rPr lang="en-US" sz="2800" baseline="30000" dirty="0" err="1"/>
              <a:t>s</a:t>
            </a:r>
            <a:r>
              <a:rPr lang="en-US" sz="2800" dirty="0"/>
              <a:t>, </a:t>
            </a:r>
            <a:r>
              <a:rPr lang="en-US" sz="2800" dirty="0" err="1"/>
              <a:t>p</a:t>
            </a:r>
            <a:r>
              <a:rPr lang="en-US" sz="2800" baseline="30000" dirty="0" err="1"/>
              <a:t>c</a:t>
            </a:r>
            <a:r>
              <a:rPr lang="en-US" sz="2800" dirty="0" err="1"/>
              <a:t>,i</a:t>
            </a:r>
            <a:r>
              <a:rPr lang="en-US" sz="2800" dirty="0"/>
              <a:t>). </a:t>
            </a:r>
          </a:p>
          <a:p>
            <a:pPr algn="just"/>
            <a:r>
              <a:rPr lang="en-US" sz="2800" dirty="0"/>
              <a:t>The price of Accords p</a:t>
            </a:r>
          </a:p>
          <a:p>
            <a:pPr algn="just"/>
            <a:r>
              <a:rPr lang="en-US" sz="2800" dirty="0"/>
              <a:t>the price of cars that are substitutes </a:t>
            </a:r>
            <a:r>
              <a:rPr lang="en-US" sz="2800" dirty="0" err="1"/>
              <a:t>p</a:t>
            </a:r>
            <a:r>
              <a:rPr lang="en-US" sz="2800" baseline="30000" dirty="0" err="1"/>
              <a:t>s</a:t>
            </a:r>
            <a:r>
              <a:rPr lang="en-US" sz="2800" dirty="0"/>
              <a:t> </a:t>
            </a:r>
          </a:p>
          <a:p>
            <a:pPr algn="just"/>
            <a:r>
              <a:rPr lang="en-US" sz="2800" dirty="0"/>
              <a:t>the price of items that are complements p</a:t>
            </a:r>
            <a:r>
              <a:rPr lang="en-US" sz="2800" baseline="30000" dirty="0"/>
              <a:t>c</a:t>
            </a:r>
            <a:r>
              <a:rPr lang="en-US" sz="2800" dirty="0"/>
              <a:t>, like gasoline</a:t>
            </a:r>
          </a:p>
          <a:p>
            <a:pPr algn="just"/>
            <a:r>
              <a:rPr lang="en-US" sz="2800" dirty="0"/>
              <a:t>the level of income </a:t>
            </a:r>
            <a:r>
              <a:rPr lang="en-US" sz="2800" dirty="0" err="1"/>
              <a:t>i</a:t>
            </a:r>
            <a:r>
              <a:rPr lang="en-US" sz="28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703282"/>
          </a:xfrm>
        </p:spPr>
        <p:txBody>
          <a:bodyPr>
            <a:normAutofit/>
          </a:bodyPr>
          <a:lstStyle/>
          <a:p>
            <a:r>
              <a:rPr lang="en-US" sz="4000" b="1" i="1" dirty="0"/>
              <a:t>The Econometric Model</a:t>
            </a:r>
          </a:p>
        </p:txBody>
      </p:sp>
      <p:sp>
        <p:nvSpPr>
          <p:cNvPr id="3" name="Content Placeholder 2"/>
          <p:cNvSpPr>
            <a:spLocks noGrp="1"/>
          </p:cNvSpPr>
          <p:nvPr>
            <p:ph idx="1"/>
          </p:nvPr>
        </p:nvSpPr>
        <p:spPr>
          <a:xfrm>
            <a:off x="457200" y="2000240"/>
            <a:ext cx="8229600" cy="4125923"/>
          </a:xfrm>
        </p:spPr>
        <p:txBody>
          <a:bodyPr>
            <a:normAutofit/>
          </a:bodyPr>
          <a:lstStyle/>
          <a:p>
            <a:pPr algn="just"/>
            <a:r>
              <a:rPr lang="en-US" sz="2800" dirty="0"/>
              <a:t>Economic theory does not claim to be able to predict the specific behavior of any individual or firm, but rather it describes the average and systematic behavior of many individuals or firms. When studying Honda car sales we recognize that the actual number of Hondas sold is the sum of this systematic part and a random and unpredictable component, e, that we will call a random error.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3857652"/>
          </a:xfrm>
        </p:spPr>
        <p:txBody>
          <a:bodyPr>
            <a:normAutofit/>
          </a:bodyPr>
          <a:lstStyle/>
          <a:p>
            <a:pPr algn="just"/>
            <a:r>
              <a:rPr lang="en-US" sz="2800" dirty="0"/>
              <a:t>An econometric model representing the sales of Honda Accords is</a:t>
            </a:r>
          </a:p>
          <a:p>
            <a:pPr algn="just"/>
            <a:r>
              <a:rPr lang="en-US" sz="2800" dirty="0" err="1"/>
              <a:t>q</a:t>
            </a:r>
            <a:r>
              <a:rPr lang="en-US" sz="2800" baseline="30000" dirty="0" err="1"/>
              <a:t>d</a:t>
            </a:r>
            <a:r>
              <a:rPr lang="en-US" sz="2800" dirty="0"/>
              <a:t> = f(p, </a:t>
            </a:r>
            <a:r>
              <a:rPr lang="en-US" sz="2800" dirty="0" err="1"/>
              <a:t>p</a:t>
            </a:r>
            <a:r>
              <a:rPr lang="en-US" sz="2800" baseline="30000" dirty="0" err="1"/>
              <a:t>s</a:t>
            </a:r>
            <a:r>
              <a:rPr lang="en-US" sz="2800" dirty="0"/>
              <a:t>, p</a:t>
            </a:r>
            <a:r>
              <a:rPr lang="en-US" sz="2800" baseline="30000" dirty="0"/>
              <a:t>c</a:t>
            </a:r>
            <a:r>
              <a:rPr lang="en-US" sz="2800" dirty="0"/>
              <a:t>,</a:t>
            </a:r>
            <a:r>
              <a:rPr lang="en-US" sz="2800" baseline="30000" dirty="0"/>
              <a:t> </a:t>
            </a:r>
            <a:r>
              <a:rPr lang="en-US" sz="2800" dirty="0" err="1"/>
              <a:t>i</a:t>
            </a:r>
            <a:r>
              <a:rPr lang="en-US" sz="2800" dirty="0"/>
              <a:t>)+ e</a:t>
            </a:r>
          </a:p>
          <a:p>
            <a:pPr algn="just"/>
            <a:r>
              <a:rPr lang="en-US" sz="2800" dirty="0"/>
              <a:t>The random error e accounts for the many factors that affect sales that we have omitted from this simple model, and it also reflects the intrinsic uncertainty in economic activity.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4525963"/>
          </a:xfrm>
        </p:spPr>
        <p:txBody>
          <a:bodyPr/>
          <a:lstStyle/>
          <a:p>
            <a:endParaRPr lang="en-US" dirty="0"/>
          </a:p>
          <a:p>
            <a:r>
              <a:rPr lang="en-US" sz="2800" dirty="0"/>
              <a:t>We assume that the systematic part of the demand relation is linear</a:t>
            </a:r>
          </a:p>
          <a:p>
            <a:pPr>
              <a:buNone/>
            </a:pPr>
            <a:r>
              <a:rPr lang="en-US" sz="2800" dirty="0"/>
              <a:t>         </a:t>
            </a:r>
            <a:r>
              <a:rPr lang="en-US" sz="2800" dirty="0" err="1"/>
              <a:t>q</a:t>
            </a:r>
            <a:r>
              <a:rPr lang="en-US" sz="2800" baseline="30000" dirty="0" err="1"/>
              <a:t>d</a:t>
            </a:r>
            <a:r>
              <a:rPr lang="en-US" sz="2800" dirty="0"/>
              <a:t> = f(p, </a:t>
            </a:r>
            <a:r>
              <a:rPr lang="en-US" sz="2800" dirty="0" err="1"/>
              <a:t>p</a:t>
            </a:r>
            <a:r>
              <a:rPr lang="en-US" sz="2800" baseline="30000" dirty="0" err="1"/>
              <a:t>s</a:t>
            </a:r>
            <a:r>
              <a:rPr lang="en-US" sz="2800" dirty="0"/>
              <a:t>, p</a:t>
            </a:r>
            <a:r>
              <a:rPr lang="en-US" sz="2800" baseline="30000" dirty="0"/>
              <a:t>c</a:t>
            </a:r>
            <a:r>
              <a:rPr lang="en-US" sz="2800" dirty="0"/>
              <a:t>,</a:t>
            </a:r>
            <a:r>
              <a:rPr lang="en-US" sz="2800" baseline="30000" dirty="0"/>
              <a:t> </a:t>
            </a:r>
            <a:r>
              <a:rPr lang="en-US" sz="2800" dirty="0" err="1"/>
              <a:t>i</a:t>
            </a:r>
            <a:r>
              <a:rPr lang="en-US" sz="2800" dirty="0"/>
              <a:t>)</a:t>
            </a:r>
            <a:r>
              <a:rPr lang="nn-NO" sz="2800" dirty="0"/>
              <a:t>= </a:t>
            </a:r>
            <a:r>
              <a:rPr lang="el-GR" sz="2800" dirty="0"/>
              <a:t>β</a:t>
            </a:r>
            <a:r>
              <a:rPr lang="en-IN" sz="2800" baseline="-25000" dirty="0"/>
              <a:t>1</a:t>
            </a:r>
            <a:r>
              <a:rPr lang="el-GR" sz="2800" dirty="0"/>
              <a:t> +β</a:t>
            </a:r>
            <a:r>
              <a:rPr lang="en-IN" sz="2800" baseline="-25000" dirty="0"/>
              <a:t> 2</a:t>
            </a:r>
            <a:r>
              <a:rPr lang="en-US" sz="2800" dirty="0"/>
              <a:t>p</a:t>
            </a:r>
            <a:r>
              <a:rPr lang="el-GR" sz="2800" dirty="0"/>
              <a:t> +β</a:t>
            </a:r>
            <a:r>
              <a:rPr lang="en-IN" sz="2800" baseline="-25000" dirty="0"/>
              <a:t> 3</a:t>
            </a:r>
            <a:r>
              <a:rPr lang="en-US" sz="2800" dirty="0" err="1"/>
              <a:t>p</a:t>
            </a:r>
            <a:r>
              <a:rPr lang="en-US" sz="2800" baseline="30000" dirty="0" err="1"/>
              <a:t>s</a:t>
            </a:r>
            <a:r>
              <a:rPr lang="en-US" sz="2800" baseline="30000" dirty="0"/>
              <a:t> </a:t>
            </a:r>
            <a:r>
              <a:rPr lang="el-GR" sz="2800" dirty="0"/>
              <a:t>+β</a:t>
            </a:r>
            <a:r>
              <a:rPr lang="en-IN" sz="2800" baseline="-25000" dirty="0"/>
              <a:t> 4</a:t>
            </a:r>
            <a:r>
              <a:rPr lang="en-US" sz="2800" dirty="0"/>
              <a:t>p</a:t>
            </a:r>
            <a:r>
              <a:rPr lang="en-US" sz="2800" baseline="30000" dirty="0"/>
              <a:t>c </a:t>
            </a:r>
            <a:r>
              <a:rPr lang="el-GR" sz="2800" dirty="0"/>
              <a:t>+β</a:t>
            </a:r>
            <a:r>
              <a:rPr lang="en-IN" sz="2800" baseline="-25000" dirty="0"/>
              <a:t> 5</a:t>
            </a:r>
            <a:r>
              <a:rPr lang="en-US" sz="2800" dirty="0" err="1"/>
              <a:t>i</a:t>
            </a:r>
            <a:r>
              <a:rPr lang="en-US" sz="2800" baseline="30000" dirty="0"/>
              <a:t> </a:t>
            </a:r>
          </a:p>
          <a:p>
            <a:pPr>
              <a:buNone/>
            </a:pPr>
            <a:endParaRPr lang="en-IN" sz="2800" baseline="30000" dirty="0"/>
          </a:p>
          <a:p>
            <a:r>
              <a:rPr lang="en-US" sz="2800" dirty="0"/>
              <a:t>The corresponding econometric model is</a:t>
            </a:r>
          </a:p>
          <a:p>
            <a:pPr>
              <a:buNone/>
            </a:pPr>
            <a:r>
              <a:rPr lang="en-US" sz="2800" dirty="0"/>
              <a:t>        </a:t>
            </a:r>
            <a:r>
              <a:rPr lang="en-US" sz="2800" dirty="0" err="1"/>
              <a:t>q</a:t>
            </a:r>
            <a:r>
              <a:rPr lang="en-US" sz="2800" baseline="30000" dirty="0" err="1"/>
              <a:t>d</a:t>
            </a:r>
            <a:r>
              <a:rPr lang="en-US" sz="2800" dirty="0"/>
              <a:t> = </a:t>
            </a:r>
            <a:r>
              <a:rPr lang="el-GR" sz="2800" dirty="0"/>
              <a:t>β</a:t>
            </a:r>
            <a:r>
              <a:rPr lang="en-IN" sz="2800" baseline="-25000" dirty="0"/>
              <a:t>1</a:t>
            </a:r>
            <a:r>
              <a:rPr lang="el-GR" sz="2800" dirty="0"/>
              <a:t> +β</a:t>
            </a:r>
            <a:r>
              <a:rPr lang="en-IN" sz="2800" baseline="-25000" dirty="0"/>
              <a:t> 2</a:t>
            </a:r>
            <a:r>
              <a:rPr lang="en-US" sz="2800" dirty="0"/>
              <a:t>p</a:t>
            </a:r>
            <a:r>
              <a:rPr lang="el-GR" sz="2800" dirty="0"/>
              <a:t> +β</a:t>
            </a:r>
            <a:r>
              <a:rPr lang="en-IN" sz="2800" baseline="-25000" dirty="0"/>
              <a:t> 3</a:t>
            </a:r>
            <a:r>
              <a:rPr lang="en-US" sz="2800" dirty="0" err="1"/>
              <a:t>p</a:t>
            </a:r>
            <a:r>
              <a:rPr lang="en-US" sz="2800" baseline="30000" dirty="0" err="1"/>
              <a:t>s</a:t>
            </a:r>
            <a:r>
              <a:rPr lang="en-US" sz="2800" baseline="30000" dirty="0"/>
              <a:t> </a:t>
            </a:r>
            <a:r>
              <a:rPr lang="el-GR" sz="2800" dirty="0"/>
              <a:t>+β</a:t>
            </a:r>
            <a:r>
              <a:rPr lang="en-IN" sz="2800" baseline="-25000" dirty="0"/>
              <a:t> 4</a:t>
            </a:r>
            <a:r>
              <a:rPr lang="en-US" sz="2800" dirty="0"/>
              <a:t>p</a:t>
            </a:r>
            <a:r>
              <a:rPr lang="en-US" sz="2800" baseline="30000" dirty="0"/>
              <a:t>c </a:t>
            </a:r>
            <a:r>
              <a:rPr lang="el-GR" sz="2800" dirty="0"/>
              <a:t>+β</a:t>
            </a:r>
            <a:r>
              <a:rPr lang="en-IN" sz="2800" baseline="-25000" dirty="0"/>
              <a:t> 5</a:t>
            </a:r>
            <a:r>
              <a:rPr lang="en-US" sz="2800" dirty="0" err="1"/>
              <a:t>i</a:t>
            </a:r>
            <a:r>
              <a:rPr lang="en-US" sz="2800" baseline="30000" dirty="0"/>
              <a:t> </a:t>
            </a:r>
            <a:r>
              <a:rPr lang="el-GR" sz="2800" dirty="0"/>
              <a:t>+</a:t>
            </a:r>
            <a:r>
              <a:rPr lang="en-IN" sz="2800" dirty="0"/>
              <a:t>e</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548680"/>
            <a:ext cx="8229600" cy="4125923"/>
          </a:xfrm>
        </p:spPr>
        <p:txBody>
          <a:bodyPr>
            <a:normAutofit/>
          </a:bodyPr>
          <a:lstStyle/>
          <a:p>
            <a:pPr algn="just"/>
            <a:r>
              <a:rPr lang="en-US" sz="2800" dirty="0"/>
              <a:t>In every econometric model, there is a systematic portion and an unobservable random component. The systematic portion is the part we obtain from economic theory, and an assumption about the functional form. The random component represents a “noise” component, which obscures our understanding of the relationship among variables, and which we represent using the random variable 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1046</TotalTime>
  <Words>1384</Words>
  <Application>Microsoft Office PowerPoint</Application>
  <PresentationFormat>On-screen Show (4:3)</PresentationFormat>
  <Paragraphs>122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What Is Econometrics? </vt:lpstr>
      <vt:lpstr>PowerPoint Presentation</vt:lpstr>
      <vt:lpstr>Some situations</vt:lpstr>
      <vt:lpstr>PowerPoint Presentation</vt:lpstr>
      <vt:lpstr>The Econometric Model</vt:lpstr>
      <vt:lpstr>PowerPoint Presentation</vt:lpstr>
      <vt:lpstr>PowerPoint Presentation</vt:lpstr>
      <vt:lpstr>PowerPoint Presentation</vt:lpstr>
      <vt:lpstr>Importance of error term</vt:lpstr>
      <vt:lpstr>Assumptions of error term</vt:lpstr>
      <vt:lpstr>The Difference Between Error Terms and Residuals</vt:lpstr>
      <vt:lpstr>Properties of estimators (small sample)</vt:lpstr>
      <vt:lpstr>Properties of estimators (large sample)</vt:lpstr>
      <vt:lpstr>Gauss Markov Theorem</vt:lpstr>
      <vt:lpstr>Importance of the Gauss-Markov Theorem:</vt:lpstr>
      <vt:lpstr>Autocorrelation</vt:lpstr>
      <vt:lpstr>Durbin Watson Test</vt:lpstr>
      <vt:lpstr>PowerPoint Presentation</vt:lpstr>
      <vt:lpstr>PowerPoint Presentation</vt:lpstr>
      <vt:lpstr>Limitations of D-W test</vt:lpstr>
      <vt:lpstr>Remedial Measures</vt:lpstr>
      <vt:lpstr>Heteroscedasticity</vt:lpstr>
      <vt:lpstr>Identify Heteroscedasticity with Residual Plots</vt:lpstr>
      <vt:lpstr>What Causes Heteroscedasticity</vt:lpstr>
      <vt:lpstr>Goldfeld Quandt Test</vt:lpstr>
      <vt:lpstr>Steps for Running the Test</vt:lpstr>
      <vt:lpstr>Breusch–Pagan test</vt:lpstr>
      <vt:lpstr>Remedial Measures </vt:lpstr>
      <vt:lpstr>Remedial Measures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SHAHRUKH</cp:lastModifiedBy>
  <cp:revision>137</cp:revision>
  <dcterms:created xsi:type="dcterms:W3CDTF">2020-07-31T20:05:16Z</dcterms:created>
  <dcterms:modified xsi:type="dcterms:W3CDTF">2021-08-15T21:16:43Z</dcterms:modified>
</cp:coreProperties>
</file>