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85" r:id="rId6"/>
    <p:sldId id="286" r:id="rId7"/>
    <p:sldId id="268" r:id="rId8"/>
    <p:sldId id="263" r:id="rId9"/>
    <p:sldId id="295" r:id="rId10"/>
    <p:sldId id="293" r:id="rId11"/>
    <p:sldId id="294" r:id="rId12"/>
    <p:sldId id="264" r:id="rId13"/>
    <p:sldId id="265" r:id="rId14"/>
    <p:sldId id="266" r:id="rId15"/>
    <p:sldId id="269" r:id="rId16"/>
    <p:sldId id="272" r:id="rId17"/>
    <p:sldId id="271" r:id="rId18"/>
    <p:sldId id="296" r:id="rId19"/>
    <p:sldId id="273" r:id="rId20"/>
    <p:sldId id="274" r:id="rId21"/>
    <p:sldId id="275" r:id="rId22"/>
    <p:sldId id="277" r:id="rId23"/>
    <p:sldId id="278" r:id="rId24"/>
    <p:sldId id="279" r:id="rId25"/>
    <p:sldId id="280" r:id="rId26"/>
    <p:sldId id="284" r:id="rId27"/>
    <p:sldId id="281" r:id="rId28"/>
    <p:sldId id="282" r:id="rId29"/>
    <p:sldId id="283" r:id="rId30"/>
    <p:sldId id="297" r:id="rId31"/>
    <p:sldId id="298" r:id="rId32"/>
    <p:sldId id="299" r:id="rId33"/>
    <p:sldId id="300" r:id="rId34"/>
    <p:sldId id="301" r:id="rId35"/>
    <p:sldId id="302" r:id="rId36"/>
    <p:sldId id="303" r:id="rId37"/>
    <p:sldId id="289" r:id="rId38"/>
    <p:sldId id="290" r:id="rId39"/>
    <p:sldId id="291" r:id="rId40"/>
    <p:sldId id="29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yantani Roy Choudh" initials="SRC" lastIdx="2" clrIdx="0">
    <p:extLst>
      <p:ext uri="{19B8F6BF-5375-455C-9EA6-DF929625EA0E}">
        <p15:presenceInfo xmlns:p15="http://schemas.microsoft.com/office/powerpoint/2012/main" xmlns="" userId="Sayantani Roy Choud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8BABFF-BB57-437B-AE8A-6B4AA24FDACB}"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BABFF-BB57-437B-AE8A-6B4AA24FDACB}"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BABFF-BB57-437B-AE8A-6B4AA24FDACB}"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BABFF-BB57-437B-AE8A-6B4AA24FDACB}"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8BABFF-BB57-437B-AE8A-6B4AA24FDACB}"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BABFF-BB57-437B-AE8A-6B4AA24FDACB}"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BABFF-BB57-437B-AE8A-6B4AA24FDACB}"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BABFF-BB57-437B-AE8A-6B4AA24FDACB}"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BABFF-BB57-437B-AE8A-6B4AA24FDACB}"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8BABFF-BB57-437B-AE8A-6B4AA24FDACB}"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8BABFF-BB57-437B-AE8A-6B4AA24FDACB}"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7A3F7-1975-4B48-9922-8C6CA0AEF8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BABFF-BB57-437B-AE8A-6B4AA24FDACB}" type="datetimeFigureOut">
              <a:rPr lang="en-US" smtClean="0"/>
              <a:pPr/>
              <a:t>8/16/2021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7A3F7-1975-4B48-9922-8C6CA0AEF8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00306"/>
            <a:ext cx="7772400" cy="1100144"/>
          </a:xfrm>
        </p:spPr>
        <p:txBody>
          <a:bodyPr>
            <a:normAutofit fontScale="90000"/>
          </a:bodyPr>
          <a:lstStyle/>
          <a:p>
            <a:r>
              <a:rPr lang="en-US" b="1" i="1" dirty="0"/>
              <a:t>Logistic Regression</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C:\Users\Admin\Desktop\lme6.png"/>
          <p:cNvPicPr>
            <a:picLocks noGrp="1" noChangeAspect="1" noChangeArrowheads="1"/>
          </p:cNvPicPr>
          <p:nvPr>
            <p:ph idx="1"/>
          </p:nvPr>
        </p:nvPicPr>
        <p:blipFill>
          <a:blip r:embed="rId2"/>
          <a:srcRect/>
          <a:stretch>
            <a:fillRect/>
          </a:stretch>
        </p:blipFill>
        <p:spPr bwMode="auto">
          <a:xfrm>
            <a:off x="738807" y="2102809"/>
            <a:ext cx="7666385" cy="352074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C:\Users\Admin\Desktop\mle7.png"/>
          <p:cNvPicPr>
            <a:picLocks noGrp="1" noChangeAspect="1" noChangeArrowheads="1"/>
          </p:cNvPicPr>
          <p:nvPr>
            <p:ph idx="1"/>
          </p:nvPr>
        </p:nvPicPr>
        <p:blipFill>
          <a:blip r:embed="rId2"/>
          <a:srcRect/>
          <a:stretch>
            <a:fillRect/>
          </a:stretch>
        </p:blipFill>
        <p:spPr bwMode="auto">
          <a:xfrm>
            <a:off x="738807" y="2102809"/>
            <a:ext cx="7666385" cy="352074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1071570"/>
          </a:xfrm>
        </p:spPr>
        <p:txBody>
          <a:bodyPr>
            <a:normAutofit/>
          </a:bodyPr>
          <a:lstStyle/>
          <a:p>
            <a:r>
              <a:rPr lang="en-US" sz="3600" b="1" i="1" dirty="0"/>
              <a:t>Properties of Logistic Regression:</a:t>
            </a:r>
          </a:p>
        </p:txBody>
      </p:sp>
      <p:sp>
        <p:nvSpPr>
          <p:cNvPr id="3" name="Content Placeholder 2"/>
          <p:cNvSpPr>
            <a:spLocks noGrp="1"/>
          </p:cNvSpPr>
          <p:nvPr>
            <p:ph idx="1"/>
          </p:nvPr>
        </p:nvSpPr>
        <p:spPr>
          <a:xfrm>
            <a:off x="457200" y="2357430"/>
            <a:ext cx="8229600" cy="3768733"/>
          </a:xfrm>
        </p:spPr>
        <p:txBody>
          <a:bodyPr/>
          <a:lstStyle/>
          <a:p>
            <a:r>
              <a:rPr lang="en-US" sz="2800" dirty="0"/>
              <a:t>The dependent variable in logistic regression follows Bernoulli Distribution.</a:t>
            </a:r>
          </a:p>
          <a:p>
            <a:r>
              <a:rPr lang="en-US" sz="2800" dirty="0"/>
              <a:t>Estimation is done through maximum likelihood.</a:t>
            </a:r>
          </a:p>
          <a:p>
            <a:r>
              <a:rPr lang="en-US" sz="2800" dirty="0"/>
              <a:t>No R Square; Model fitness is calculated through Concordance, KS-Statistics.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1143008"/>
          </a:xfrm>
        </p:spPr>
        <p:txBody>
          <a:bodyPr>
            <a:normAutofit fontScale="90000"/>
          </a:bodyPr>
          <a:lstStyle/>
          <a:p>
            <a:r>
              <a:rPr lang="en-US" sz="4000" b="1" i="1" dirty="0"/>
              <a:t>Linear Regression Vs. Logistic Regression</a:t>
            </a:r>
            <a:r>
              <a:rPr lang="en-US" b="1" dirty="0"/>
              <a:t/>
            </a:r>
            <a:br>
              <a:rPr lang="en-US" b="1" dirty="0"/>
            </a:br>
            <a:endParaRPr lang="en-US" dirty="0"/>
          </a:p>
        </p:txBody>
      </p:sp>
      <p:sp>
        <p:nvSpPr>
          <p:cNvPr id="3" name="Content Placeholder 2"/>
          <p:cNvSpPr>
            <a:spLocks noGrp="1"/>
          </p:cNvSpPr>
          <p:nvPr>
            <p:ph idx="1"/>
          </p:nvPr>
        </p:nvSpPr>
        <p:spPr>
          <a:xfrm>
            <a:off x="457200" y="2071678"/>
            <a:ext cx="8229600" cy="4054485"/>
          </a:xfrm>
        </p:spPr>
        <p:txBody>
          <a:bodyPr>
            <a:normAutofit fontScale="92500" lnSpcReduction="10000"/>
          </a:bodyPr>
          <a:lstStyle/>
          <a:p>
            <a:pPr algn="just"/>
            <a:r>
              <a:rPr lang="en-US" dirty="0"/>
              <a:t>Linear regression gives you a continuous output, but logistic regression provides a constant output.</a:t>
            </a:r>
          </a:p>
          <a:p>
            <a:pPr algn="just"/>
            <a:r>
              <a:rPr lang="en-US" dirty="0"/>
              <a:t>Linear regression is estimated using Ordinary Least Squares (OLS) while logistic regression is estimated using Maximum Likelihood Estimation (MLE) approach.</a:t>
            </a:r>
          </a:p>
          <a:p>
            <a:pPr>
              <a:buNone/>
            </a:pPr>
            <a:r>
              <a:rPr lang="en-US" dirty="0"/>
              <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res.cloudinary.com/dyd911kmh/image/upload/f_auto,q_auto:best/v1534281070/linear_vs_logistic_regression_edxw03.png"/>
          <p:cNvPicPr>
            <a:picLocks noChangeAspect="1" noChangeArrowheads="1"/>
          </p:cNvPicPr>
          <p:nvPr/>
        </p:nvPicPr>
        <p:blipFill>
          <a:blip r:embed="rId2"/>
          <a:srcRect/>
          <a:stretch>
            <a:fillRect/>
          </a:stretch>
        </p:blipFill>
        <p:spPr bwMode="auto">
          <a:xfrm>
            <a:off x="1071538" y="1643050"/>
            <a:ext cx="6905625" cy="3429024"/>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928670"/>
            <a:ext cx="8229600" cy="857256"/>
          </a:xfrm>
        </p:spPr>
        <p:txBody>
          <a:bodyPr>
            <a:normAutofit fontScale="90000"/>
          </a:bodyPr>
          <a:lstStyle/>
          <a:p>
            <a:r>
              <a:rPr lang="en-US" b="1" i="1" dirty="0"/>
              <a:t>Types of Logistic Regression</a:t>
            </a:r>
            <a:r>
              <a:rPr lang="en-US" b="1" dirty="0"/>
              <a:t/>
            </a:r>
            <a:br>
              <a:rPr lang="en-US" b="1" dirty="0"/>
            </a:br>
            <a:endParaRPr lang="en-US" dirty="0"/>
          </a:p>
        </p:txBody>
      </p:sp>
      <p:sp>
        <p:nvSpPr>
          <p:cNvPr id="6" name="Content Placeholder 5"/>
          <p:cNvSpPr>
            <a:spLocks noGrp="1"/>
          </p:cNvSpPr>
          <p:nvPr>
            <p:ph idx="1"/>
          </p:nvPr>
        </p:nvSpPr>
        <p:spPr>
          <a:xfrm>
            <a:off x="457200" y="1857364"/>
            <a:ext cx="8229600" cy="4268799"/>
          </a:xfrm>
        </p:spPr>
        <p:txBody>
          <a:bodyPr>
            <a:normAutofit/>
          </a:bodyPr>
          <a:lstStyle/>
          <a:p>
            <a:pPr algn="just"/>
            <a:r>
              <a:rPr lang="en-US" sz="2800" dirty="0"/>
              <a:t>Binary Logistic Regression: The target variable has only two possible outcomes such as Cancer or No Cancer.</a:t>
            </a:r>
          </a:p>
          <a:p>
            <a:pPr algn="just"/>
            <a:r>
              <a:rPr lang="en-US" sz="2800" dirty="0"/>
              <a:t>Multinomial Logistic Regression: The target variable has three or more nominal categories such as predicting the type of Wine.</a:t>
            </a:r>
          </a:p>
          <a:p>
            <a:pPr algn="just"/>
            <a:r>
              <a:rPr lang="en-US" sz="2800" dirty="0"/>
              <a:t>Ordinal Logistic Regression: the target variable has three or more ordinal categories such </a:t>
            </a:r>
            <a:r>
              <a:rPr lang="en-US" sz="2800"/>
              <a:t>as product </a:t>
            </a:r>
            <a:r>
              <a:rPr lang="en-US" sz="2800" dirty="0"/>
              <a:t>rating from 1 to 5.</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Output in R</a:t>
            </a:r>
          </a:p>
        </p:txBody>
      </p:sp>
      <p:sp>
        <p:nvSpPr>
          <p:cNvPr id="3" name="Content Placeholder 2"/>
          <p:cNvSpPr>
            <a:spLocks noGrp="1"/>
          </p:cNvSpPr>
          <p:nvPr>
            <p:ph idx="1"/>
          </p:nvPr>
        </p:nvSpPr>
        <p:spPr>
          <a:xfrm>
            <a:off x="457200" y="1500174"/>
            <a:ext cx="8229600" cy="4625989"/>
          </a:xfrm>
        </p:spPr>
        <p:txBody>
          <a:bodyPr>
            <a:noAutofit/>
          </a:bodyPr>
          <a:lstStyle/>
          <a:p>
            <a:pPr>
              <a:buNone/>
            </a:pPr>
            <a:r>
              <a:rPr lang="en-US" sz="1600" dirty="0"/>
              <a:t/>
            </a:r>
            <a:br>
              <a:rPr lang="en-US" sz="1600" dirty="0"/>
            </a:br>
            <a:r>
              <a:rPr lang="en-US" sz="1600" dirty="0"/>
              <a:t>## </a:t>
            </a:r>
            <a:r>
              <a:rPr lang="en-US" sz="1600" b="1" dirty="0"/>
              <a:t>Deviance Residuals: </a:t>
            </a:r>
            <a:r>
              <a:rPr lang="en-US" sz="1600" dirty="0"/>
              <a:t/>
            </a:r>
            <a:br>
              <a:rPr lang="en-US" sz="1600" dirty="0"/>
            </a:br>
            <a:r>
              <a:rPr lang="en-US" sz="1600" dirty="0"/>
              <a:t>   Min          1Q      Median      3Q      Max </a:t>
            </a:r>
            <a:br>
              <a:rPr lang="en-US" sz="1600" dirty="0"/>
            </a:br>
            <a:r>
              <a:rPr lang="en-US" sz="1600" dirty="0"/>
              <a:t> -1.6268  -0.8662 -0.6388   1.1490  2.0790 </a:t>
            </a:r>
            <a:br>
              <a:rPr lang="en-US" sz="1600" dirty="0"/>
            </a:br>
            <a:r>
              <a:rPr lang="en-US" sz="1600" dirty="0"/>
              <a:t/>
            </a:r>
            <a:br>
              <a:rPr lang="en-US" sz="1600" dirty="0"/>
            </a:br>
            <a:r>
              <a:rPr lang="en-US" sz="1600" dirty="0"/>
              <a:t>## </a:t>
            </a:r>
            <a:r>
              <a:rPr lang="en-US" sz="1600" b="1" dirty="0"/>
              <a:t>Coefficients:</a:t>
            </a:r>
            <a:r>
              <a:rPr lang="en-US" sz="1600" dirty="0"/>
              <a:t/>
            </a:r>
            <a:br>
              <a:rPr lang="en-US" sz="1600" dirty="0"/>
            </a:br>
            <a:r>
              <a:rPr lang="en-US" sz="1600" dirty="0"/>
              <a:t>                                            Estimate     Std. Error    z value     Pr(&gt;|z|) </a:t>
            </a:r>
            <a:br>
              <a:rPr lang="en-US" sz="1600" dirty="0"/>
            </a:br>
            <a:r>
              <a:rPr lang="en-US" sz="1600" dirty="0"/>
              <a:t> (Intercept)                      -3.989979     1.139951    -3.500     0.000465 ***</a:t>
            </a:r>
            <a:br>
              <a:rPr lang="en-US" sz="1600" dirty="0"/>
            </a:br>
            <a:r>
              <a:rPr lang="en-US" sz="1600" dirty="0"/>
              <a:t> </a:t>
            </a:r>
            <a:r>
              <a:rPr lang="en-US" sz="1600" dirty="0" err="1"/>
              <a:t>gre</a:t>
            </a:r>
            <a:r>
              <a:rPr lang="en-US" sz="1600" dirty="0"/>
              <a:t>                                     0.002264     0.001094     2.070     0.038465 * </a:t>
            </a:r>
            <a:br>
              <a:rPr lang="en-US" sz="1600" dirty="0"/>
            </a:br>
            <a:r>
              <a:rPr lang="en-US" sz="1600" dirty="0"/>
              <a:t> </a:t>
            </a:r>
            <a:r>
              <a:rPr lang="en-US" sz="1600" dirty="0" err="1"/>
              <a:t>gpa</a:t>
            </a:r>
            <a:r>
              <a:rPr lang="en-US" sz="1600" dirty="0"/>
              <a:t>                                    0.804038     0.331819     2.423     0.015388 * </a:t>
            </a:r>
            <a:br>
              <a:rPr lang="en-US" sz="1600" dirty="0"/>
            </a:br>
            <a:r>
              <a:rPr lang="en-US" sz="1600" dirty="0"/>
              <a:t> rank2                               -0.675443     0.316490    -2.134     0.032829 * </a:t>
            </a:r>
            <a:br>
              <a:rPr lang="en-US" sz="1600" dirty="0"/>
            </a:br>
            <a:r>
              <a:rPr lang="en-US" sz="1600" dirty="0"/>
              <a:t> rank3                               -1.340204     0.345306    -3.881     0.000104 ***</a:t>
            </a:r>
            <a:br>
              <a:rPr lang="en-US" sz="1600" dirty="0"/>
            </a:br>
            <a:r>
              <a:rPr lang="en-US" sz="1600" dirty="0"/>
              <a:t>rank4                                -1.551464     0.417832    -3.713     0.000205 ***</a:t>
            </a:r>
            <a:br>
              <a:rPr lang="en-US" sz="1600" dirty="0"/>
            </a:br>
            <a:r>
              <a:rPr lang="en-US" sz="1600" dirty="0"/>
              <a:t/>
            </a:r>
            <a:br>
              <a:rPr lang="en-US" sz="1600" dirty="0"/>
            </a:br>
            <a:r>
              <a:rPr lang="en-US" sz="1600" dirty="0"/>
              <a:t/>
            </a:r>
            <a:br>
              <a:rPr lang="en-US" sz="1600" dirty="0"/>
            </a:br>
            <a:r>
              <a:rPr lang="en-US" sz="1600" dirty="0"/>
              <a:t>## Null deviance:         499.98 on 399 degrees of freedom</a:t>
            </a:r>
            <a:br>
              <a:rPr lang="en-US" sz="1600" dirty="0"/>
            </a:br>
            <a:r>
              <a:rPr lang="en-US" sz="1600" dirty="0"/>
              <a:t>## Residual deviance: 458.52 on 394 degrees of freedom</a:t>
            </a:r>
            <a:br>
              <a:rPr lang="en-US" sz="1600" dirty="0"/>
            </a:br>
            <a:r>
              <a:rPr lang="en-US" sz="1600" dirty="0"/>
              <a:t>## AIC: 470.52</a:t>
            </a:r>
            <a:br>
              <a:rPr lang="en-US" sz="1600" dirty="0"/>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fontScale="85000" lnSpcReduction="20000"/>
          </a:bodyPr>
          <a:lstStyle/>
          <a:p>
            <a:pPr algn="just"/>
            <a:r>
              <a:rPr lang="en-US" dirty="0"/>
              <a:t>1- Each one-unit change in </a:t>
            </a:r>
            <a:r>
              <a:rPr lang="en-US" dirty="0" err="1"/>
              <a:t>gre</a:t>
            </a:r>
            <a:r>
              <a:rPr lang="en-US" dirty="0"/>
              <a:t> will increase the log odds of getting admit by 0.002, and its p-value indicates that it is somewhat significant in determining the admit.</a:t>
            </a:r>
          </a:p>
          <a:p>
            <a:pPr algn="just"/>
            <a:r>
              <a:rPr lang="en-US" dirty="0"/>
              <a:t>2- Each unit increase in GPA increases the log odds of getting admit by 0.80 and p-value indicates that it is somewhat significant in determining the admit.</a:t>
            </a:r>
          </a:p>
          <a:p>
            <a:pPr algn="just"/>
            <a:r>
              <a:rPr lang="en-US"/>
              <a:t>3-</a:t>
            </a:r>
            <a:r>
              <a:rPr lang="en-US" dirty="0"/>
              <a:t> The difference between Null deviance and Residual deviance tells us that the model is a good fit. Greater the difference better the model. Null deviance is the value when you only have intercept in your equation with no variables and Residual deviance is the value when you are taking all the variables into account. It makes sense to consider the model good if that difference is big enough.</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Grp="1" noChangeAspect="1" noChangeArrowheads="1"/>
          </p:cNvPicPr>
          <p:nvPr>
            <p:ph idx="1"/>
          </p:nvPr>
        </p:nvPicPr>
        <p:blipFill>
          <a:blip r:embed="rId2"/>
          <a:srcRect/>
          <a:stretch>
            <a:fillRect/>
          </a:stretch>
        </p:blipFill>
        <p:spPr bwMode="auto">
          <a:xfrm>
            <a:off x="357158" y="571480"/>
            <a:ext cx="8358246" cy="585791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17596"/>
          </a:xfrm>
        </p:spPr>
        <p:txBody>
          <a:bodyPr>
            <a:normAutofit fontScale="90000"/>
          </a:bodyPr>
          <a:lstStyle/>
          <a:p>
            <a:r>
              <a:rPr lang="en-US" sz="4000" b="1" i="1" dirty="0" err="1"/>
              <a:t>Hosmer-Lemeshow</a:t>
            </a:r>
            <a:r>
              <a:rPr lang="en-US" sz="4000" b="1" i="1" dirty="0"/>
              <a:t> Test</a:t>
            </a:r>
            <a:r>
              <a:rPr lang="en-US" b="1" dirty="0"/>
              <a:t/>
            </a:r>
            <a:br>
              <a:rPr lang="en-US" b="1" dirty="0"/>
            </a:br>
            <a:endParaRPr lang="en-US" dirty="0"/>
          </a:p>
        </p:txBody>
      </p:sp>
      <p:sp>
        <p:nvSpPr>
          <p:cNvPr id="3" name="Content Placeholder 2"/>
          <p:cNvSpPr>
            <a:spLocks noGrp="1"/>
          </p:cNvSpPr>
          <p:nvPr>
            <p:ph idx="1"/>
          </p:nvPr>
        </p:nvSpPr>
        <p:spPr>
          <a:xfrm>
            <a:off x="457200" y="1214422"/>
            <a:ext cx="8229600" cy="5072098"/>
          </a:xfrm>
        </p:spPr>
        <p:txBody>
          <a:bodyPr>
            <a:normAutofit/>
          </a:bodyPr>
          <a:lstStyle/>
          <a:p>
            <a:pPr algn="just" fontAlgn="base"/>
            <a:r>
              <a:rPr lang="en-US" sz="2400" dirty="0"/>
              <a:t>It is used to determine the goodness of fit of the logistic regression model. Essentially it is a chi-square goodness of fit test for grouped data, usually where the data is divided into 10 equal subgroups. </a:t>
            </a:r>
          </a:p>
          <a:p>
            <a:pPr algn="just" fontAlgn="base">
              <a:buNone/>
            </a:pPr>
            <a:endParaRPr lang="en-IN" sz="2400" dirty="0"/>
          </a:p>
          <a:p>
            <a:pPr algn="just" fontAlgn="base">
              <a:buNone/>
            </a:pPr>
            <a:endParaRPr lang="en-IN" sz="2400" dirty="0"/>
          </a:p>
          <a:p>
            <a:pPr algn="just" fontAlgn="base">
              <a:buNone/>
            </a:pPr>
            <a:endParaRPr lang="en-IN" sz="2400" dirty="0"/>
          </a:p>
          <a:p>
            <a:pPr algn="just" fontAlgn="base"/>
            <a:endParaRPr lang="en-US" sz="2400" dirty="0"/>
          </a:p>
          <a:p>
            <a:pPr algn="just" fontAlgn="base"/>
            <a:r>
              <a:rPr lang="en-US" sz="2400" dirty="0"/>
              <a:t>where </a:t>
            </a:r>
            <a:r>
              <a:rPr lang="en-US" sz="2400" i="1" dirty="0"/>
              <a:t>g</a:t>
            </a:r>
            <a:r>
              <a:rPr lang="en-US" sz="2400" dirty="0"/>
              <a:t> = the number of groups. The test used is chi-square with </a:t>
            </a:r>
            <a:r>
              <a:rPr lang="en-US" sz="2400" i="1" dirty="0"/>
              <a:t>g</a:t>
            </a:r>
            <a:r>
              <a:rPr lang="en-US" sz="2400" dirty="0"/>
              <a:t> – 2 degrees of freedom. A significant test indicates that the model is not a good fit and a non-significant test indicates a good fit.</a:t>
            </a:r>
          </a:p>
          <a:p>
            <a:pPr>
              <a:buNone/>
            </a:pPr>
            <a:endParaRPr lang="en-US" dirty="0"/>
          </a:p>
        </p:txBody>
      </p:sp>
      <p:pic>
        <p:nvPicPr>
          <p:cNvPr id="1030" name="Picture 6" descr="Hosmer-Lemeshow test"/>
          <p:cNvPicPr>
            <a:picLocks noChangeAspect="1" noChangeArrowheads="1"/>
          </p:cNvPicPr>
          <p:nvPr/>
        </p:nvPicPr>
        <p:blipFill>
          <a:blip r:embed="rId2"/>
          <a:srcRect/>
          <a:stretch>
            <a:fillRect/>
          </a:stretch>
        </p:blipFill>
        <p:spPr bwMode="auto">
          <a:xfrm>
            <a:off x="2786050" y="3214687"/>
            <a:ext cx="2357454" cy="78581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524000" y="1785926"/>
            <a:ext cx="6096000" cy="342902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normAutofit/>
          </a:bodyPr>
          <a:lstStyle/>
          <a:p>
            <a:r>
              <a:rPr lang="en-US" sz="3600" b="1" i="1" dirty="0"/>
              <a:t>Classification Table</a:t>
            </a:r>
            <a:endParaRPr lang="en-US" sz="3600" i="1" dirty="0"/>
          </a:p>
        </p:txBody>
      </p:sp>
      <p:sp>
        <p:nvSpPr>
          <p:cNvPr id="3" name="Content Placeholder 2"/>
          <p:cNvSpPr>
            <a:spLocks noGrp="1"/>
          </p:cNvSpPr>
          <p:nvPr>
            <p:ph idx="1"/>
          </p:nvPr>
        </p:nvSpPr>
        <p:spPr/>
        <p:txBody>
          <a:bodyPr>
            <a:normAutofit/>
          </a:bodyPr>
          <a:lstStyle/>
          <a:p>
            <a:pPr algn="just" fontAlgn="base"/>
            <a:r>
              <a:rPr lang="en-US" sz="2200" b="1" dirty="0"/>
              <a:t>True Positives</a:t>
            </a:r>
            <a:r>
              <a:rPr lang="en-US" sz="2200" dirty="0"/>
              <a:t> (</a:t>
            </a:r>
            <a:r>
              <a:rPr lang="en-US" sz="2200" b="1" dirty="0"/>
              <a:t>TP</a:t>
            </a:r>
            <a:r>
              <a:rPr lang="en-US" sz="2200" dirty="0"/>
              <a:t>) = the number of cases which were correctly classified to be positive, i.e. were predicted to be a success and were actually observed to be a success</a:t>
            </a:r>
          </a:p>
          <a:p>
            <a:pPr algn="just" fontAlgn="base"/>
            <a:r>
              <a:rPr lang="en-US" sz="2200" b="1" dirty="0"/>
              <a:t>False Positives</a:t>
            </a:r>
            <a:r>
              <a:rPr lang="en-US" sz="2200" dirty="0"/>
              <a:t> (</a:t>
            </a:r>
            <a:r>
              <a:rPr lang="en-US" sz="2200" b="1" dirty="0"/>
              <a:t>FP</a:t>
            </a:r>
            <a:r>
              <a:rPr lang="en-US" sz="2200" dirty="0"/>
              <a:t>) = the number of cases which were incorrectly classified as positive, i.e. were predicted to be a success but were actually observed to be a failure</a:t>
            </a:r>
          </a:p>
          <a:p>
            <a:pPr algn="just" fontAlgn="base"/>
            <a:r>
              <a:rPr lang="en-US" sz="2200" b="1" dirty="0"/>
              <a:t>True Negatives</a:t>
            </a:r>
            <a:r>
              <a:rPr lang="en-US" sz="2200" dirty="0"/>
              <a:t> (</a:t>
            </a:r>
            <a:r>
              <a:rPr lang="en-US" sz="2200" b="1" dirty="0"/>
              <a:t>TN</a:t>
            </a:r>
            <a:r>
              <a:rPr lang="en-US" sz="2200" dirty="0"/>
              <a:t>) = the number of cases which were correctly classified to be negative, i.e. were predicted to be a failure and were actually observed to be a failure</a:t>
            </a:r>
          </a:p>
          <a:p>
            <a:pPr algn="just" fontAlgn="base"/>
            <a:r>
              <a:rPr lang="en-US" sz="2200" b="1" dirty="0"/>
              <a:t>False Negatives</a:t>
            </a:r>
            <a:r>
              <a:rPr lang="en-US" sz="2200" dirty="0"/>
              <a:t> (</a:t>
            </a:r>
            <a:r>
              <a:rPr lang="en-US" sz="2200" b="1" dirty="0"/>
              <a:t>FN</a:t>
            </a:r>
            <a:r>
              <a:rPr lang="en-US" sz="2200" dirty="0"/>
              <a:t>) = the number of cases which were incorrectly classified as negative, i.e. were predicted to be a negative but were actually observed to be a success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normAutofit fontScale="70000" lnSpcReduction="20000"/>
          </a:bodyPr>
          <a:lstStyle/>
          <a:p>
            <a:pPr algn="just"/>
            <a:r>
              <a:rPr lang="en-US" dirty="0">
                <a:solidFill>
                  <a:schemeClr val="tx1"/>
                </a:solidFill>
              </a:rPr>
              <a:t>PP = predicted positive = TP + FP, </a:t>
            </a:r>
          </a:p>
          <a:p>
            <a:pPr algn="just"/>
            <a:r>
              <a:rPr lang="en-US" dirty="0">
                <a:solidFill>
                  <a:schemeClr val="tx1"/>
                </a:solidFill>
              </a:rPr>
              <a:t>PN = predicted negative = FN + TN, </a:t>
            </a:r>
          </a:p>
          <a:p>
            <a:pPr algn="just"/>
            <a:r>
              <a:rPr lang="en-US" dirty="0">
                <a:solidFill>
                  <a:schemeClr val="tx1"/>
                </a:solidFill>
              </a:rPr>
              <a:t>OP = observed positive = TP + FN, </a:t>
            </a:r>
          </a:p>
          <a:p>
            <a:pPr algn="just"/>
            <a:r>
              <a:rPr lang="en-US" dirty="0">
                <a:solidFill>
                  <a:schemeClr val="tx1"/>
                </a:solidFill>
              </a:rPr>
              <a:t>ON = observed negative = FP + TN</a:t>
            </a:r>
          </a:p>
          <a:p>
            <a:pPr algn="just"/>
            <a:r>
              <a:rPr lang="en-US" dirty="0">
                <a:solidFill>
                  <a:schemeClr val="tx1"/>
                </a:solidFill>
              </a:rPr>
              <a:t>Tot = the total sample size = TP + FP + FN + TN.</a:t>
            </a:r>
          </a:p>
        </p:txBody>
      </p:sp>
      <p:pic>
        <p:nvPicPr>
          <p:cNvPr id="28674" name="Picture 2"/>
          <p:cNvPicPr>
            <a:picLocks noGrp="1" noChangeAspect="1" noChangeArrowheads="1"/>
          </p:cNvPicPr>
          <p:nvPr>
            <p:ph idx="4294967295"/>
          </p:nvPr>
        </p:nvPicPr>
        <p:blipFill>
          <a:blip r:embed="rId2"/>
          <a:srcRect/>
          <a:stretch>
            <a:fillRect/>
          </a:stretch>
        </p:blipFill>
        <p:spPr bwMode="auto">
          <a:xfrm>
            <a:off x="1785918" y="1428736"/>
            <a:ext cx="5500726" cy="195902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i="1" dirty="0"/>
              <a:t>“pseudo” R</a:t>
            </a:r>
            <a:r>
              <a:rPr lang="en-US" sz="3600" b="1" i="1" baseline="30000" dirty="0"/>
              <a:t>2</a:t>
            </a:r>
            <a:endParaRPr lang="en-US" sz="3600" b="1" i="1" dirty="0"/>
          </a:p>
        </p:txBody>
      </p:sp>
      <p:sp>
        <p:nvSpPr>
          <p:cNvPr id="3" name="Content Placeholder 2"/>
          <p:cNvSpPr>
            <a:spLocks noGrp="1"/>
          </p:cNvSpPr>
          <p:nvPr>
            <p:ph idx="1"/>
          </p:nvPr>
        </p:nvSpPr>
        <p:spPr/>
        <p:txBody>
          <a:bodyPr>
            <a:normAutofit fontScale="85000" lnSpcReduction="10000"/>
          </a:bodyPr>
          <a:lstStyle/>
          <a:p>
            <a:pPr algn="just"/>
            <a:r>
              <a:rPr lang="en-US" dirty="0"/>
              <a:t>Let </a:t>
            </a:r>
            <a:r>
              <a:rPr lang="en-US" i="1" dirty="0"/>
              <a:t>L</a:t>
            </a:r>
            <a:r>
              <a:rPr lang="en-US" baseline="-25000" dirty="0"/>
              <a:t>0</a:t>
            </a:r>
            <a:r>
              <a:rPr lang="en-US" dirty="0"/>
              <a:t> be the value of the likelihood function for a model with no predictors, and let </a:t>
            </a:r>
            <a:r>
              <a:rPr lang="en-US" i="1" dirty="0"/>
              <a:t>L</a:t>
            </a:r>
            <a:r>
              <a:rPr lang="en-US" i="1" baseline="-25000" dirty="0"/>
              <a:t>M</a:t>
            </a:r>
            <a:r>
              <a:rPr lang="en-US" dirty="0"/>
              <a:t> be the likelihood for the model being estimated. McFadden’s </a:t>
            </a:r>
            <a:r>
              <a:rPr lang="en-US" i="1" dirty="0"/>
              <a:t>R</a:t>
            </a:r>
            <a:r>
              <a:rPr lang="en-US" baseline="30000" dirty="0"/>
              <a:t>2 </a:t>
            </a:r>
            <a:r>
              <a:rPr lang="en-US" dirty="0"/>
              <a:t>is defined as</a:t>
            </a:r>
          </a:p>
          <a:p>
            <a:r>
              <a:rPr lang="en-US" i="1" dirty="0"/>
              <a:t>     R</a:t>
            </a:r>
            <a:r>
              <a:rPr lang="en-US" baseline="30000" dirty="0"/>
              <a:t>2</a:t>
            </a:r>
            <a:r>
              <a:rPr lang="en-US" i="1" baseline="-25000" dirty="0"/>
              <a:t>McF</a:t>
            </a:r>
            <a:r>
              <a:rPr lang="en-US" dirty="0"/>
              <a:t> = 1 – </a:t>
            </a:r>
            <a:r>
              <a:rPr lang="en-US" dirty="0" err="1"/>
              <a:t>ln</a:t>
            </a:r>
            <a:r>
              <a:rPr lang="en-US" dirty="0"/>
              <a:t>(</a:t>
            </a:r>
            <a:r>
              <a:rPr lang="en-US" i="1" dirty="0"/>
              <a:t>L</a:t>
            </a:r>
            <a:r>
              <a:rPr lang="en-US" i="1" baseline="-25000" dirty="0"/>
              <a:t>M</a:t>
            </a:r>
            <a:r>
              <a:rPr lang="en-US" baseline="-25000" dirty="0"/>
              <a:t>) </a:t>
            </a:r>
            <a:r>
              <a:rPr lang="en-US" dirty="0"/>
              <a:t>/ </a:t>
            </a:r>
            <a:r>
              <a:rPr lang="en-US" dirty="0" err="1"/>
              <a:t>ln</a:t>
            </a:r>
            <a:r>
              <a:rPr lang="en-US" dirty="0"/>
              <a:t>(</a:t>
            </a:r>
            <a:r>
              <a:rPr lang="en-US" i="1" dirty="0"/>
              <a:t>L</a:t>
            </a:r>
            <a:r>
              <a:rPr lang="en-US" baseline="-25000" dirty="0"/>
              <a:t>0</a:t>
            </a:r>
            <a:r>
              <a:rPr lang="en-US" dirty="0"/>
              <a:t>)</a:t>
            </a:r>
          </a:p>
          <a:p>
            <a:pPr algn="just"/>
            <a:r>
              <a:rPr lang="en-US" dirty="0"/>
              <a:t>where </a:t>
            </a:r>
            <a:r>
              <a:rPr lang="en-US" dirty="0" err="1"/>
              <a:t>ln</a:t>
            </a:r>
            <a:r>
              <a:rPr lang="en-US" dirty="0"/>
              <a:t>(.) is the natural logarithm. The rationale for this formula is that </a:t>
            </a:r>
            <a:r>
              <a:rPr lang="en-US" dirty="0" err="1"/>
              <a:t>ln</a:t>
            </a:r>
            <a:r>
              <a:rPr lang="en-US" dirty="0"/>
              <a:t>(</a:t>
            </a:r>
            <a:r>
              <a:rPr lang="en-US" i="1" dirty="0"/>
              <a:t>L</a:t>
            </a:r>
            <a:r>
              <a:rPr lang="en-US" baseline="-25000" dirty="0"/>
              <a:t>0</a:t>
            </a:r>
            <a:r>
              <a:rPr lang="en-US" dirty="0"/>
              <a:t>) plays a role analogous to the residual sum of squares in linear regression. Consequently, this formula corresponds to a proportional reduction in “error variance”. It’s sometimes referred to as a “pseudo” </a:t>
            </a:r>
            <a:r>
              <a:rPr lang="en-US" i="1" dirty="0"/>
              <a:t>R</a:t>
            </a:r>
            <a:r>
              <a:rPr lang="en-US" baseline="30000" dirty="0"/>
              <a:t>2</a:t>
            </a:r>
            <a:r>
              <a:rPr lang="en-US" dirty="0"/>
              <a: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642942"/>
          </a:xfrm>
        </p:spPr>
        <p:txBody>
          <a:bodyPr>
            <a:normAutofit/>
          </a:bodyPr>
          <a:lstStyle/>
          <a:p>
            <a:r>
              <a:rPr lang="en-US" sz="3600" b="1" i="1" dirty="0"/>
              <a:t>The Cox and Snell R</a:t>
            </a:r>
            <a:r>
              <a:rPr lang="en-US" sz="3600" b="1" i="1" baseline="30000" dirty="0"/>
              <a:t>2</a:t>
            </a:r>
            <a:endParaRPr lang="en-US" sz="3600" b="1" i="1" dirty="0"/>
          </a:p>
        </p:txBody>
      </p:sp>
      <p:sp>
        <p:nvSpPr>
          <p:cNvPr id="3" name="Content Placeholder 2"/>
          <p:cNvSpPr>
            <a:spLocks noGrp="1"/>
          </p:cNvSpPr>
          <p:nvPr>
            <p:ph idx="1"/>
          </p:nvPr>
        </p:nvSpPr>
        <p:spPr>
          <a:xfrm>
            <a:off x="457200" y="1857364"/>
            <a:ext cx="8229600" cy="4268799"/>
          </a:xfrm>
        </p:spPr>
        <p:txBody>
          <a:bodyPr>
            <a:normAutofit/>
          </a:bodyPr>
          <a:lstStyle/>
          <a:p>
            <a:r>
              <a:rPr lang="en-US" i="1" dirty="0"/>
              <a:t>R</a:t>
            </a:r>
            <a:r>
              <a:rPr lang="en-US" baseline="30000" dirty="0"/>
              <a:t>2</a:t>
            </a:r>
            <a:r>
              <a:rPr lang="en-US" i="1" baseline="-25000" dirty="0"/>
              <a:t>C&amp;S</a:t>
            </a:r>
            <a:r>
              <a:rPr lang="en-US" dirty="0"/>
              <a:t> = 1 – (</a:t>
            </a:r>
            <a:r>
              <a:rPr lang="en-US" i="1" dirty="0"/>
              <a:t>L</a:t>
            </a:r>
            <a:r>
              <a:rPr lang="en-US" baseline="-25000" dirty="0"/>
              <a:t>0 </a:t>
            </a:r>
            <a:r>
              <a:rPr lang="en-US" dirty="0"/>
              <a:t>/ </a:t>
            </a:r>
            <a:r>
              <a:rPr lang="en-US" i="1" dirty="0"/>
              <a:t>L</a:t>
            </a:r>
            <a:r>
              <a:rPr lang="en-US" i="1" baseline="-25000" dirty="0"/>
              <a:t>M</a:t>
            </a:r>
            <a:r>
              <a:rPr lang="en-US" dirty="0"/>
              <a:t>)</a:t>
            </a:r>
            <a:r>
              <a:rPr lang="en-US" baseline="30000" dirty="0"/>
              <a:t>2/</a:t>
            </a:r>
            <a:r>
              <a:rPr lang="en-US" i="1" baseline="30000" dirty="0"/>
              <a:t>n</a:t>
            </a:r>
            <a:endParaRPr lang="en-US" dirty="0"/>
          </a:p>
          <a:p>
            <a:pPr algn="just"/>
            <a:endParaRPr lang="en-US" sz="2400" dirty="0"/>
          </a:p>
          <a:p>
            <a:pPr algn="just"/>
            <a:endParaRPr lang="en-US" sz="2400" dirty="0"/>
          </a:p>
          <a:p>
            <a:pPr algn="just"/>
            <a:r>
              <a:rPr lang="en-US" sz="2400" dirty="0"/>
              <a:t>where </a:t>
            </a:r>
            <a:r>
              <a:rPr lang="en-US" sz="2400" i="1" dirty="0"/>
              <a:t>n</a:t>
            </a:r>
            <a:r>
              <a:rPr lang="en-US" sz="2400" dirty="0"/>
              <a:t> is the sample size. The rationale for this formula is that, for normal-theory linear regression, it’s an identity. In other words, the usual </a:t>
            </a:r>
            <a:r>
              <a:rPr lang="en-US" sz="2400" i="1" dirty="0"/>
              <a:t>R</a:t>
            </a:r>
            <a:r>
              <a:rPr lang="en-US" sz="2400" baseline="30000" dirty="0"/>
              <a:t>2 </a:t>
            </a:r>
            <a:r>
              <a:rPr lang="en-US" sz="2400" dirty="0"/>
              <a:t>for linear regression depends on the likelihoods for the models with and without predictors by precisely this formula. It’s appropriate, then, to describe this as a “generalized” </a:t>
            </a:r>
            <a:r>
              <a:rPr lang="en-US" sz="2400" i="1" dirty="0"/>
              <a:t>R</a:t>
            </a:r>
            <a:r>
              <a:rPr lang="en-US" sz="2400" baseline="30000" dirty="0"/>
              <a:t>2 </a:t>
            </a:r>
            <a:r>
              <a:rPr lang="en-US" sz="2400" dirty="0"/>
              <a:t>rather than a pseudo </a:t>
            </a:r>
            <a:r>
              <a:rPr lang="en-US" sz="2400" i="1" dirty="0"/>
              <a:t>R</a:t>
            </a:r>
            <a:r>
              <a:rPr lang="en-US" sz="2400" baseline="30000" dirty="0"/>
              <a:t>2</a:t>
            </a:r>
            <a:r>
              <a:rPr lang="en-US" sz="2400" dirty="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5860"/>
            <a:ext cx="8229600" cy="131778"/>
          </a:xfrm>
        </p:spPr>
        <p:txBody>
          <a:bodyPr>
            <a:normAutofit fontScale="90000"/>
          </a:bodyPr>
          <a:lstStyle/>
          <a:p>
            <a:r>
              <a:rPr lang="en-US" sz="4000" b="1" i="1" dirty="0"/>
              <a:t>KS statistic</a:t>
            </a:r>
            <a:r>
              <a:rPr lang="en-US" dirty="0"/>
              <a:t/>
            </a:r>
            <a:br>
              <a:rPr lang="en-US" dirty="0"/>
            </a:br>
            <a:endParaRPr lang="en-US" dirty="0"/>
          </a:p>
        </p:txBody>
      </p:sp>
      <p:sp>
        <p:nvSpPr>
          <p:cNvPr id="3" name="Content Placeholder 2"/>
          <p:cNvSpPr>
            <a:spLocks noGrp="1"/>
          </p:cNvSpPr>
          <p:nvPr>
            <p:ph idx="1"/>
          </p:nvPr>
        </p:nvSpPr>
        <p:spPr/>
        <p:txBody>
          <a:bodyPr/>
          <a:lstStyle/>
          <a:p>
            <a:pPr>
              <a:buNone/>
            </a:pPr>
            <a:r>
              <a:rPr lang="en-US" sz="1800" dirty="0"/>
              <a:t>      </a:t>
            </a:r>
            <a:r>
              <a:rPr lang="en-US" sz="2000" dirty="0"/>
              <a:t>It is the maximum difference between TPR and FPR. </a:t>
            </a:r>
          </a:p>
          <a:p>
            <a:pPr>
              <a:buNone/>
            </a:pPr>
            <a:endParaRPr lang="en-US" dirty="0"/>
          </a:p>
        </p:txBody>
      </p:sp>
      <p:graphicFrame>
        <p:nvGraphicFramePr>
          <p:cNvPr id="5" name="Object 4"/>
          <p:cNvGraphicFramePr>
            <a:graphicFrameLocks noChangeAspect="1"/>
          </p:cNvGraphicFramePr>
          <p:nvPr/>
        </p:nvGraphicFramePr>
        <p:xfrm>
          <a:off x="3671888" y="2528888"/>
          <a:ext cx="1798637" cy="1798637"/>
        </p:xfrm>
        <a:graphic>
          <a:graphicData uri="http://schemas.openxmlformats.org/presentationml/2006/ole">
            <mc:AlternateContent xmlns:mc="http://schemas.openxmlformats.org/markup-compatibility/2006">
              <mc:Choice xmlns:v="urn:schemas-microsoft-com:vml" Requires="v">
                <p:oleObj spid="_x0000_s1028" name="Bitmap Image" r:id="rId3" imgW="1798095" imgH="1798095" progId="PBrush">
                  <p:embed/>
                </p:oleObj>
              </mc:Choice>
              <mc:Fallback>
                <p:oleObj name="Bitmap Image" r:id="rId3" imgW="1798095" imgH="1798095" progId="PBrush">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888" y="2528888"/>
                        <a:ext cx="1798637" cy="179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49" name="AutoShape 5" descr="data:image/png;base64,iVBORw0KGgoAAAANSUhEUgAABUAAAAPACAMAAADDuCPrAAAA2FBMVEUAAAAAADoAAGYAAP8AOjoAOmYAOpAAZrYAzQA6AAA6OgA6Ojo6OmY6ZmY6ZpA6ZrY6kLY6kNtmAABmOgBmOjpmZjpmZmZmZpBmkLZmkNtmtrZmtttmtv+QOgCQZgCQZjqQZmaQkDqQkLaQtraQttuQtv+Q29uQ2/+2ZgC2Zjq2kDq2kGa2kJC2tpC2tra2ttu227a229u22/+2///T09PbkDrbkGbbtmbbtpDbtrbb25Db27bb29vb2//b/9vb////AAD/tmb/25D/27b/29v//7b//9v////6OglIAAAACXBIWXMAAB2HAAAdhwGP5fFlAAAgAElEQVR4nO3dD3vTVraocbuUZlJ6YIBOhjmFy5wp5xAmt+mFJoXepBdCwP7+3+jqjx3b8t6y9pKsvdby+3ueGSV24nrH9oukLcuTOQBAZJL7DgCAVQ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EVAAECKgACBEQAFAiIACgBABBQAhAgoAQgQUAIQIKAAI6Q7oBAAGM3yiBr/FAeX+awPwZfBGDX2DTbPrP87Pz3+9/ij43T38gwHgYFkL6NXLtfY/fJv66wQUwHBsBfT2aWP1+f7rtBsgoACGYyqgN8dlNB+c1L4vv5k+T7oFAgpgOJYC+vVJEcxXaxd8KIL6zW8pN9F5uBcXKTernKfBeBoLg1Gr82AsBfRyK5dlUh+n3AQBtc7TWBiMWh4DOnsxmTQ32G8mk+9SZuMJqHWexsJg1PIY0GJ1c2t7PXRZG/aBAhgOAQUAIUMBLTbhp68bl+1tEx4AdjIU0PnpVi3L3aJHKTdBQAEMx1JAPx8XBX23dsFt0c+tldJWBBTAcCwFtDyOqSjmyc/npV/qI+mTjmJiFt48T2NhMGp5nIUvvD9uvJVz+lPaDRBQ6zyNhcGo5TSg89nZekKnz1LPyERArfM0FgajlteAFmZX52cnJyfPzt8KzmfHPlAAw7EX0F4IKIDhEFAAECKgACBEQCPu9bPPQQBQwnhA298LH/oIqOX02o7lxcVFXUL5stN/Z5Tl8n+57wfLxrL4PxX3Y5Bl/VX++zHI8iL194ajO6AXjT9Qy3LRQfGy639n/8vqdargfrBsLC8udNyPQZbLEeW+H1mWA1IU0G1dV7g/XVx86rkRr2grfvgHOR9PY2EwanUejPFN+PmX6z9TfrxzQAuSu7OkK6AA9sN6QBMRUADDIaBBBBTAbgQ0iIAC2I2ABhFQALsR0KByFr7Pf0fXNLyn+VFPY2Ewah3MLHyisQKqaxXU01Pb01gYjFoENIyAWudpLAxGLQIaNtY+UF0BBbAfhgL69Unove17eifSEAEdQ687CaAfAhpkJqDEFMjIUEDnt08JKDEFFLEU0PnsRerHGDeNFtDsBV3TbyAAokwFtCro8z43MNos/Ei6FXR5jlIPMT3MuV4LDnMwtgKafPq6Jm8BXdcpoObXTA/zZWrBYQ7GWEDnN/024j0HdF2ngJqM6WG+TC04zMFYC2ixEd9nFXS8faB6dNrKNxlTIDdrAZ1/Pjn5b/lvH2JA1yXHlJoCLcwFtJ9DD+g6Ygr0RUCDDiGg64gpIEFAgw4toOuIKdAVAQ2yPgu/qcf8qLqYHuZcrwWHORgCGkRAA1TE9DBfphYc5mAIaBAB3SE5pkPpcEzrOIb4Kx5mcywgoGHsA92D3CnLJvcfHvkR0CACKpS7aSPL/edGbgQ0iIAOIHfdxpH7r4ysCGgQAUU7EooSAQ0ioNiJhoKAhjELr5WqsfRNqKrB9HWYgyGgQQRUK21j6dVQbYPp5TAHQ0CDCKhW+sbSI6H6BtPDYQ6GgAaxDxQJ2Bt6sAhoEAFFEhJ6oAhoEAFFqkEb+pdS/5vBvhHQIAKKdMMl9C9/oaA2ENAgAgqR5DcyBf3lLxTUCAIaxCy8VurHkhLK2Kml7gK6fmHuge2i/pFJwSx8GAG1zsJY+gb0L8GANuUeZZOFR6YzAhpGQK2zMZYxAqqtpzYemY4IaBj7QKGfKKDqgnoYCGgQAUU+q4CuXdijpQR1fwhoEAFFPsGANhFUFQhoEAFFPp0C2kBP8yCgQQQU+UgC2kRQx0FAg5iF18rTWGKDGSKgTfsP6iE8MtsIaBAB1crTWMYMaNPwQT2ER2YbAQ0ioFp5GkvOgDYM0NNDeGS2EdAg9oEinwwBbRp+BdUpAhpEQJGPgoA2EdQIAhpEQJGPwoA2EdEFAhpEQJGPgYA2HG5ECWgQAUU+9gLadDgRJaBBzMJr5WksimbhB9D2yJhrKLPwYQTUOk9jOZyAlkxFlICGEVDrPI3lsAJaMhNRAhrGPlDoZzOgXZmJaCcENIiAIh/fAZ0H5phy3yE5AhpEQJGP+4CWnESUgAZ9oqDI5iACWnLQUAIaRkCRzcEEtGQ8ogQ07OLCUUA9zVx7GsvhzcJH6Isos/BhBNQ6T2MhoGt0RZSAhhFQ6zyNhYBuUpRQAhrGPlDoZzOgw1CT0I4IaBgBRTaHHNCSpYQS0DACimwOPaAlKwkloGEEFNkQ0JKNhBLQMAKKbAhozUJCCWgYs/BKeRoLs/C7ZNsZyix8GAG1ztNYCOhumRJKQMMIqHWexkJAu8iSUAIaxj5Q6GczoPuj+agmAhpGQJENAd2iNqEENIyAIhsCGqA0oQQ0jIAiGwIapDKhBDSMgCIbAhqh8D2eBDSMWXilPI2FWfhkY51qhFn4MAJqnaexEFCBcU55R0DDCKh1nsZCQEXujdBQAhrGPlDoZzOgoxojop0Q0DACimwIaBf3VESUgIYRUGRDQLvK31ACGkZAkQ0BTZB5RZSAhhFQZENAE2WMKAENYxZeKU9jYRZ+QMM2lFn4MAJqnaexENBhDbgiSkDDCKh1nsZCQIc3UEMJaBj7QKGfzYDqMeYeUQIaRkCRDQHtbbSC2g3o7OrXP5N/iYBCPwI6iFEKai2gf5yfvyuXt08nhek/En+dgEI/AjoUArrp/XGZze8+zm+qL+qvUxBQ6EdAB0RAVy4X1Tz6+qRY+zw5+b78OukWmIW3ztNYmIUfgWwV1OUs/OditfP+z78UG+9/m0wel5eURX2echME1DpPYyGgYyCgS6f1FvvsxWrF8zRxFZSAWudpLAR0DAR0oQxntbp5U2y/v64vK1ZKk/aCsg8U+tkMqFb73QlqKKBfn0y++W3ji40vOyGg0I+ADmm/8/AENIyAIhsCOigCWis24est92K7nU14+EVAB0VAF5YzRsWynoSvpuGPUm6CgEI/AjqovW7DWwroTRHOR9fXbyaTB6t1UQ5j2k3r/KiEp7EwCz8OQUA9zsLXq57V24/+bxHOh+fnL5PfikRArfM0FgI6DgK6MHtT9bNY+1y+JyltComA2udpLAR0HIJteJ8Bnc+v/vngh2flOufv9ZvhH6a9FZ59oDDAZkAV2+NOUGMBXZn98c+Tn5PPZ0dAoR8BHdgep5HMBlSGgEI/Ajo0AjoQAgr9COjQ9rcKSkDDCCiyIaCDI6DDYBbeOk9jYRZ+NKkB9ToL39T+XvhJwPIvs2N5URS0y8+ZWC7/l/t+sGwsi/8LXV6m8+KiDqiK+9lpWX+V/34El/cuLuqCdn/9p/13hqM7oBeNP1DL8lPHn9O/rF6nCu4Hy8by4iJ4edXPOqA67men5XJEue9HbFkFdF+3PyBFAd3GPlDoZ3MTXrd9TSMZ34Sff7lOOhaUgEI/AroHBHQIBBT6EdA92NMqKAENI6DIhoDuAwEdAAGFfgR0H/azCmowoLPrP87Pz3+9TjyPSIXjQK3zNJbYYGwGVP0jkxLQzoOxFtCrl2vHJD18m/rrBNQ6T2MhoKMioPPbp43DOu+/TrsBAmqdp7EQ0FGlbMP7DOhNdRLQBye176uTKyd9ogf7QGGAzYDqt4+doJYC+vVJEcxXaxd8OE49JT0BhX4EdD8OPaCXW7ksk/o45SYIKPQjoPtx4AGdvdj+CM6bxE+VI6DQj4Duxz4OZDIU0ND73nkvPPwhoHtCQEcLKLPwSnkaC7PwI+seUI+z8MUm/PR147K9bcITUKU8jYWAjqz7NrzHgM5Pt2pZ7hY9SrkJAmqdp7EQ0LEddkA/HxcFfbd2wW3Rz62V0lbsA4V+NgNqwfDTSJYCWh7HVBTz5Ofz0i/1kfRJRzERUBhAQPfl3uAFNRXQ+fvjxls5pz+l3QABhX4EdG8GL6itgM5nZ+sJnT5LPSMTAYV+BHR/hi6osYAWZlfnZycnJ8/O3wrOZ0dAoR8B3aN7wybUXkB7YRbeOk9jYRY+h04FdTkLPwACap2nsRDQLLoUlICGEVDrPI2FgGayu6AENIx9oNDPZkAtGW4/KAENI6DIhoDu3WBTSQQ0jIAiGwK6f0MVlICGEVBkQ0BHMFBBCWgYAUU2BHQUgxSUgIYxC6+Up7EwC59XS0GZhQ8joNZ5GgsBzSxeUAIaRkCt8zQWAppbtKAENIx9oNDPZkBN6r0blICGEVBkQ0DH07egBDSMgCIbAjoiApqCgEI/AjqinqugBDSMgCIbAjqmfgUloGHMwivlaSzMwmsQDCiz8GFJAXVTUKtP7RBPYyGgKoQKSkDDCKh1nsZCQHUgoJ11Hy47QZGLzYDa1WcvKAGNIKDIhYCOrEdBCWgEAUUuBHRkBLQrAgr9COjY5AUloBEEFLkQ0NGJC0pAw5iFV8rTWJiFV6MZUGbhwwiodZ7GQkD1aBSUgIYRUOs8jYWAKrJZUAIaxj5Q6GczoMYJ94IS0AgCilwIaA6yghLQCAKKXAhoFqKCEtAIAopcCGgWoo85JqARBBS5ENA8COhOzMJb52kszMIrsyoos/BhBNQ6T2MhoNrcFZSAhhFQ6zyNhYBqQ0B3YB8o9LMZUBeSd4MS0AgCilwIaD4EtBUBhX4ENB8C2oqAQj8Cmg8BbUVAoR8BzYeAtmIW3jpPY2EWXp9FQJmFDyOg1nkaCwHVh4C2IqDWeRoLAdWHgLZiHyj0sxlQH9gH2oqAQj8Cmg8BbUVAoR8BzYeAtiKg0I+A5kNAWxFQ6EdA8yGgrdJm4b0U1Mf8aM3TWJiF12dxNhFm4cMIqHWexkJAFSKgbQiodZ7GQkAVIqBtEobrKKCwxWZAnUjcCUpAYwgoMiGgGRHQNgQU+hHQjAhoGwIK/QhoRgS0DQGFfgQ0IwLahll46zyNhVl4hZiFb0NArfM0FgKqEAFtQ0Ct8zQWAqoQAW3DPlDoZzOgTrAPtA0BhX4ENCMC2oaAQj8CmtG9tIIS0BgCikwIaE4EtEViQCkoMiCgORHQFgmz8I5WQZ3Mj1Y8jYVZeI2qgDILH0ZArfM0FgKqEQFtQUCt8zQWAqoRAW2RMlw/AYUtNgPqBftAWxBQ6EdAc0o7jslsQL/8cf72Y/JvEVDoR0Cz8hzQqx+/+a1YzM6OJ6X7rxJ/n4BCPwKald+Azl5OJmVAZy8mS4/S1kIJKPQjoFm5DWjVzSKg1XJ6cnJSroYeJd0Es/DWeRoLs/AqlQF1OQt/U/Tyrx/r5ePygtm/i5C+TrkJAmqdp7EQUJXcBvR00c3T1XrnaeIqKAG1ztNYCKhKXgP69Um9urlclj4fT75L2QvKPlDoZzOgfqTsBLUV0GoKfrmcN77ugoBCPwKal/OAzl4QUHhGQPNyGtBy8v15+cXpahP+ZsImPLwhoHk5Dej8sj4KtNzxeVRfUjb1ccpNEFDoR0Dz8hrQYnt9cv/dvCppfRjTGw5j6sLN/Ojc11iYhdfJ6Sx8scFeHjn/w8/X1/8uSvrsl5fHk8QVUAJqnqexEFCd3Aa03HhvSOsnATXP01gIqE5+A3p3FpEFTiYCh2wG1A+v+0BrX345+fFB4Ye//8zp7OARAc3Ld0B7IaDQj4DmRUCjCCj0I6B5EdAoAgr9CGheBDSKWXjrPI2FWXidHM/CN7W/F755zFNp+ZfZsby4uKgD2vHnVS+X/8t9P1g2lsX/hS4v03lxUQdUxf3stKy/yn8/BliWAU38veHoDujyD9NhWQU04ef1LqvXqYL7wbKxvLgIXl71sw6ojvvZabkcUe77McByFdCuywEpCug29oFCP5ub8I4k7AQ1vgk//3L9Z8qPE1DoR0AzO6CAJkoNKAXF+AhoZgQ0Jmm4BBRZENDMCGgMAYV+BDQz3wGdXf9xfn7+63X6O+HTjgP1E9DhZwrz8TSW2GBsBtTRI+P4ONCrl2vHJD18m/rrBNQ6T2MhoEq5Dejt08Zhnfdfp90AAbXO01gIqFJeA1qdkX7y4KT2ffnN9HnSLbAPFPrZDKgjTveBlp+JNF0/hfKH40nacfQEFAYQ0MycBvRyK5dlUvf2qZwEFHkQ0Mx8BvTuc+HX7PNz4Qko8iCgmfkMaOh97/t8LzwBRR4ENDMCGsMsvHWexsIsvFI+Z+GLTfjp68Zle9uEJ6BKeRoLAVXKZ0Dnp1u1LHeLHqXcBAG1ztNYCKhSTgP6+bgo6Lu1C26Lfm6tlLZiHyj0sxlQR3zuA62OYyqKefLzeemX+kj6pKOY0gNKQTE6ApqZ14DO3x833so5/SntBtKGS0CRAwHNzG1A57Oz9YROn6WekYmAQj8CmpnfgBZmV+dnJycnz87fCs5nR0ChHwHNzHVAe0mahXcTUEfzo67Gwiy8Uk5n4QdAQK3zNBYCqhQBjSGg1nkaCwFVioDGsA8U+tkMqCPsA41JDygFxdgIaGYENCZxuAQUGRDQzAhoDAGFfgQ0MwIaQ0Dr98NueLxx4fTBsz8DP/ng7+/abxeDIaCZEdCYtFl4LwHdmFLcFdCyof8I/uSjPPd+k6O5XmbhtWIWPoaAdgno4qNTtn4y7cQt++HoZUpAtSKgMQR0afNc/perj5uavV9+1unlWjK/vE/+BNT9cPQyJaBaEdAY9oEuRQNan3f1+XwzoPP5beonoELKZkAdYR9oDAFdagloeer/o3kzoOW3RyPduQNHQDMjoDEEdKktoJfBgN4Q0JEQ0MwIaAwBXUoP6CkBHQkBzYyAxtgK6D2x3be9YxP+8bwZ0HLPKPtAR0FAM+v4GioR0DAFs/DyfDYf/aRZ+PAk0vUZs/DDYxZeqXsXFwQ0hIAuRQN6/eZ48fHRW8eBPt++mdF5epkSUK0IaAQBXdoK6MZbkV6HLkz8AL/98PQyJaBaEdAIW/tA96ktoHU/G++FT/4AP0jZDKgnW+sgUQS0zSEG9NsfXn28u7DaB1p+FOq3KlY/DwQBzY2ARhDQpbZZ+NWFi0mkclpJxalEDgMBzY2ARhDQpaSAlgfRcwzTaAhobgQ0goAupQW02sbXMAl/EAhobgQ0wtIs/HASjwNdu/AuoLMXOg4DdTXXK5iFP50sjjEr3VQ7re/XD8vs7EG1C/vhq47/8d//W3plmKdHhln4CAK6lBjQajfo0T7uXCJPL9OeAS0fkrt+rk0D3n/d4T99+7Rli6L1yhhPjwwBjSCgS6kB1bIR7+ll2i+gG/08TXzHw+/HLT/VemWUp0eGgEawD3QpOaBqNuL96xTQjX7ebL7nYefjVP1yrJGtVx4G9oFGENCl5ICq2Yj3r0tAi8dvVcryH7fJ5K/lhwFePe2yCkpA2xHQCAK6lB5QLRvx/nUI6EY/6+8eb38dRUDbEdAIAgr9dge0XuW8+xewimZb8j78WEZx+sO/qq3/1YRTFdqrl99Xb9Z9+C5w5WEioBEEFPrtDGijn3VAF2cwCPj6dPM0BxuNrG9rlUwCOiegUczCW+dpLNJZ+P/3YtIIZj0Jf/9V8IQv64msfmujkRvz9897BNTTI8MsfAQBtc7TWKQB/V9bgaun5AvfBk6aVU7Rf/M/xRflR1PX84Cr3ZzVV4+KX3o/2b5yiMGYREAjCKh1nsYiDOjG5vjC+um0mifOOr3r4eW3f/91dQxUfdmX//1jfVzU3QQ/ASWgMewDhX4dA7p6T2fhw/Hq8sZbkU4bPzoPN7JvQD1hH2gEAYV+uwM6/Z8Xk0blZu+/D66bLtdO7//rz9VFW4388suPEwJ6h4BGEFDotzOgRSCr9x413nH05WzZ0I0VztUk0t25sjcaefXPu/QS0BoBjSCg0G9XQMsVzLqKR83rZ3VDN1dB16bhp39t7gP9vDrGiYAuEdAIAgr9dgS0rmOVudCxn++bG/eF25d3u0iP7n55NQtfrJv+6x37QFcIaASz8NZ5Gku/szGd3q0yVmuYR8sfibyX88svfzu+WzldNbIq8quNm2YWnln4GAJqnaexDHE6u8fLS++Sd9NcA/3y4eX39ffvl2m8a+RabQnoCgGNEATUQUE9PbU9jaXnCZUv71Yoq2ZOH5XT7F/Ompv2VSPr37l7z3wgoKsfI6AENCZ1uD4CCls6BrQ+I9PR8uJ1R83fmTws6nr7Yjlzv+jm7M9q63/60/I40tWZ8sor9zxMxdgHGkFAoV/HgC4O8KxWJJ9u9HPzsPnNK6vVzeW8/OPGqZiruq6uPFgENEISUHcFbZy+vHEOnsn0wbPFusfl+k89+Pu7rPf6gHQN6NpJmWYv1x6qR433w69dOf1HfdHN3Zrqm+U1//liueW+uvJQEdCI5OEeYEBXL7PLxg8+ynu/D0bXgC4eyXpN8cvZg/qcn88Cm963i1N+rk418uHH6vviq6vyq/IkJKd30VxdeaAIaIQooN4KujugizWR5oWHvFE3ppaAYhQENCJxFn7uYxW0MT96Eyjh2md6zMqDXartwvXP9Phyd2lenuZ6BbPwinl6ZJiFjyCg850BrY9jeT5vfijS7RMNq6CeXqYEVCsCGiELqPWCpga03Bt2NN/6VLlLDfMKnl6mBFQrAhohGK6DgDbsDuhlMKA3GgJ6CGwG1BP2gUYIA+qroNKAnhLQcRDQ3AhohGS4+QL6Saz1Zjttwi+m5hufu5N/H+ghIKC5EdAISwGV53PHHRZNIl2f6ZiFPwQENDcCGiENaI6C7jOga46qy9YCev3meHGw9tZxoId9ksjRENDcCGhE+iz8PNsq6HAB3Z6FDwV0461Ir0MXNj/uMQdPc73MwmvFLHyEpYAOJzmgi7Ohbb4XPvCJ4xl4epkSUK0IaAQBnUf3gS59e/fRY8t9oLOz4+1PG8/E08uUgGpFQCNEwzUf0Ibds/CrCxc/WE4rcSqRsdgMqCfsA40goHNRQKvNfo5hGgkBzY2ARhDQuSyg1TY+k/DjIKC5EdAIAjoXBrQ8eS+HgY6DgOZGQCMI6FwY0Go36NFe7xcWCGhuBDSCWfi5NKBKNuI9zfUyC68Vs/ARBHQuDqiOjXhPL1MCqhUBjSCgc3FAdWzEe3qZElCtCGgE+0Dn8oAq2Yj3z2ZAPWEfaAQBhX4ENLdDCOjsj/Nfk9+dTUChHwHN7RAC+vWJYEqDgEI/ApobAY0goNCPgObmM6BfrtddFQF9Wyz/TLkJ8Sy86YJ6mh/1NBZm4bVyOQtfrHKGJK2GigJqfhXU01Pb01gIqFYENHbnCKhxnsZCQLVyGdD5++PJZHqy9LfjyfQ/iuXfU6biZcM1vw0PU2wG1BOf+0Dnty8mk/vvFt+MN4lkfxUUphDQ3JwGdD7/vVjt/Ef9JQGFUwQ0N7cBnd8+nUy+q1ZCxw4oBcVICGhufgM6n/178fm6YwaUVVCMiIDm5jig8/nnYiX04cc9B7QxpWg7oJ7mRz2NhVl4rXzOwi/N3hQroa9GD6jdgnp6ansaCwHVyndA6wOa/uN4xIDaXgX19NT2NBYCqpX3gFYHNEnOjy4erumAwhabAfXE9T7Q2u/HoweUgmIUBDS3Awjo/PafaW9CqsiHS0AxFgKa2yEEVISAQj8CmhsBjegXUAqKMRDQ3AhohHgW3vQqqKf5UU9jYRZeK/ez8EvtB4OGzn63fJh3LC+2L68D2vH3VS2X/8t9P1g2lsX/hS4v03lxUQdUxf3stKy/yn8/hljeC7z+25fD0R3Q5R9GsKwC2uP38y2r16mC+8Gysby4CF5e9bMOqI772Wm5HFHu+zHE8l7q7w1IUUC39VjhNrwJD1tsbsJ7cjj7QL/s6TORtjGLhJEQ0NwOJ6CJ+gyXgGIcBDQ3AhpBQKEfAc2NgEYQUOhHQHNzHdDZ9R/n5+e/Xie/j3Pe6zhQwwEdfqYwH09jiQ3GZkA9PTJ+jwO9erl2TNLDt6m/TkCt8zQWAqqV14CWn4i04f7rtBvoG1CbBfX01PY0FgKqldOA3hyX0Xyw+GD478tvps+TbqHXcM0GFLbYDKgnPveBfn1SfpTH2gUfks8JSkChHwHNzWdAL7dyWSb1ccpNEFDoR0BzcxnQ2YvJpLnBfjOZfJcyG09AoR8Bzc1lQEPvex/xvfCWZ5FgCgHNjYBG9JmFt7sK6ml+1NNYmIXXyuUsfLEJP33duGxvm/AEVClPYyGgWrkM6Px0q5blbtGjlJsgoNZ5GgsB1cpnQD8fFwV9t3ZB+enwWyulrfoN12pAYYvNgHrich9odRxTUcyTn89Lv9RH0icdxURAYQABzc1pQOfvjxtv5Zz+lHYDBBT6EdDcvHTMxY8AABjwSURBVAZ0PjtbT+j0WeoZmQgo9COgubkNaGF2dX52cnLy7Pyt4Hx2/QNKQbFvBDQ3zwHtpd8svNVVUE/zo57Gwiy8Vj5n4QdAQK3zNBYCqhUBjSCg1nkaCwHVioBG9Byu0YDCFpsB9YR9oBEEFPoR0NwIaAQBhX4ENDcCGjFAQCko9oyA5kZAI/oOl4Bi/whobgQ0oucsvNFVUE/zo57Gwiy8VszCR/QNqM1VUE9PbU9jIaBaEdCIQQJqrqCentqexkJAtSKgEf2HazGgsMVmQD1hH2jEMAGloNgnApobAY0YYLgUFHtGQHMjoBEEFPoR0NwIaMQQw6Wg2C8CmhsBjeg9C18yF1BP86OexsIsvFbMwkcMFlBTBfX01PY0FgKqFQGNGCSg5lZBPT21PY2FgGpFQCOGGa65VVCYYjOgnrAPNGKg4VJQ7BEBzY2ARgwZUBKK/SCguRHQiKGG+4mEYm8IaG4ENGKw4X4iodgXApobAY0YZha+YiihnuZHPY2FWXitmIWPGDCghhLq6antaSwEVCsCGjFoQM0k1NNT29NYCKhWBDRi8OEaSSgssRlQT9gHGjH8cEkohkZAcyOgEXsIKAnFwAhobgQ0Yi8BJaEYFAHNjYBG7CmgJBQDIqC5EdCIgWfh1ylOqKf5UU9jYRZeK2bhI/YYUMUJ9fTU9jQWAqoVAY3Ya0DVJtTTU9vTWAioVgQ0Ym/7QJd0FhSm2AyoJ+wDjdh7QDnVHXojoLkR0IgRAsrpltETAc2NgEaMElBzn5kEXQhobgQ0goBCPwKaGwGN2PMs/IK2gHqaH/U0FmbhtWIWPoKAWudpLARUKwIaQUCt8zQWAqoVAY1gHyj0sxlQT9gHGjFeQCkopAhobgQ0YpyAsgqKPghobgQ0goBCPwKaGwGNIKDQj4DmRkAjxpmF1xZQT/OjnsbCLLxWzMJHEFDrPI2FgGpFQCNGDKiihHp6ansaCwHVioBGjLgPVFNBYYrNgHrCPtCIkQJKQdEDAc2NgEaMFVAOpoccAc2NgEaMF1AKCikCmhsBjRgxoBQUQgQ0NwIaMdIsfEVPQD3Nj3oaC7PwWjELHzFmQPUU1NNT29NYCKhWBDRi1ICqKainp7ansRBQrQhoxJj7QNUdTw8jbAbUE/aBRowbUDWroDCFgOZGQCNGDigFhQABzY2ARowdUAqKdAQ0NwIaQUChHwHNjYBGjDsLX9JQUE/zo57Gwiy8VszCR4wfUA0F9fTU9jQWAqoVAY0goNZ5GgsB1YqARoy+D3SuoqAwxWZAPWEfaESOgGr7gA9oR0BzI6ARBBT6EdDcCGgEAYV+BDQ3twGdnf344D/+9fHu+69PJt/8lvD7BBT6EdDcvAb09+NJafpsmdC9BXTIKcXss0ie5kc9jYVZeK2czsJfTpa+WxTURECzr4J6emp7GgsB1cpnQD8X65/3X11fvymXdTYJaBeentqexkJAtfIZ0Mvlmuft02VBTewDzR5Q2GIzoJ643Ac6ezGZPF99WbWUgMIfApqby4Cux7Is6NHcUkApKLoioLm5D2j5zeSxlYCyCooUBDQ3/wEtZ5SmrwkoHCKgubkM6No+0NLNZPLNOxuz8LkD6ml+1NNYmIXXyu0s/NHmt9/8HzsBzbgj1NNT29NYCKhWPgNaHgf68M/V96fVMfWmApqnop6e2p7GQkC18hnQ6p1I6718s7+ADuzTtjx3BAbYDKgnLveBFt4fb/ay+N5GQEMFJaMII6C5eQ3ofPbh7x83vn9zbCOgNTKKDghobm4D2lfmgFaoKNoR0NwIaISGgNbIKGIIaG4ENCLTLHzUOBn1ND/qaSzMwmvldBa+P20Bre07o56e2p7GQkC1OpiAtr8TaRKwfJh3LC86/tyAyzqa28v+t7/837jjYblzWfxf6PIynRcXdUBV3M9Oy/qr/PdjiOW95Nf/cHQHdPmHUbxcdHNrmft+sRxrWfWzDqiK+3N4y3upvzcgRQHdpmcSqRUzTAfN5ia8J4czifTl+s/dP7RiJKA1MnqgCGhuhxPQRKYCWqGih4eA5kZAI+wFtEZGDwkBzY2ARug8jKkraUFVDkbI01hig7EZUE+PjOvDmGbXf5yfn/96/XH3j26xHdBaekEVDyaZp7EQUK38BvTq5doxSQ/fpv66h4BWCKgHBFQprwEtPxB+w/3XaTdgdR9oGHtBfbIZUE+c7gO9OS6j+eCk9n35zfT57l9bQ0ChHwHNzWdAy48ynr5au+BD6vmUCSgMIKC5+Qzo5VYuF58O3x0BhX4ENDeXAW18rHHlZjL5LmU2noBCPwKam8uAht73buRz4feEWXjjmIVXyuUsPAFtIqDGEVClXAa02ISfvm5ctrdNeBPPBgJqHAFVymVA56dbtSx3ix6l3AT7QKGfzYB64nIf6PzzcVHQd2sX3Bb93FopbUVAoR8Bzc1nQMvjmIpinvx8XvqlPpI+6SgmAgoDCGhuTgM6f3/ceCvn9Ke0G/AXUCNy/6lMIaC5eQ3ofHa2ntDps9QzMhHQfHL/tewgoLm5DWhhdnV+dnJy8uz8reB8dv5m4btYfsJnZoOM2cQD0xWz8Er5nIUfgK+Adi2okoAOklAbD0xHBFQpAhrhLKAdKRjMYAVVMJbhEFClCGiEr32glgy4EuqezYB64nkfaC8ENB8K2hUBzY2ARhDQjFgJ7YiA5kZAIwhoVhS0EwKaGwGNIKB5sRLaBQHNjYBGMAufW9+EahpLb8zCK8UsfAQBza5nQVWNpS8CqhQBjSCgCvRKqLKx9ENAlSKgEewDVYE9oa1sBtQT9oFGEFAdmExqQ0BzI6ARBFQLChpHQHMjoBEEVA1WQqMIaG4ENIKAKjLkSZpcIaC5EdAIZuE1kZznTutYRJiFV4pZ+AgCqkv6uUL1jkWAgCpFQCMIqDapCdU8lmQEVCkCGsE+UIWGPWW9AzYD6gn7QCMIqEokdAMBzY2ARhBQrWjoCgHNjYBGEFC9SOgSAc2NgEYQUNVoaIWA5kZAI5iFV25nQg2NZTdm4ZViFj6CgOrX3lBbY9mBgCpFQCMIqAVtCbU2llYEVCkCGsE+UCMOem+ozYB6wj7QCAJqxgEnlIDmRkAjCKglnw40ogQ0NwIaQUBt+XSQDSWguRHQCAJqzqfDiygBzY2ARjALb9BGQS8uHEWUWXilmIWPIKBGrQfUz5ooAVWKgEYQULs2AuqjoQRUKQIawT5Q2z415L4/+2EzoJ6wDzSCgNrnP6IENDcCGkFAffAdUQKaGwGNIKBuOG4oAc2NgEYQUFecRpSA5kZAI5iFt25rLJYjyiy8UszCRxBQ64JjsRpRAqoUAY0goNbFxmKyoQRUKQIawT5Qz0xGNMBmQD1hH2gEAfXOQ0QJaG4ENIKAHoJmRK1llIDmRkAjCOiB2G6ooYwS0NwIaAQBPSDBiFrIKAHNjYBGMAtvXeJYIhFVklFm4ZViFj6CgFonGovWjBJQpQhoBAG1rsdY9GWUgCpFQCPYB3rw9GV0i82AesI+0AgCiorqihLQ3AhoBAHFGqUZJaC5EdAIAoot6jJKQHMjoBEEFBGKMkpAcyOgEczCW7ffsYw8w8QsvFLMwkcQUOvGGMtoGSWgShHQCAJq3XhjGSGjBFQpAhrBPlCkiWZ0lx7/TZsB9YR9oBEEFBLjNpSA5kZAIwgo5MYqKAHNjYBGEFD0tf+CEtDcCGgEAcVIeiSUgOZGQCOYhbfOzlg6FJRZeKWYhY8goNYZGsvu7XgCqhQBjSCg1pkay66CElClCGgE+0AxJtmOUJsB9YR9oBEEFOOSJJSA5kZAIwgoRiYoKAHNzXVAZ9d/nJ+f/3r9UfC7BBRjSz8mlIDm5jegVy8nKw/fpv46AcX4UgtKQHPzGtDbp5NN91+n3QCz8NaZHEusoMzCK+V0Fv7muIzmg5Pa9+U30+dJt0BArTM6lnBCCahSPgP69UkRzFdrF3wogvrNbyk3QUCtszqWYEEJqFI+A3q5lcsyqY9TboJ9oMgk4QQjNgPqict9oLMXk0lzg/1mMvkuZTaegCKbzidpIqC5uQxosbq5tb0euqwNAUU+XU90R0BzI6ARBBQ5dUsoAc3NZUCLTfjp68ZlbMLDmA4NJaDZeQzo/HSrluVu0aOUm2AW3joPY7kL6MVFsKE2A+rhkbnTeTCWAvr5uCjou7ULbot+bq2UtiKg1jkZy11AQ+uhBDQ7lwEtj2Mqinny83npl/pI+qSjmAioeW7GsgroVkMJaHY+Azp/f9x4K+f0p7QbYB8o9PgU2R9qM6CHyVZA57Oz9YROn6WekYmAQpVgQwmoHcYCWphdnZ+dnJw8O38rOJ8dAYU22w0loHbYC2gvBBQKNRJKQO0goIAC6w0loHYQ0LDDnFI0wNNYGoMxHlDHj0wLAhp2mM8GAzyNZXswzYB+MuTumCwPDiWg7e+FnwQs/zI7lhcdf87Ecvm/3PeDZWNZ/N/25XVALy7qgC6zpH9Zf5X/fgyyTH79D0d3QJd/GJYstS4/Vf2sA3qxekGzHHeZ9LgNSFFAtzGJBANMbsJ70+2hMr4JP/9y/WfKjxNQGGByEukwWQ9oIgIKC+inFQQU0Id+GkFAw4bfN5yRp8F4GguDUavzYAwGdHb9x/n5+a/XgrfCE1DzPI2FwajlNqBXL9eOSXr4NvXXCah1nsbCYNRyGtDbp43DOu+/TrsB9oECGI6pgN5UJwN9cFKrTkg/bX5SfDsCCmA4lgL69UkRzFdrF3wogpp0HD0BBTAgSwG93MplmdSkD0UioACGYyig5WcYNzfY+Vx4APkYCmjofe97ey/8YU4pGuBpLAxGLY+z8ARUytNgPI2FwajlMaDFJvz0deOyvW3CH+azwQBPY2EwankM6Px0q5blbtGjlJtgHyiA4VgK6OfjoqDv1i64Lfq5tVLaioACGI6lgJbHMRXFPPn5vPRLfSR90lFMBBTAgEwFdP7+uPFWzulPaTdAQAEMx1ZA57Oz9YROn6WekYmAAhiOsYAWZlfnZycnJ8/O3wrOZ8csvHWexsJg1HI5Cz+A0AcdB11cdP5R/TwNxtNYGIxaCYMZvFFD3+CQ9vEH1M/TYDyNhcGoRUB7crWz1NNgPI2FwaiVcTA+/ow8G5TyNBYGoxYB7Ylng1KexsJg1CKgPfFsUMrTWBiMWgS0J54NSnkaC4NRi4D2xLNBKU9jYTBqEdCeeDYo5WksDEYtAtoTzwalPI2FwahFQHvi2aCUp7EwGLUIaE88G5TyNBYGoxYB7Ylng1KexsJg1CKgPfFsUMrTWBiMWgS0J54NSnkaC4NRi4D2xLNBKU9jYTBqEdCeeDYo5WksDEYtAtoTzwalPI2FwahFQHvi2aCUp7EwGLUIaE88G5TyNBYGoxYB7Ylng1KexsJg1CKgAGAPAQUAIQIKAEIEFACECCgACBFQABAioAAgREABQIiAAoAQAQUAIQIKAEIEFACECCgACBFQABAioAAgREABQIiAAoAQAQUAIQIKAEIEFACECCgACBFQABAioAAgREABQIiAAoAQAQUAIQIKAEImA3r78ngymT58l3aVUvF7PDt7MJlMvjU0mF1//c/Hk+dj3p9eWgYze18+Mg9++jj6nZJqGcyVuZdM6euTb34LXDz6699iQN8Xf6PS9B8pVykVv8fLayaTRznumMCuv/7XJxM7AW0ZzOflI3M/9BrWKD6Y2Zvls+xxjjsmNXsxCQV0/Ne/wYDeTO40X40tVykVv8dr10yOsty3VDv/+qd2Hpe2wdz1czL5zsY6aMtgTldXGSrorLjbgYBmeP3bC2i5GnO/WEW/err1N2y5Sqn4Pa6ueTuvr5q+znP3kuz8698Y+odtx7Ns+lO5h+XYSHRaBlP+Y1Bu8N6+MPIsqxTrn6HnWI7Xv72AXi7/3S//io+7XqVU/B7f3K13llcdjX3HBHb99cunt5mAtj/LFq/OGyOroO2DOaq/OjXykil8qDYBthOZ4/VvLqDF32b5L2Xxr+fG87flKqVa7vHpqjU2BrPrr1/utfovKwHt9ixb+1Kztkfm9O6qGxv/TBcry8X65eTh0+2AZnn9mwtosR6z/NM0n78tVynV7R6v/ZRiu8ZSrB48v7QS0JbBFK/Nowz3qIe2R8ZgQC/LPSihSaQsr39zAV1/nE83X48tVynV7R7bCOiOsRTdeTw3E9D2Z5mVTd2FtkdmYxPexmNzOX30MTgLn+X1bzGgd8/fy/hT28ZLtds9trFu0D6W4glf/CNg41GZtw6m+rY63PDbnzLcM4G2R6bcMV1NIr00sj93Pv9S3s1IQMd//ZsL6PpfprEy0HKVUp3ucfEct7A7on0s9aaimYC2DKYcyaWp40BbH5lqj6KhwSyEAprl9U9Ac+pyj8tD3o5Gu0dyrWNZXOAkoH+7O9rQxMFy7c+y8gCm0kMb658LBFTq0AIaOWRYn7axLPfiOghodQhitdX75Y2Rtzi0Pssu7/4xmBrZI1EhoFIHFtCZmQOc28Zyuni2ewno47trLDw2bY9M2c9Hfy7+NbDx2FQIqNRhBfTWytuQuj0wDgJazu/ezbbYmLluGcza2QneG9nSqRFQqYOahS/PjWBl3358LKsjJ208KvPWB2b9HTs2/pluf8kcLb+28a/BArPwUod0HGi1fWVl3358LKvdbGZOWtHywFxaDOjR8uvtwTxf+9rAYBY4DlTqgN6J9MZGbBbiYzEY0JYHZv1laqM5LYOxt9drgXciSR3Ke+Hrt6y9Hv0uicXHYjCgLQ9M8f3dS9fGdk7LYOxttC2EAsp74Ts5kLMxlc/tb0ydJbzDX9/MPtC2wZTH5dYvTivzLvHBlGezWzwiRg4pWAieUJmzMXWxPFFm7Hyg4auUit9jI+8/WtPhr28noC2DKaNTXvXFzC6WlsGcrh/GdJTn7kkEA5rj9W8voNunnV61xsEZ6ZeD2dzuNdHSlgdmwU5A2waz9tBY2E80bxtMfZLWmpXjPUrrAc36+jcY0PnvjQ8+WXudNq/SLzKY2Qt7AW17YGqGAtrlWWbn7Y/xwayeaEb+MaiFA5rh9W8xoM2P3lt/nZr/VM7FYNbXDMwEtO2BqVgKaNtgvpx9X1z1w9tM90ygZTBXP1ZXGRrMPBpQPpUTAMwgoAAgREABQIiAAoAQAQUAIQIKAEIEFACECCgACBFQABAioAAgREABQIiAAoAQAQUAIQIKAEIEFACECCgACBFQABAioAAgREABQIiAAoAQAQUAIQIKAEIEFACECCgACBFQABAioAAgREABQIiAAoAQAQUAIQIKAEIEFACECCgACBFQABAioAAgREABQIiAAoAQAQUAIQIKAEIEFACECCgACBFQABAioAAgREABQIiAAoAQAQUAIQIKAEIEFACECCgACBFQABAioAAgREABQIiAAoAQAQUAIQIKAEIEFDrNPvx4PJlMHjz7s+2nbl+FLv3w8vviV799uHHl7Ky4cPpo4yugHwIKjWZnZT1rjz5Gf+rN5PH2pe9Xvzr9afWzL6pLjta/AnoioFBo0biF72IFvZlsB7SIavB3b+rvH69/BfREQKFP1c/7r8qN96sfW1YWQwE9LVc8H10XX32p1mKXBb28+/KyJclAEgIKfU7XVxDfF988D/9cIKCX69v81dro47srnje/AnoioFDn8/FGGONrjNsB/fpk86Lid6evl18RUAyNgEKdRjGLKH7zrtquX7SwLGzxA4t9mRs1bMa23BlwVHe13vG5+mr/44B/BBTalNHbWEW8/ri4eGdAt361/KFvfiOg2BMCCm2KPBbN29IloNu/WgSz+C0Civ0goNDmJrzPcyuggX2g2796t07KPlDsAQGFNv0CetT4tdPFzxBQ7AEBhTaBCpa6BPSSgGJUBBTasAYKMwgotFnmsUG2D7QMKPtAsS8EFNrUE+drZtUJmboENDYLPyeg2AsCCm22DuYsOvmoW0Bjx4HOCSj2goBCnebbierdmF0CGnsn0pyAYi8IKNRpvBd+uRJ5ehfQZSbD74U/Wvue98Jjrwgo9LncOBvTMqenyzbePokGlLMxYVQEFPpU5wP9tvwwj9mHH+/O6blo4+z93Wk+Qwc8VecDfRY8HygBxdAIKBT6+nT9rPL364n1u7exT/7zSd3Fz8fNszEVImekJ6DYAwIKjdY/mONui/zmeHVGkCqM9Sd/NLfiP6zqu/aZSAQUe0BAodOXs+1P5fzyprjoh1fzZUDns5eT6hCnhqvAp3ISUOwBAQUAIQIKAEIEFACECCgACBFQABAioAAgREABQIiAAoAQAQUAIQIKAEIEFACECCgACBFQABAioAAgREABQIiAAoAQAQUAIQIKAEIEFACECCgACBFQABAioAAgREABQIiAAoAQAQUAIQIKAEIEFACECCgACBFQABAioAAgREABQIiAAoAQAQUAIQIKAEIEFACECCgACBFQABAioAAgREABQIiAAoAQAQUAIQIKAEIEFACECCgACBFQABAioAAgREABQIiAAoAQAQUAof8P03uOGaAxN4Q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50" name="Picture 6"/>
          <p:cNvPicPr>
            <a:picLocks noChangeAspect="1" noChangeArrowheads="1"/>
          </p:cNvPicPr>
          <p:nvPr/>
        </p:nvPicPr>
        <p:blipFill>
          <a:blip r:embed="rId5"/>
          <a:srcRect/>
          <a:stretch>
            <a:fillRect/>
          </a:stretch>
        </p:blipFill>
        <p:spPr bwMode="auto">
          <a:xfrm>
            <a:off x="1928794" y="2214554"/>
            <a:ext cx="5338770" cy="2542111"/>
          </a:xfrm>
          <a:prstGeom prst="rect">
            <a:avLst/>
          </a:prstGeom>
          <a:noFill/>
          <a:ln w="9525">
            <a:noFill/>
            <a:miter lim="800000"/>
            <a:headEnd/>
            <a:tailEnd/>
          </a:ln>
          <a:effectLst/>
        </p:spPr>
      </p:pic>
      <p:sp>
        <p:nvSpPr>
          <p:cNvPr id="8" name="TextBox 7"/>
          <p:cNvSpPr txBox="1"/>
          <p:nvPr/>
        </p:nvSpPr>
        <p:spPr>
          <a:xfrm>
            <a:off x="714348" y="5000636"/>
            <a:ext cx="7929618" cy="707886"/>
          </a:xfrm>
          <a:prstGeom prst="rect">
            <a:avLst/>
          </a:prstGeom>
          <a:noFill/>
        </p:spPr>
        <p:txBody>
          <a:bodyPr wrap="square" rtlCol="0">
            <a:spAutoFit/>
          </a:bodyPr>
          <a:lstStyle/>
          <a:p>
            <a:r>
              <a:rPr lang="en-US" sz="2000" dirty="0"/>
              <a:t>Higher KS stat value is indicative of better model. If we have more than one models, then KS statistics can be used as a performance measure.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7298"/>
            <a:ext cx="8229600" cy="428628"/>
          </a:xfrm>
        </p:spPr>
        <p:txBody>
          <a:bodyPr>
            <a:normAutofit fontScale="90000"/>
          </a:bodyPr>
          <a:lstStyle/>
          <a:p>
            <a:r>
              <a:rPr lang="en-US" sz="4000" b="1" i="1" dirty="0"/>
              <a:t>AUC - ROC Curve</a:t>
            </a:r>
            <a:r>
              <a:rPr lang="en-US" b="1" dirty="0"/>
              <a:t/>
            </a:r>
            <a:br>
              <a:rPr lang="en-US" b="1" dirty="0"/>
            </a:br>
            <a:endParaRPr lang="en-US" dirty="0"/>
          </a:p>
        </p:txBody>
      </p:sp>
      <p:sp>
        <p:nvSpPr>
          <p:cNvPr id="3" name="Content Placeholder 2"/>
          <p:cNvSpPr>
            <a:spLocks noGrp="1"/>
          </p:cNvSpPr>
          <p:nvPr>
            <p:ph idx="1"/>
          </p:nvPr>
        </p:nvSpPr>
        <p:spPr>
          <a:xfrm>
            <a:off x="457200" y="2357430"/>
            <a:ext cx="8229600" cy="3768733"/>
          </a:xfrm>
        </p:spPr>
        <p:txBody>
          <a:bodyPr/>
          <a:lstStyle/>
          <a:p>
            <a:pPr algn="just"/>
            <a:r>
              <a:rPr lang="en-US" dirty="0"/>
              <a:t> </a:t>
            </a:r>
            <a:r>
              <a:rPr lang="en-US" sz="2800" dirty="0"/>
              <a:t>It is a performance measurement for classification problem at various thresholds settings. ROC is a probability curve and AUC represents degree or measure of </a:t>
            </a:r>
            <a:r>
              <a:rPr lang="en-US" sz="2800" dirty="0" err="1"/>
              <a:t>separability</a:t>
            </a:r>
            <a:r>
              <a:rPr lang="en-US" sz="2800" dirty="0"/>
              <a:t>. It tells how much model is capable of distinguishing between classes.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a:srcRect/>
          <a:stretch>
            <a:fillRect/>
          </a:stretch>
        </p:blipFill>
        <p:spPr bwMode="auto">
          <a:xfrm>
            <a:off x="1500166" y="1500174"/>
            <a:ext cx="5889220" cy="377556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1546"/>
            <a:ext cx="8229600" cy="346092"/>
          </a:xfrm>
        </p:spPr>
        <p:txBody>
          <a:bodyPr>
            <a:normAutofit fontScale="90000"/>
          </a:bodyPr>
          <a:lstStyle/>
          <a:p>
            <a:r>
              <a:rPr lang="en-US" sz="4000" b="1" i="1" dirty="0"/>
              <a:t>A ROC plot shows:</a:t>
            </a:r>
            <a:r>
              <a:rPr lang="en-US" dirty="0"/>
              <a:t/>
            </a:r>
            <a:br>
              <a:rPr lang="en-US" dirty="0"/>
            </a:br>
            <a:endParaRPr lang="en-US" dirty="0"/>
          </a:p>
        </p:txBody>
      </p:sp>
      <p:sp>
        <p:nvSpPr>
          <p:cNvPr id="5" name="Content Placeholder 4"/>
          <p:cNvSpPr>
            <a:spLocks noGrp="1"/>
          </p:cNvSpPr>
          <p:nvPr>
            <p:ph idx="1"/>
          </p:nvPr>
        </p:nvSpPr>
        <p:spPr>
          <a:xfrm>
            <a:off x="457200" y="1857364"/>
            <a:ext cx="8229600" cy="4268799"/>
          </a:xfrm>
        </p:spPr>
        <p:txBody>
          <a:bodyPr>
            <a:normAutofit/>
          </a:bodyPr>
          <a:lstStyle/>
          <a:p>
            <a:pPr algn="just" fontAlgn="base"/>
            <a:r>
              <a:rPr lang="en-US" sz="2600" dirty="0"/>
              <a:t>The relationship between sensitivity and specificity. For example, a decrease in sensitivity results in an increase in specificity.</a:t>
            </a:r>
          </a:p>
          <a:p>
            <a:pPr algn="just" fontAlgn="base"/>
            <a:r>
              <a:rPr lang="en-US" sz="2600" dirty="0"/>
              <a:t>Test accuracy; the closer the graph is to the top and left-hand borders, the more accurate the test. Likewise, the closer the graph to the diagonal, the less accurate the test. A perfect test would go straight from zero up the top-left corner and then straight across the horizontal.</a:t>
            </a:r>
          </a:p>
          <a:p>
            <a:pPr algn="just" fontAlgn="base"/>
            <a:r>
              <a:rPr lang="en-US" sz="2600" dirty="0"/>
              <a:t>The likelihood ratio; given by the derivative at any particular cut-point.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984"/>
            <a:ext cx="8229600" cy="571504"/>
          </a:xfrm>
        </p:spPr>
        <p:txBody>
          <a:bodyPr>
            <a:normAutofit fontScale="90000"/>
          </a:bodyPr>
          <a:lstStyle/>
          <a:p>
            <a:r>
              <a:rPr lang="en-US" sz="3600" b="1" i="1" u="sng" dirty="0"/>
              <a:t>Defining terms used in AUC and ROC Curve</a:t>
            </a:r>
            <a:r>
              <a:rPr lang="en-US" b="1" u="sng" dirty="0"/>
              <a:t/>
            </a:r>
            <a:br>
              <a:rPr lang="en-US" b="1" u="sng" dirty="0"/>
            </a:br>
            <a:endParaRPr lang="en-US" u="sng" dirty="0"/>
          </a:p>
        </p:txBody>
      </p:sp>
      <p:pic>
        <p:nvPicPr>
          <p:cNvPr id="35842" name="Picture 2"/>
          <p:cNvPicPr>
            <a:picLocks noGrp="1" noChangeAspect="1" noChangeArrowheads="1"/>
          </p:cNvPicPr>
          <p:nvPr>
            <p:ph idx="1"/>
          </p:nvPr>
        </p:nvPicPr>
        <p:blipFill>
          <a:blip r:embed="rId2"/>
          <a:srcRect/>
          <a:stretch>
            <a:fillRect/>
          </a:stretch>
        </p:blipFill>
        <p:spPr bwMode="auto">
          <a:xfrm>
            <a:off x="5357818" y="4000504"/>
            <a:ext cx="3143272" cy="1265473"/>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357158" y="3929066"/>
            <a:ext cx="3429024" cy="1176340"/>
          </a:xfrm>
          <a:prstGeom prst="rect">
            <a:avLst/>
          </a:prstGeom>
          <a:noFill/>
          <a:ln w="9525">
            <a:noFill/>
            <a:miter lim="800000"/>
            <a:headEnd/>
            <a:tailEnd/>
          </a:ln>
          <a:effectLst/>
        </p:spPr>
      </p:pic>
      <p:pic>
        <p:nvPicPr>
          <p:cNvPr id="35844" name="Picture 4"/>
          <p:cNvPicPr>
            <a:picLocks noChangeAspect="1" noChangeArrowheads="1"/>
          </p:cNvPicPr>
          <p:nvPr/>
        </p:nvPicPr>
        <p:blipFill>
          <a:blip r:embed="rId4"/>
          <a:srcRect/>
          <a:stretch>
            <a:fillRect/>
          </a:stretch>
        </p:blipFill>
        <p:spPr bwMode="auto">
          <a:xfrm>
            <a:off x="1928794" y="2000240"/>
            <a:ext cx="5351046" cy="108585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4422"/>
            <a:ext cx="8229600" cy="785818"/>
          </a:xfrm>
        </p:spPr>
        <p:txBody>
          <a:bodyPr>
            <a:normAutofit fontScale="90000"/>
          </a:bodyPr>
          <a:lstStyle/>
          <a:p>
            <a:r>
              <a:rPr lang="en-US" sz="4000" b="1" i="1" dirty="0"/>
              <a:t>Relation between Sensitivity, Specificity, FPR</a:t>
            </a:r>
            <a:r>
              <a:rPr lang="en-US" b="1" dirty="0"/>
              <a:t/>
            </a:r>
            <a:br>
              <a:rPr lang="en-US" b="1" dirty="0"/>
            </a:br>
            <a:endParaRPr lang="en-US" dirty="0"/>
          </a:p>
        </p:txBody>
      </p:sp>
      <p:sp>
        <p:nvSpPr>
          <p:cNvPr id="3" name="Content Placeholder 2"/>
          <p:cNvSpPr>
            <a:spLocks noGrp="1"/>
          </p:cNvSpPr>
          <p:nvPr>
            <p:ph idx="1"/>
          </p:nvPr>
        </p:nvSpPr>
        <p:spPr>
          <a:xfrm>
            <a:off x="457200" y="2500306"/>
            <a:ext cx="8229600" cy="3625857"/>
          </a:xfrm>
        </p:spPr>
        <p:txBody>
          <a:bodyPr/>
          <a:lstStyle/>
          <a:p>
            <a:r>
              <a:rPr lang="en-US" dirty="0"/>
              <a:t>Sensitivity⬆, Specificity⬇ and Sensitivity⬇, Specificity⬆</a:t>
            </a:r>
          </a:p>
          <a:p>
            <a:endParaRPr lang="en-IN" dirty="0"/>
          </a:p>
          <a:p>
            <a:r>
              <a:rPr lang="en-US" dirty="0"/>
              <a:t>TPR⬆, FPR⬆ and TPR⬇, FPR⬇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Logistic regression is a statistical method for predicting binary classes. The outcome or target variable is dichotomous in nature. Dichotomous means there are only two possible classes. For example, it can be used for cancer detection problems. It computes the probability of an event occurrence.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38E450-1E22-41E1-B651-12E425095BD6}"/>
              </a:ext>
            </a:extLst>
          </p:cNvPr>
          <p:cNvSpPr>
            <a:spLocks noGrp="1"/>
          </p:cNvSpPr>
          <p:nvPr>
            <p:ph type="title"/>
          </p:nvPr>
        </p:nvSpPr>
        <p:spPr>
          <a:xfrm>
            <a:off x="457200" y="620688"/>
            <a:ext cx="8229600" cy="1656184"/>
          </a:xfrm>
        </p:spPr>
        <p:txBody>
          <a:bodyPr>
            <a:normAutofit/>
          </a:bodyPr>
          <a:lstStyle/>
          <a:p>
            <a:r>
              <a:rPr lang="en-IN" sz="4000" b="1" i="1" dirty="0">
                <a:solidFill>
                  <a:srgbClr val="292929"/>
                </a:solidFill>
                <a:effectLst/>
                <a:latin typeface="sohne"/>
              </a:rPr>
              <a:t>Maximum Likelihood Estimates</a:t>
            </a:r>
            <a:r>
              <a:rPr lang="en-IN" b="0" i="0" dirty="0">
                <a:solidFill>
                  <a:srgbClr val="292929"/>
                </a:solidFill>
                <a:effectLst/>
                <a:latin typeface="sohne"/>
              </a:rPr>
              <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15ADF0BD-76D1-4A60-A759-8A8110983590}"/>
              </a:ext>
            </a:extLst>
          </p:cNvPr>
          <p:cNvSpPr>
            <a:spLocks noGrp="1"/>
          </p:cNvSpPr>
          <p:nvPr>
            <p:ph idx="1"/>
          </p:nvPr>
        </p:nvSpPr>
        <p:spPr>
          <a:xfrm>
            <a:off x="457200" y="2636912"/>
            <a:ext cx="8229600" cy="3489251"/>
          </a:xfrm>
        </p:spPr>
        <p:txBody>
          <a:bodyPr>
            <a:normAutofit/>
          </a:bodyPr>
          <a:lstStyle/>
          <a:p>
            <a:pPr algn="just"/>
            <a:r>
              <a:rPr lang="en-US" sz="2400" b="0" i="1" dirty="0">
                <a:solidFill>
                  <a:srgbClr val="292929"/>
                </a:solidFill>
                <a:effectLst/>
                <a:latin typeface="charter"/>
              </a:rPr>
              <a:t>Suppose we have three data points this time and we assume that they have been generated from a process that is adequately described by a Gaussian distribution. These points are 9, 9.5 and 11. How do we calculate the maximum likelihood estimates of the parameter values of the Gaussian distribution μ and σ?</a:t>
            </a:r>
            <a:endParaRPr lang="en-IN" sz="2400" i="1" dirty="0"/>
          </a:p>
        </p:txBody>
      </p:sp>
    </p:spTree>
    <p:extLst>
      <p:ext uri="{BB962C8B-B14F-4D97-AF65-F5344CB8AC3E}">
        <p14:creationId xmlns:p14="http://schemas.microsoft.com/office/powerpoint/2010/main" val="3214926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84EEB5-DB74-4A19-BD70-99FA4F880709}"/>
              </a:ext>
            </a:extLst>
          </p:cNvPr>
          <p:cNvSpPr>
            <a:spLocks noGrp="1"/>
          </p:cNvSpPr>
          <p:nvPr>
            <p:ph idx="1"/>
          </p:nvPr>
        </p:nvSpPr>
        <p:spPr>
          <a:xfrm>
            <a:off x="457200" y="1844824"/>
            <a:ext cx="8229600" cy="4281339"/>
          </a:xfrm>
        </p:spPr>
        <p:txBody>
          <a:bodyPr>
            <a:normAutofit/>
          </a:bodyPr>
          <a:lstStyle/>
          <a:p>
            <a:pPr algn="just"/>
            <a:r>
              <a:rPr lang="en-US" sz="2800" b="0" i="1" dirty="0">
                <a:solidFill>
                  <a:srgbClr val="292929"/>
                </a:solidFill>
                <a:effectLst/>
                <a:latin typeface="charter"/>
              </a:rPr>
              <a:t>What we want to calculate is the total probability of observing all of the data, i.e., the joint probability distribution of all observed data points. To do this we would need to calculate some conditional probabilities, which can get very difficult. So, it is here that we’ll make our first assumption. The assumption is that each data point is generated independently of the others.</a:t>
            </a:r>
            <a:endParaRPr lang="en-IN" sz="2800" i="1" dirty="0"/>
          </a:p>
        </p:txBody>
      </p:sp>
    </p:spTree>
    <p:extLst>
      <p:ext uri="{BB962C8B-B14F-4D97-AF65-F5344CB8AC3E}">
        <p14:creationId xmlns:p14="http://schemas.microsoft.com/office/powerpoint/2010/main" val="920301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500B3-445D-422F-AB31-27EFA869B7B2}"/>
              </a:ext>
            </a:extLst>
          </p:cNvPr>
          <p:cNvSpPr>
            <a:spLocks noGrp="1"/>
          </p:cNvSpPr>
          <p:nvPr>
            <p:ph type="title"/>
          </p:nvPr>
        </p:nvSpPr>
        <p:spPr>
          <a:xfrm>
            <a:off x="457200" y="274638"/>
            <a:ext cx="8229600" cy="1858218"/>
          </a:xfrm>
        </p:spPr>
        <p:txBody>
          <a:bodyPr>
            <a:normAutofit/>
          </a:bodyPr>
          <a:lstStyle/>
          <a:p>
            <a:r>
              <a:rPr lang="en-US" sz="3600" b="1" i="1" dirty="0">
                <a:solidFill>
                  <a:srgbClr val="292929"/>
                </a:solidFill>
                <a:effectLst/>
                <a:latin typeface="+mn-lt"/>
              </a:rPr>
              <a:t>The probability density of observing a single data point x</a:t>
            </a:r>
            <a:r>
              <a:rPr lang="en-US" b="0" i="1" dirty="0">
                <a:solidFill>
                  <a:srgbClr val="292929"/>
                </a:solidFill>
                <a:effectLst/>
                <a:latin typeface="charter"/>
              </a:rPr>
              <a:t>,</a:t>
            </a:r>
            <a:endParaRPr lang="en-IN" dirty="0"/>
          </a:p>
        </p:txBody>
      </p:sp>
      <p:pic>
        <p:nvPicPr>
          <p:cNvPr id="1026" name="Picture 2">
            <a:extLst>
              <a:ext uri="{FF2B5EF4-FFF2-40B4-BE49-F238E27FC236}">
                <a16:creationId xmlns:a16="http://schemas.microsoft.com/office/drawing/2014/main" xmlns="" id="{6AA555AA-82EE-4AAB-8BE6-8B33FA3F73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82545"/>
            <a:ext cx="8229600" cy="156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861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5" name="Straight Connector 134">
            <a:extLst>
              <a:ext uri="{FF2B5EF4-FFF2-40B4-BE49-F238E27FC236}">
                <a16:creationId xmlns:a16="http://schemas.microsoft.com/office/drawing/2014/main" xmlns=""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72357"/>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xmlns=""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68596"/>
            <a:ext cx="9144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21EB66E-8DAC-4A85-8524-A165110BB403}"/>
              </a:ext>
            </a:extLst>
          </p:cNvPr>
          <p:cNvSpPr>
            <a:spLocks noGrp="1"/>
          </p:cNvSpPr>
          <p:nvPr>
            <p:ph type="title"/>
          </p:nvPr>
        </p:nvSpPr>
        <p:spPr>
          <a:xfrm>
            <a:off x="394554" y="476672"/>
            <a:ext cx="8354891" cy="1296510"/>
          </a:xfrm>
        </p:spPr>
        <p:txBody>
          <a:bodyPr vert="horz" lIns="91440" tIns="45720" rIns="91440" bIns="45720" rtlCol="0" anchor="b">
            <a:normAutofit/>
          </a:bodyPr>
          <a:lstStyle/>
          <a:p>
            <a:pPr>
              <a:lnSpc>
                <a:spcPct val="90000"/>
              </a:lnSpc>
            </a:pPr>
            <a:r>
              <a:rPr lang="en-US" sz="2900" b="1" i="1" kern="1200" dirty="0">
                <a:solidFill>
                  <a:schemeClr val="bg1"/>
                </a:solidFill>
                <a:effectLst/>
                <a:latin typeface="+mj-lt"/>
                <a:ea typeface="+mj-ea"/>
                <a:cs typeface="+mj-cs"/>
              </a:rPr>
              <a:t>In our example the total (joint) probability density of observing the three data points is given by:</a:t>
            </a:r>
            <a:endParaRPr lang="en-US" sz="2900" b="1" i="1" kern="1200" dirty="0">
              <a:solidFill>
                <a:schemeClr val="bg1"/>
              </a:solidFill>
              <a:latin typeface="+mj-lt"/>
              <a:ea typeface="+mj-ea"/>
              <a:cs typeface="+mj-cs"/>
            </a:endParaRPr>
          </a:p>
        </p:txBody>
      </p:sp>
      <p:cxnSp>
        <p:nvCxnSpPr>
          <p:cNvPr id="141" name="Straight Connector 140">
            <a:extLst>
              <a:ext uri="{FF2B5EF4-FFF2-40B4-BE49-F238E27FC236}">
                <a16:creationId xmlns:a16="http://schemas.microsoft.com/office/drawing/2014/main" xmlns=""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bwMode="white">
          <a:xfrm>
            <a:off x="0" y="2201402"/>
            <a:ext cx="9141618"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xmlns="" id="{B0C3ED72-1D5D-4B41-B9B2-CEB2D25C9B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0030" y="3094446"/>
            <a:ext cx="8622615" cy="204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65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906D3-BE52-4FF6-A0AE-E47000CC7344}"/>
              </a:ext>
            </a:extLst>
          </p:cNvPr>
          <p:cNvSpPr>
            <a:spLocks noGrp="1"/>
          </p:cNvSpPr>
          <p:nvPr>
            <p:ph type="title"/>
          </p:nvPr>
        </p:nvSpPr>
        <p:spPr>
          <a:xfrm>
            <a:off x="457200" y="274638"/>
            <a:ext cx="8229600" cy="2074242"/>
          </a:xfrm>
        </p:spPr>
        <p:txBody>
          <a:bodyPr>
            <a:normAutofit/>
          </a:bodyPr>
          <a:lstStyle/>
          <a:p>
            <a:r>
              <a:rPr lang="en-IN" sz="3600" b="1" i="1" dirty="0">
                <a:solidFill>
                  <a:srgbClr val="292929"/>
                </a:solidFill>
                <a:effectLst/>
                <a:latin typeface="+mn-lt"/>
              </a:rPr>
              <a:t>The log likelihood</a:t>
            </a:r>
            <a:r>
              <a:rPr lang="en-IN" b="0" i="0" dirty="0">
                <a:solidFill>
                  <a:srgbClr val="292929"/>
                </a:solidFill>
                <a:effectLst/>
                <a:latin typeface="sohne"/>
              </a:rPr>
              <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EE631C6F-B6BE-447A-A892-9C0617FEF465}"/>
              </a:ext>
            </a:extLst>
          </p:cNvPr>
          <p:cNvSpPr>
            <a:spLocks noGrp="1"/>
          </p:cNvSpPr>
          <p:nvPr>
            <p:ph idx="1"/>
          </p:nvPr>
        </p:nvSpPr>
        <p:spPr>
          <a:xfrm>
            <a:off x="457200" y="1916832"/>
            <a:ext cx="8229600" cy="4209331"/>
          </a:xfrm>
        </p:spPr>
        <p:txBody>
          <a:bodyPr>
            <a:noAutofit/>
          </a:bodyPr>
          <a:lstStyle/>
          <a:p>
            <a:pPr algn="just"/>
            <a:r>
              <a:rPr lang="en-US" sz="2800" b="0" i="1" dirty="0">
                <a:solidFill>
                  <a:srgbClr val="292929"/>
                </a:solidFill>
                <a:effectLst/>
              </a:rPr>
              <a:t>We just have to figure out the values of μ and σ that results in giving the maximum value of the above expression.</a:t>
            </a:r>
          </a:p>
          <a:p>
            <a:pPr algn="just"/>
            <a:endParaRPr lang="en-US" sz="2800" i="1" dirty="0">
              <a:solidFill>
                <a:srgbClr val="292929"/>
              </a:solidFill>
            </a:endParaRPr>
          </a:p>
          <a:p>
            <a:pPr algn="just"/>
            <a:r>
              <a:rPr lang="en-US" sz="2800" b="0" i="1" dirty="0">
                <a:solidFill>
                  <a:srgbClr val="292929"/>
                </a:solidFill>
                <a:effectLst/>
              </a:rPr>
              <a:t>The above expression for the total probability is quite a pain to differentiate, so it is almost always simplified by taking the natural logarithm of the expression. That is log likelihood.</a:t>
            </a:r>
            <a:endParaRPr lang="en-IN" sz="2800" i="1" dirty="0"/>
          </a:p>
        </p:txBody>
      </p:sp>
    </p:spTree>
    <p:extLst>
      <p:ext uri="{BB962C8B-B14F-4D97-AF65-F5344CB8AC3E}">
        <p14:creationId xmlns:p14="http://schemas.microsoft.com/office/powerpoint/2010/main" val="2738520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6163E-708F-4ABE-922F-958295534C0D}"/>
              </a:ext>
            </a:extLst>
          </p:cNvPr>
          <p:cNvSpPr>
            <a:spLocks noGrp="1"/>
          </p:cNvSpPr>
          <p:nvPr>
            <p:ph type="title"/>
          </p:nvPr>
        </p:nvSpPr>
        <p:spPr/>
        <p:txBody>
          <a:bodyPr/>
          <a:lstStyle/>
          <a:p>
            <a:r>
              <a:rPr lang="en-US" sz="4400" b="1" i="1" dirty="0"/>
              <a:t>MLE generalized form</a:t>
            </a:r>
            <a:endParaRPr lang="en-IN" dirty="0"/>
          </a:p>
        </p:txBody>
      </p:sp>
      <p:pic>
        <p:nvPicPr>
          <p:cNvPr id="7" name="Content Placeholder 6">
            <a:extLst>
              <a:ext uri="{FF2B5EF4-FFF2-40B4-BE49-F238E27FC236}">
                <a16:creationId xmlns:a16="http://schemas.microsoft.com/office/drawing/2014/main" xmlns="" id="{E4953FDF-B8AB-45AB-8523-8EBC5C617E80}"/>
              </a:ext>
            </a:extLst>
          </p:cNvPr>
          <p:cNvPicPr>
            <a:picLocks noGrp="1" noChangeAspect="1"/>
          </p:cNvPicPr>
          <p:nvPr>
            <p:ph idx="1"/>
          </p:nvPr>
        </p:nvPicPr>
        <p:blipFill>
          <a:blip r:embed="rId2"/>
          <a:stretch>
            <a:fillRect/>
          </a:stretch>
        </p:blipFill>
        <p:spPr>
          <a:xfrm>
            <a:off x="652462" y="2043906"/>
            <a:ext cx="7839075" cy="3638550"/>
          </a:xfrm>
          <a:solidFill>
            <a:srgbClr val="FF0000"/>
          </a:solidFill>
          <a:ln w="38100">
            <a:solidFill>
              <a:schemeClr val="tx1"/>
            </a:solidFill>
          </a:ln>
        </p:spPr>
      </p:pic>
    </p:spTree>
    <p:extLst>
      <p:ext uri="{BB962C8B-B14F-4D97-AF65-F5344CB8AC3E}">
        <p14:creationId xmlns:p14="http://schemas.microsoft.com/office/powerpoint/2010/main" val="2084641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letter&#10;&#10;Description automatically generated">
            <a:extLst>
              <a:ext uri="{FF2B5EF4-FFF2-40B4-BE49-F238E27FC236}">
                <a16:creationId xmlns:a16="http://schemas.microsoft.com/office/drawing/2014/main" xmlns="" id="{B8E6FBB8-5C19-491B-BF58-5E7E733C3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210" y="1556792"/>
            <a:ext cx="8494276" cy="4680520"/>
          </a:xfrm>
        </p:spPr>
      </p:pic>
    </p:spTree>
    <p:extLst>
      <p:ext uri="{BB962C8B-B14F-4D97-AF65-F5344CB8AC3E}">
        <p14:creationId xmlns:p14="http://schemas.microsoft.com/office/powerpoint/2010/main" val="1642735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C:\Users\Admin\Desktop\mle3.png"/>
          <p:cNvPicPr>
            <a:picLocks noGrp="1" noChangeAspect="1" noChangeArrowheads="1"/>
          </p:cNvPicPr>
          <p:nvPr>
            <p:ph idx="1"/>
          </p:nvPr>
        </p:nvPicPr>
        <p:blipFill>
          <a:blip r:embed="rId2"/>
          <a:srcRect/>
          <a:stretch>
            <a:fillRect/>
          </a:stretch>
        </p:blipFill>
        <p:spPr bwMode="auto">
          <a:xfrm>
            <a:off x="738807" y="2102809"/>
            <a:ext cx="7666385" cy="3520745"/>
          </a:xfrm>
          <a:prstGeom prst="rect">
            <a:avLst/>
          </a:prstGeom>
          <a:noFill/>
          <a:ln w="38100">
            <a:solidFill>
              <a:srgbClr val="C00000"/>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MLE for logit function</a:t>
            </a:r>
          </a:p>
        </p:txBody>
      </p:sp>
      <p:pic>
        <p:nvPicPr>
          <p:cNvPr id="68610" name="Picture 2" descr="C:\Users\Admin\Desktop\mle4.png"/>
          <p:cNvPicPr>
            <a:picLocks noGrp="1" noChangeAspect="1" noChangeArrowheads="1"/>
          </p:cNvPicPr>
          <p:nvPr>
            <p:ph idx="1"/>
          </p:nvPr>
        </p:nvPicPr>
        <p:blipFill>
          <a:blip r:embed="rId2"/>
          <a:srcRect/>
          <a:stretch>
            <a:fillRect/>
          </a:stretch>
        </p:blipFill>
        <p:spPr bwMode="auto">
          <a:xfrm>
            <a:off x="738807" y="2102809"/>
            <a:ext cx="7666385" cy="3520745"/>
          </a:xfrm>
          <a:prstGeom prst="rect">
            <a:avLst/>
          </a:prstGeom>
          <a:noFill/>
          <a:ln w="38100">
            <a:solidFill>
              <a:srgbClr val="C00000"/>
            </a:solid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C:\Users\Admin\Desktop\mle5.png"/>
          <p:cNvPicPr>
            <a:picLocks noGrp="1" noChangeAspect="1" noChangeArrowheads="1"/>
          </p:cNvPicPr>
          <p:nvPr>
            <p:ph idx="1"/>
          </p:nvPr>
        </p:nvPicPr>
        <p:blipFill>
          <a:blip r:embed="rId2"/>
          <a:srcRect/>
          <a:stretch>
            <a:fillRect/>
          </a:stretch>
        </p:blipFill>
        <p:spPr bwMode="auto">
          <a:xfrm>
            <a:off x="738807" y="2102809"/>
            <a:ext cx="7666385" cy="3520745"/>
          </a:xfrm>
          <a:prstGeom prst="rect">
            <a:avLst/>
          </a:prstGeom>
          <a:noFill/>
          <a:ln w="38100">
            <a:solidFill>
              <a:srgbClr val="C0000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a:t>It is a special case of linear regression where the</a:t>
            </a:r>
          </a:p>
          <a:p>
            <a:pPr algn="just">
              <a:buNone/>
            </a:pPr>
            <a:r>
              <a:rPr lang="en-US" dirty="0"/>
              <a:t>target variable is categorical in nature. </a:t>
            </a:r>
            <a:r>
              <a:rPr lang="en-US" b="1" u="sng" dirty="0"/>
              <a:t>It uses a</a:t>
            </a:r>
          </a:p>
          <a:p>
            <a:pPr algn="just">
              <a:buNone/>
            </a:pPr>
            <a:r>
              <a:rPr lang="en-US" b="1" u="sng" dirty="0"/>
              <a:t>log of odds as the dependent variable.</a:t>
            </a:r>
            <a:r>
              <a:rPr lang="en-US" dirty="0"/>
              <a:t> Logistic</a:t>
            </a:r>
          </a:p>
          <a:p>
            <a:pPr algn="just">
              <a:buNone/>
            </a:pPr>
            <a:r>
              <a:rPr lang="en-US" dirty="0"/>
              <a:t>Regression predicts the probability of</a:t>
            </a:r>
          </a:p>
          <a:p>
            <a:pPr algn="just">
              <a:buNone/>
            </a:pPr>
            <a:r>
              <a:rPr lang="en-US" dirty="0"/>
              <a:t>occurrence of a binary event utilizing a logit</a:t>
            </a:r>
          </a:p>
          <a:p>
            <a:pPr algn="just">
              <a:buNone/>
            </a:pPr>
            <a:r>
              <a:rPr lang="en-US" dirty="0"/>
              <a:t>function.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Admin\Desktop\mle6.png"/>
          <p:cNvPicPr>
            <a:picLocks noGrp="1" noChangeAspect="1" noChangeArrowheads="1"/>
          </p:cNvPicPr>
          <p:nvPr>
            <p:ph idx="1"/>
          </p:nvPr>
        </p:nvPicPr>
        <p:blipFill>
          <a:blip r:embed="rId2"/>
          <a:srcRect/>
          <a:stretch>
            <a:fillRect/>
          </a:stretch>
        </p:blipFill>
        <p:spPr bwMode="auto">
          <a:xfrm>
            <a:off x="738807" y="2102809"/>
            <a:ext cx="7666385" cy="3520745"/>
          </a:xfrm>
          <a:prstGeom prst="rect">
            <a:avLst/>
          </a:prstGeom>
          <a:noFill/>
          <a:ln w="38100">
            <a:solidFill>
              <a:srgbClr val="C0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928670"/>
            <a:ext cx="8229600" cy="5197493"/>
          </a:xfrm>
        </p:spPr>
        <p:txBody>
          <a:bodyPr>
            <a:normAutofit fontScale="92500" lnSpcReduction="10000"/>
          </a:bodyPr>
          <a:lstStyle/>
          <a:p>
            <a:pPr algn="just"/>
            <a:r>
              <a:rPr lang="en-US" dirty="0"/>
              <a:t>Given a probability p, the corresponding </a:t>
            </a:r>
            <a:r>
              <a:rPr lang="en-US" b="1" dirty="0"/>
              <a:t>odds </a:t>
            </a:r>
            <a:r>
              <a:rPr lang="en-US" dirty="0"/>
              <a:t>are calculated as </a:t>
            </a:r>
            <a:r>
              <a:rPr lang="en-US" i="1" dirty="0"/>
              <a:t>p / (1 – p)</a:t>
            </a:r>
            <a:r>
              <a:rPr lang="en-US" dirty="0"/>
              <a:t>.</a:t>
            </a:r>
          </a:p>
          <a:p>
            <a:pPr algn="just"/>
            <a:r>
              <a:rPr lang="en-US" dirty="0"/>
              <a:t>The </a:t>
            </a:r>
            <a:r>
              <a:rPr lang="en-US" b="1" dirty="0"/>
              <a:t>logit function</a:t>
            </a:r>
            <a:r>
              <a:rPr lang="en-US" dirty="0"/>
              <a:t> is simply the logarithm of the odds: </a:t>
            </a:r>
            <a:r>
              <a:rPr lang="en-US" i="1" dirty="0"/>
              <a:t>logit(p) = log(p / (1 – p))</a:t>
            </a:r>
            <a:r>
              <a:rPr lang="en-US" dirty="0"/>
              <a:t>. </a:t>
            </a:r>
          </a:p>
          <a:p>
            <a:pPr algn="just"/>
            <a:r>
              <a:rPr lang="en-US" dirty="0"/>
              <a:t>The value of the logit function heads towards infinity as </a:t>
            </a:r>
            <a:r>
              <a:rPr lang="en-US" i="1" dirty="0"/>
              <a:t>p</a:t>
            </a:r>
            <a:r>
              <a:rPr lang="en-US" dirty="0"/>
              <a:t> approaches 1 and towards negative infinity as it approaches 0.</a:t>
            </a:r>
          </a:p>
          <a:p>
            <a:pPr algn="just"/>
            <a:r>
              <a:rPr lang="en-US" dirty="0"/>
              <a:t>The logit function is useful in analytics because it maps probabilities (which are values in the range [0, 1]) to the full range of real numbers. This is essentially what happens in logistic regression.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fontScale="92500" lnSpcReduction="10000"/>
          </a:bodyPr>
          <a:lstStyle/>
          <a:p>
            <a:pPr algn="just"/>
            <a:r>
              <a:rPr lang="en-US" dirty="0"/>
              <a:t>The inverse of the logit function is the </a:t>
            </a:r>
            <a:r>
              <a:rPr lang="en-US" b="1" dirty="0"/>
              <a:t>sigmoid</a:t>
            </a:r>
            <a:r>
              <a:rPr lang="en-US" dirty="0"/>
              <a:t> function. That is, if you have a probability </a:t>
            </a:r>
            <a:r>
              <a:rPr lang="en-US" i="1" dirty="0"/>
              <a:t>p</a:t>
            </a:r>
            <a:r>
              <a:rPr lang="en-US" dirty="0"/>
              <a:t>, </a:t>
            </a:r>
            <a:r>
              <a:rPr lang="en-US" i="1" dirty="0"/>
              <a:t>sigmoid (logit(p)) = p</a:t>
            </a:r>
            <a:r>
              <a:rPr lang="en-US" dirty="0"/>
              <a:t>. The sigmoid function maps arbitrary real values </a:t>
            </a:r>
            <a:r>
              <a:rPr lang="en-US" u="sng" dirty="0"/>
              <a:t>back</a:t>
            </a:r>
            <a:r>
              <a:rPr lang="en-US" dirty="0"/>
              <a:t> to the range [0, 1]. The larger the value, the closer to 1 you’ll get.</a:t>
            </a:r>
          </a:p>
          <a:p>
            <a:pPr algn="just"/>
            <a:r>
              <a:rPr lang="en-US" dirty="0"/>
              <a:t>The formula for the sigmoid function is </a:t>
            </a:r>
          </a:p>
          <a:p>
            <a:pPr algn="just">
              <a:buNone/>
            </a:pPr>
            <a:r>
              <a:rPr lang="en-US" i="1" dirty="0"/>
              <a:t>σ(x) = 1/(1 + exp(-x))</a:t>
            </a:r>
            <a:r>
              <a:rPr lang="en-US" dirty="0"/>
              <a:t>. </a:t>
            </a:r>
          </a:p>
          <a:p>
            <a:pPr algn="just"/>
            <a:r>
              <a:rPr lang="en-US" dirty="0"/>
              <a:t>The sigmoid might be useful if you want to transform a real valued variable into something that represents a probability.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sz="half" idx="1"/>
          </p:nvPr>
        </p:nvPicPr>
        <p:blipFill>
          <a:blip r:embed="rId2"/>
          <a:srcRect/>
          <a:stretch>
            <a:fillRect/>
          </a:stretch>
        </p:blipFill>
        <p:spPr bwMode="auto">
          <a:xfrm>
            <a:off x="1379220" y="2643183"/>
            <a:ext cx="2194560" cy="1143008"/>
          </a:xfrm>
          <a:prstGeom prst="rect">
            <a:avLst/>
          </a:prstGeom>
          <a:noFill/>
          <a:ln w="9525">
            <a:noFill/>
            <a:miter lim="800000"/>
            <a:headEnd/>
            <a:tailEnd/>
          </a:ln>
          <a:effectLst/>
        </p:spPr>
      </p:pic>
      <p:pic>
        <p:nvPicPr>
          <p:cNvPr id="24579" name="Picture 3"/>
          <p:cNvPicPr>
            <a:picLocks noGrp="1" noChangeAspect="1" noChangeArrowheads="1"/>
          </p:cNvPicPr>
          <p:nvPr>
            <p:ph sz="half" idx="2"/>
          </p:nvPr>
        </p:nvPicPr>
        <p:blipFill>
          <a:blip r:embed="rId3">
            <a:lum contrast="30000"/>
          </a:blip>
          <a:srcRect/>
          <a:stretch>
            <a:fillRect/>
          </a:stretch>
        </p:blipFill>
        <p:spPr bwMode="auto">
          <a:xfrm>
            <a:off x="4143372" y="1857364"/>
            <a:ext cx="3857652" cy="3143273"/>
          </a:xfrm>
          <a:prstGeom prst="rect">
            <a:avLst/>
          </a:prstGeom>
          <a:noFill/>
          <a:ln w="12700">
            <a:solidFill>
              <a:schemeClr val="tx1"/>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Grp="1" noChangeAspect="1" noChangeArrowheads="1"/>
          </p:cNvPicPr>
          <p:nvPr>
            <p:ph idx="1"/>
          </p:nvPr>
        </p:nvPicPr>
        <p:blipFill>
          <a:blip r:embed="rId2"/>
          <a:srcRect/>
          <a:stretch>
            <a:fillRect/>
          </a:stretch>
        </p:blipFill>
        <p:spPr bwMode="auto">
          <a:xfrm>
            <a:off x="3398520" y="2285992"/>
            <a:ext cx="2745116" cy="571505"/>
          </a:xfrm>
          <a:prstGeom prst="rect">
            <a:avLst/>
          </a:prstGeom>
          <a:noFill/>
          <a:ln w="12700">
            <a:solidFill>
              <a:schemeClr val="tx1"/>
            </a:solidFill>
            <a:miter lim="800000"/>
            <a:headEnd/>
            <a:tailEnd/>
          </a:ln>
          <a:effectLst/>
        </p:spPr>
      </p:pic>
      <p:sp>
        <p:nvSpPr>
          <p:cNvPr id="13" name="TextBox 12"/>
          <p:cNvSpPr txBox="1"/>
          <p:nvPr/>
        </p:nvSpPr>
        <p:spPr>
          <a:xfrm>
            <a:off x="857224" y="1785926"/>
            <a:ext cx="7000924" cy="369332"/>
          </a:xfrm>
          <a:prstGeom prst="rect">
            <a:avLst/>
          </a:prstGeom>
          <a:noFill/>
        </p:spPr>
        <p:txBody>
          <a:bodyPr wrap="square" rtlCol="0">
            <a:spAutoFit/>
          </a:bodyPr>
          <a:lstStyle/>
          <a:p>
            <a:r>
              <a:rPr lang="en-US" dirty="0"/>
              <a:t>Linear Regression Equation:</a:t>
            </a:r>
          </a:p>
        </p:txBody>
      </p:sp>
      <p:sp>
        <p:nvSpPr>
          <p:cNvPr id="14" name="TextBox 13"/>
          <p:cNvSpPr txBox="1"/>
          <p:nvPr/>
        </p:nvSpPr>
        <p:spPr>
          <a:xfrm>
            <a:off x="785786" y="3000372"/>
            <a:ext cx="7572428" cy="369332"/>
          </a:xfrm>
          <a:prstGeom prst="rect">
            <a:avLst/>
          </a:prstGeom>
          <a:noFill/>
        </p:spPr>
        <p:txBody>
          <a:bodyPr wrap="square" rtlCol="0">
            <a:spAutoFit/>
          </a:bodyPr>
          <a:lstStyle/>
          <a:p>
            <a:r>
              <a:rPr lang="en-US" dirty="0"/>
              <a:t>Where, y is dependent variable and x1, x2 ... and </a:t>
            </a:r>
            <a:r>
              <a:rPr lang="en-US" dirty="0" err="1"/>
              <a:t>Xn</a:t>
            </a:r>
            <a:r>
              <a:rPr lang="en-US" dirty="0"/>
              <a:t> are explanatory variables.</a:t>
            </a:r>
          </a:p>
        </p:txBody>
      </p:sp>
      <p:pic>
        <p:nvPicPr>
          <p:cNvPr id="2055" name="Picture 7" descr="http://res.cloudinary.com/dyd911kmh/image/upload/f_auto,q_auto:best/v1534281880/image2_kwxquj.png"/>
          <p:cNvPicPr>
            <a:picLocks noChangeAspect="1" noChangeArrowheads="1"/>
          </p:cNvPicPr>
          <p:nvPr/>
        </p:nvPicPr>
        <p:blipFill>
          <a:blip r:embed="rId3"/>
          <a:srcRect/>
          <a:stretch>
            <a:fillRect/>
          </a:stretch>
        </p:blipFill>
        <p:spPr bwMode="auto">
          <a:xfrm>
            <a:off x="4429124" y="3500438"/>
            <a:ext cx="1438277" cy="428628"/>
          </a:xfrm>
          <a:prstGeom prst="rect">
            <a:avLst/>
          </a:prstGeom>
          <a:noFill/>
          <a:ln w="12700">
            <a:solidFill>
              <a:schemeClr val="tx1"/>
            </a:solidFill>
          </a:ln>
        </p:spPr>
      </p:pic>
      <p:sp>
        <p:nvSpPr>
          <p:cNvPr id="16" name="TextBox 15"/>
          <p:cNvSpPr txBox="1"/>
          <p:nvPr/>
        </p:nvSpPr>
        <p:spPr>
          <a:xfrm>
            <a:off x="1500166" y="3500438"/>
            <a:ext cx="2643206" cy="369332"/>
          </a:xfrm>
          <a:prstGeom prst="rect">
            <a:avLst/>
          </a:prstGeom>
          <a:noFill/>
        </p:spPr>
        <p:txBody>
          <a:bodyPr wrap="square" rtlCol="0">
            <a:spAutoFit/>
          </a:bodyPr>
          <a:lstStyle/>
          <a:p>
            <a:r>
              <a:rPr lang="en-US" dirty="0"/>
              <a:t>Sigmoid Function:</a:t>
            </a:r>
          </a:p>
        </p:txBody>
      </p:sp>
      <p:sp>
        <p:nvSpPr>
          <p:cNvPr id="17" name="TextBox 16"/>
          <p:cNvSpPr txBox="1"/>
          <p:nvPr/>
        </p:nvSpPr>
        <p:spPr>
          <a:xfrm>
            <a:off x="1285852" y="4286256"/>
            <a:ext cx="6286544" cy="369332"/>
          </a:xfrm>
          <a:prstGeom prst="rect">
            <a:avLst/>
          </a:prstGeom>
          <a:noFill/>
        </p:spPr>
        <p:txBody>
          <a:bodyPr wrap="square" rtlCol="0">
            <a:spAutoFit/>
          </a:bodyPr>
          <a:lstStyle/>
          <a:p>
            <a:r>
              <a:rPr lang="en-US" dirty="0"/>
              <a:t>Apply Sigmoid function on linear regression:</a:t>
            </a:r>
          </a:p>
        </p:txBody>
      </p:sp>
      <p:pic>
        <p:nvPicPr>
          <p:cNvPr id="2057" name="Picture 9" descr="http://res.cloudinary.com/dyd911kmh/image/upload/f_auto,q_auto:best/v1534281880/image3_qldafx.png"/>
          <p:cNvPicPr>
            <a:picLocks noChangeAspect="1" noChangeArrowheads="1"/>
          </p:cNvPicPr>
          <p:nvPr/>
        </p:nvPicPr>
        <p:blipFill>
          <a:blip r:embed="rId4"/>
          <a:srcRect/>
          <a:stretch>
            <a:fillRect/>
          </a:stretch>
        </p:blipFill>
        <p:spPr bwMode="auto">
          <a:xfrm>
            <a:off x="3286116" y="5000636"/>
            <a:ext cx="3071834" cy="500066"/>
          </a:xfrm>
          <a:prstGeom prst="rect">
            <a:avLst/>
          </a:prstGeom>
          <a:noFill/>
          <a:ln w="127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s://miro.medium.com/max/1433/1*rtRMr8B8aoZO44-rfDVnsw.png"/>
          <p:cNvPicPr>
            <a:picLocks noChangeAspect="1" noChangeArrowheads="1"/>
          </p:cNvPicPr>
          <p:nvPr/>
        </p:nvPicPr>
        <p:blipFill>
          <a:blip r:embed="rId2"/>
          <a:srcRect/>
          <a:stretch>
            <a:fillRect/>
          </a:stretch>
        </p:blipFill>
        <p:spPr bwMode="auto">
          <a:xfrm>
            <a:off x="268594" y="1052736"/>
            <a:ext cx="8551878" cy="45813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1788</TotalTime>
  <Words>696</Words>
  <Application>Microsoft Office PowerPoint</Application>
  <PresentationFormat>On-screen Show (4:3)</PresentationFormat>
  <Paragraphs>88</Paragraphs>
  <Slides>40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Bitmap Image</vt:lpstr>
      <vt:lpstr>Logistic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Logistic Regression:</vt:lpstr>
      <vt:lpstr>Linear Regression Vs. Logistic Regression </vt:lpstr>
      <vt:lpstr>PowerPoint Presentation</vt:lpstr>
      <vt:lpstr>Types of Logistic Regression </vt:lpstr>
      <vt:lpstr>Output in R</vt:lpstr>
      <vt:lpstr>PowerPoint Presentation</vt:lpstr>
      <vt:lpstr>PowerPoint Presentation</vt:lpstr>
      <vt:lpstr>Hosmer-Lemeshow Test </vt:lpstr>
      <vt:lpstr>Classification Table</vt:lpstr>
      <vt:lpstr>PowerPoint Presentation</vt:lpstr>
      <vt:lpstr>“pseudo” R2</vt:lpstr>
      <vt:lpstr>The Cox and Snell R2</vt:lpstr>
      <vt:lpstr>KS statistic </vt:lpstr>
      <vt:lpstr>AUC - ROC Curve </vt:lpstr>
      <vt:lpstr>PowerPoint Presentation</vt:lpstr>
      <vt:lpstr>A ROC plot shows: </vt:lpstr>
      <vt:lpstr>Defining terms used in AUC and ROC Curve </vt:lpstr>
      <vt:lpstr>Relation between Sensitivity, Specificity, FPR </vt:lpstr>
      <vt:lpstr>Maximum Likelihood Estimates </vt:lpstr>
      <vt:lpstr>PowerPoint Presentation</vt:lpstr>
      <vt:lpstr>The probability density of observing a single data point x,</vt:lpstr>
      <vt:lpstr>In our example the total (joint) probability density of observing the three data points is given by:</vt:lpstr>
      <vt:lpstr>The log likelihood </vt:lpstr>
      <vt:lpstr>MLE generalized form</vt:lpstr>
      <vt:lpstr>PowerPoint Presentation</vt:lpstr>
      <vt:lpstr>PowerPoint Presentation</vt:lpstr>
      <vt:lpstr>MLE for logit function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Dummy Variables in Regression </dc:title>
  <dc:creator>Admin</dc:creator>
  <cp:lastModifiedBy>SHAHRUKH</cp:lastModifiedBy>
  <cp:revision>93</cp:revision>
  <dcterms:created xsi:type="dcterms:W3CDTF">2020-07-20T16:00:54Z</dcterms:created>
  <dcterms:modified xsi:type="dcterms:W3CDTF">2021-08-16T04:11:20Z</dcterms:modified>
</cp:coreProperties>
</file>