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2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2C3B94E-0441-4674-B087-145C87891B41}" type="datetimeFigureOut">
              <a:rPr lang="en-CA" smtClean="0"/>
              <a:t>08-Jan-2022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FAB0B9-9FF8-4C1B-BCDE-8041F353D9D4}" type="slidenum">
              <a:rPr lang="en-CA" smtClean="0"/>
              <a:t>‹#›</a:t>
            </a:fld>
            <a:endParaRPr lang="en-CA"/>
          </a:p>
        </p:txBody>
      </p:sp>
    </p:spTree>
    <p:extLst>
      <p:ext uri="{BB962C8B-B14F-4D97-AF65-F5344CB8AC3E}">
        <p14:creationId xmlns:p14="http://schemas.microsoft.com/office/powerpoint/2010/main" val="162365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2C3B94E-0441-4674-B087-145C87891B41}" type="datetimeFigureOut">
              <a:rPr lang="en-CA" smtClean="0"/>
              <a:t>08-Jan-2022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FAB0B9-9FF8-4C1B-BCDE-8041F353D9D4}" type="slidenum">
              <a:rPr lang="en-CA" smtClean="0"/>
              <a:t>‹#›</a:t>
            </a:fld>
            <a:endParaRPr lang="en-CA"/>
          </a:p>
        </p:txBody>
      </p:sp>
    </p:spTree>
    <p:extLst>
      <p:ext uri="{BB962C8B-B14F-4D97-AF65-F5344CB8AC3E}">
        <p14:creationId xmlns:p14="http://schemas.microsoft.com/office/powerpoint/2010/main" val="3995445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2C3B94E-0441-4674-B087-145C87891B41}" type="datetimeFigureOut">
              <a:rPr lang="en-CA" smtClean="0"/>
              <a:t>08-Jan-2022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FAB0B9-9FF8-4C1B-BCDE-8041F353D9D4}" type="slidenum">
              <a:rPr lang="en-CA" smtClean="0"/>
              <a:t>‹#›</a:t>
            </a:fld>
            <a:endParaRPr lang="en-CA"/>
          </a:p>
        </p:txBody>
      </p:sp>
    </p:spTree>
    <p:extLst>
      <p:ext uri="{BB962C8B-B14F-4D97-AF65-F5344CB8AC3E}">
        <p14:creationId xmlns:p14="http://schemas.microsoft.com/office/powerpoint/2010/main" val="1445679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05950D91-E697-4939-9DF0-D6238C70688B}" type="datetimeFigureOut">
              <a:rPr lang="en-CA" smtClean="0"/>
              <a:t>08-Jan-2022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D2794F-A468-44A5-A966-DC9CD903BB3A}" type="slidenum">
              <a:rPr lang="en-CA" smtClean="0"/>
              <a:t>‹#›</a:t>
            </a:fld>
            <a:endParaRPr lang="en-CA"/>
          </a:p>
        </p:txBody>
      </p:sp>
    </p:spTree>
    <p:extLst>
      <p:ext uri="{BB962C8B-B14F-4D97-AF65-F5344CB8AC3E}">
        <p14:creationId xmlns:p14="http://schemas.microsoft.com/office/powerpoint/2010/main" val="1259263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5950D91-E697-4939-9DF0-D6238C70688B}" type="datetimeFigureOut">
              <a:rPr lang="en-CA" smtClean="0"/>
              <a:t>08-Jan-2022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D2794F-A468-44A5-A966-DC9CD903BB3A}" type="slidenum">
              <a:rPr lang="en-CA" smtClean="0"/>
              <a:t>‹#›</a:t>
            </a:fld>
            <a:endParaRPr lang="en-CA"/>
          </a:p>
        </p:txBody>
      </p:sp>
    </p:spTree>
    <p:extLst>
      <p:ext uri="{BB962C8B-B14F-4D97-AF65-F5344CB8AC3E}">
        <p14:creationId xmlns:p14="http://schemas.microsoft.com/office/powerpoint/2010/main" val="403306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950D91-E697-4939-9DF0-D6238C70688B}" type="datetimeFigureOut">
              <a:rPr lang="en-CA" smtClean="0"/>
              <a:t>08-Jan-2022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D2794F-A468-44A5-A966-DC9CD903BB3A}" type="slidenum">
              <a:rPr lang="en-CA" smtClean="0"/>
              <a:t>‹#›</a:t>
            </a:fld>
            <a:endParaRPr lang="en-CA"/>
          </a:p>
        </p:txBody>
      </p:sp>
    </p:spTree>
    <p:extLst>
      <p:ext uri="{BB962C8B-B14F-4D97-AF65-F5344CB8AC3E}">
        <p14:creationId xmlns:p14="http://schemas.microsoft.com/office/powerpoint/2010/main" val="2305340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05950D91-E697-4939-9DF0-D6238C70688B}" type="datetimeFigureOut">
              <a:rPr lang="en-CA" smtClean="0"/>
              <a:t>08-Jan-2022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AD2794F-A468-44A5-A966-DC9CD903BB3A}" type="slidenum">
              <a:rPr lang="en-CA" smtClean="0"/>
              <a:t>‹#›</a:t>
            </a:fld>
            <a:endParaRPr lang="en-CA"/>
          </a:p>
        </p:txBody>
      </p:sp>
    </p:spTree>
    <p:extLst>
      <p:ext uri="{BB962C8B-B14F-4D97-AF65-F5344CB8AC3E}">
        <p14:creationId xmlns:p14="http://schemas.microsoft.com/office/powerpoint/2010/main" val="1575862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05950D91-E697-4939-9DF0-D6238C70688B}" type="datetimeFigureOut">
              <a:rPr lang="en-CA" smtClean="0"/>
              <a:t>08-Jan-2022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AD2794F-A468-44A5-A966-DC9CD903BB3A}" type="slidenum">
              <a:rPr lang="en-CA" smtClean="0"/>
              <a:t>‹#›</a:t>
            </a:fld>
            <a:endParaRPr lang="en-CA"/>
          </a:p>
        </p:txBody>
      </p:sp>
    </p:spTree>
    <p:extLst>
      <p:ext uri="{BB962C8B-B14F-4D97-AF65-F5344CB8AC3E}">
        <p14:creationId xmlns:p14="http://schemas.microsoft.com/office/powerpoint/2010/main" val="1977243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05950D91-E697-4939-9DF0-D6238C70688B}" type="datetimeFigureOut">
              <a:rPr lang="en-CA" smtClean="0"/>
              <a:t>08-Jan-2022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AD2794F-A468-44A5-A966-DC9CD903BB3A}" type="slidenum">
              <a:rPr lang="en-CA" smtClean="0"/>
              <a:t>‹#›</a:t>
            </a:fld>
            <a:endParaRPr lang="en-CA"/>
          </a:p>
        </p:txBody>
      </p:sp>
    </p:spTree>
    <p:extLst>
      <p:ext uri="{BB962C8B-B14F-4D97-AF65-F5344CB8AC3E}">
        <p14:creationId xmlns:p14="http://schemas.microsoft.com/office/powerpoint/2010/main" val="2636901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50D91-E697-4939-9DF0-D6238C70688B}" type="datetimeFigureOut">
              <a:rPr lang="en-CA" smtClean="0"/>
              <a:t>08-Jan-2022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AD2794F-A468-44A5-A966-DC9CD903BB3A}" type="slidenum">
              <a:rPr lang="en-CA" smtClean="0"/>
              <a:t>‹#›</a:t>
            </a:fld>
            <a:endParaRPr lang="en-CA"/>
          </a:p>
        </p:txBody>
      </p:sp>
    </p:spTree>
    <p:extLst>
      <p:ext uri="{BB962C8B-B14F-4D97-AF65-F5344CB8AC3E}">
        <p14:creationId xmlns:p14="http://schemas.microsoft.com/office/powerpoint/2010/main" val="24400771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950D91-E697-4939-9DF0-D6238C70688B}" type="datetimeFigureOut">
              <a:rPr lang="en-CA" smtClean="0"/>
              <a:t>08-Jan-2022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AD2794F-A468-44A5-A966-DC9CD903BB3A}" type="slidenum">
              <a:rPr lang="en-CA" smtClean="0"/>
              <a:t>‹#›</a:t>
            </a:fld>
            <a:endParaRPr lang="en-CA"/>
          </a:p>
        </p:txBody>
      </p:sp>
    </p:spTree>
    <p:extLst>
      <p:ext uri="{BB962C8B-B14F-4D97-AF65-F5344CB8AC3E}">
        <p14:creationId xmlns:p14="http://schemas.microsoft.com/office/powerpoint/2010/main" val="22750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2C3B94E-0441-4674-B087-145C87891B41}" type="datetimeFigureOut">
              <a:rPr lang="en-CA" smtClean="0"/>
              <a:t>08-Jan-2022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FAB0B9-9FF8-4C1B-BCDE-8041F353D9D4}" type="slidenum">
              <a:rPr lang="en-CA" smtClean="0"/>
              <a:t>‹#›</a:t>
            </a:fld>
            <a:endParaRPr lang="en-CA"/>
          </a:p>
        </p:txBody>
      </p:sp>
    </p:spTree>
    <p:extLst>
      <p:ext uri="{BB962C8B-B14F-4D97-AF65-F5344CB8AC3E}">
        <p14:creationId xmlns:p14="http://schemas.microsoft.com/office/powerpoint/2010/main" val="3523937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950D91-E697-4939-9DF0-D6238C70688B}" type="datetimeFigureOut">
              <a:rPr lang="en-CA" smtClean="0"/>
              <a:t>08-Jan-2022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AD2794F-A468-44A5-A966-DC9CD903BB3A}" type="slidenum">
              <a:rPr lang="en-CA" smtClean="0"/>
              <a:t>‹#›</a:t>
            </a:fld>
            <a:endParaRPr lang="en-CA"/>
          </a:p>
        </p:txBody>
      </p:sp>
    </p:spTree>
    <p:extLst>
      <p:ext uri="{BB962C8B-B14F-4D97-AF65-F5344CB8AC3E}">
        <p14:creationId xmlns:p14="http://schemas.microsoft.com/office/powerpoint/2010/main" val="4058867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5950D91-E697-4939-9DF0-D6238C70688B}" type="datetimeFigureOut">
              <a:rPr lang="en-CA" smtClean="0"/>
              <a:t>08-Jan-2022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D2794F-A468-44A5-A966-DC9CD903BB3A}" type="slidenum">
              <a:rPr lang="en-CA" smtClean="0"/>
              <a:t>‹#›</a:t>
            </a:fld>
            <a:endParaRPr lang="en-CA"/>
          </a:p>
        </p:txBody>
      </p:sp>
    </p:spTree>
    <p:extLst>
      <p:ext uri="{BB962C8B-B14F-4D97-AF65-F5344CB8AC3E}">
        <p14:creationId xmlns:p14="http://schemas.microsoft.com/office/powerpoint/2010/main" val="26108126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5950D91-E697-4939-9DF0-D6238C70688B}" type="datetimeFigureOut">
              <a:rPr lang="en-CA" smtClean="0"/>
              <a:t>08-Jan-2022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D2794F-A468-44A5-A966-DC9CD903BB3A}" type="slidenum">
              <a:rPr lang="en-CA" smtClean="0"/>
              <a:t>‹#›</a:t>
            </a:fld>
            <a:endParaRPr lang="en-CA"/>
          </a:p>
        </p:txBody>
      </p:sp>
    </p:spTree>
    <p:extLst>
      <p:ext uri="{BB962C8B-B14F-4D97-AF65-F5344CB8AC3E}">
        <p14:creationId xmlns:p14="http://schemas.microsoft.com/office/powerpoint/2010/main" val="73531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C3B94E-0441-4674-B087-145C87891B41}" type="datetimeFigureOut">
              <a:rPr lang="en-CA" smtClean="0"/>
              <a:t>08-Jan-2022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FAB0B9-9FF8-4C1B-BCDE-8041F353D9D4}" type="slidenum">
              <a:rPr lang="en-CA" smtClean="0"/>
              <a:t>‹#›</a:t>
            </a:fld>
            <a:endParaRPr lang="en-CA"/>
          </a:p>
        </p:txBody>
      </p:sp>
    </p:spTree>
    <p:extLst>
      <p:ext uri="{BB962C8B-B14F-4D97-AF65-F5344CB8AC3E}">
        <p14:creationId xmlns:p14="http://schemas.microsoft.com/office/powerpoint/2010/main" val="160942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2C3B94E-0441-4674-B087-145C87891B41}" type="datetimeFigureOut">
              <a:rPr lang="en-CA" smtClean="0"/>
              <a:t>08-Jan-2022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FAB0B9-9FF8-4C1B-BCDE-8041F353D9D4}" type="slidenum">
              <a:rPr lang="en-CA" smtClean="0"/>
              <a:t>‹#›</a:t>
            </a:fld>
            <a:endParaRPr lang="en-CA"/>
          </a:p>
        </p:txBody>
      </p:sp>
    </p:spTree>
    <p:extLst>
      <p:ext uri="{BB962C8B-B14F-4D97-AF65-F5344CB8AC3E}">
        <p14:creationId xmlns:p14="http://schemas.microsoft.com/office/powerpoint/2010/main" val="104330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2C3B94E-0441-4674-B087-145C87891B41}" type="datetimeFigureOut">
              <a:rPr lang="en-CA" smtClean="0"/>
              <a:t>08-Jan-2022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1FAB0B9-9FF8-4C1B-BCDE-8041F353D9D4}" type="slidenum">
              <a:rPr lang="en-CA" smtClean="0"/>
              <a:t>‹#›</a:t>
            </a:fld>
            <a:endParaRPr lang="en-CA"/>
          </a:p>
        </p:txBody>
      </p:sp>
    </p:spTree>
    <p:extLst>
      <p:ext uri="{BB962C8B-B14F-4D97-AF65-F5344CB8AC3E}">
        <p14:creationId xmlns:p14="http://schemas.microsoft.com/office/powerpoint/2010/main" val="358450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08920"/>
            <a:ext cx="8229600" cy="1143000"/>
          </a:xfrm>
        </p:spPr>
        <p:txBody>
          <a:bodyPr>
            <a:normAutofit/>
          </a:bodyPr>
          <a:lstStyle>
            <a:lvl1pPr>
              <a:defRPr sz="3600"/>
            </a:lvl1pPr>
          </a:lstStyle>
          <a:p>
            <a:r>
              <a:rPr lang="en-US" dirty="0" smtClean="0"/>
              <a:t>Netflix Title Analysis &amp; Recommendations</a:t>
            </a:r>
            <a:endParaRPr lang="en-CA" dirty="0"/>
          </a:p>
        </p:txBody>
      </p:sp>
      <p:sp>
        <p:nvSpPr>
          <p:cNvPr id="3" name="Date Placeholder 2"/>
          <p:cNvSpPr>
            <a:spLocks noGrp="1"/>
          </p:cNvSpPr>
          <p:nvPr>
            <p:ph type="dt" sz="half" idx="10"/>
          </p:nvPr>
        </p:nvSpPr>
        <p:spPr/>
        <p:txBody>
          <a:bodyPr/>
          <a:lstStyle/>
          <a:p>
            <a:fld id="{22C3B94E-0441-4674-B087-145C87891B41}" type="datetimeFigureOut">
              <a:rPr lang="en-CA" smtClean="0"/>
              <a:t>08-Jan-2022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1FAB0B9-9FF8-4C1B-BCDE-8041F353D9D4}" type="slidenum">
              <a:rPr lang="en-CA" smtClean="0"/>
              <a:t>‹#›</a:t>
            </a:fld>
            <a:endParaRPr lang="en-CA"/>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438" t="6921" r="5620" b="8219"/>
          <a:stretch/>
        </p:blipFill>
        <p:spPr>
          <a:xfrm>
            <a:off x="7092280" y="130629"/>
            <a:ext cx="1933807" cy="577569"/>
          </a:xfrm>
          <a:prstGeom prst="rect">
            <a:avLst/>
          </a:prstGeom>
        </p:spPr>
      </p:pic>
    </p:spTree>
    <p:extLst>
      <p:ext uri="{BB962C8B-B14F-4D97-AF65-F5344CB8AC3E}">
        <p14:creationId xmlns:p14="http://schemas.microsoft.com/office/powerpoint/2010/main" val="5275620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3B94E-0441-4674-B087-145C87891B41}" type="datetimeFigureOut">
              <a:rPr lang="en-CA" smtClean="0"/>
              <a:t>08-Jan-2022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1FAB0B9-9FF8-4C1B-BCDE-8041F353D9D4}" type="slidenum">
              <a:rPr lang="en-CA" smtClean="0"/>
              <a:t>‹#›</a:t>
            </a:fld>
            <a:endParaRPr lang="en-CA"/>
          </a:p>
        </p:txBody>
      </p:sp>
    </p:spTree>
    <p:extLst>
      <p:ext uri="{BB962C8B-B14F-4D97-AF65-F5344CB8AC3E}">
        <p14:creationId xmlns:p14="http://schemas.microsoft.com/office/powerpoint/2010/main" val="12129691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C3B94E-0441-4674-B087-145C87891B41}" type="datetimeFigureOut">
              <a:rPr lang="en-CA" smtClean="0"/>
              <a:t>08-Jan-2022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FAB0B9-9FF8-4C1B-BCDE-8041F353D9D4}" type="slidenum">
              <a:rPr lang="en-CA" smtClean="0"/>
              <a:t>‹#›</a:t>
            </a:fld>
            <a:endParaRPr lang="en-CA"/>
          </a:p>
        </p:txBody>
      </p:sp>
    </p:spTree>
    <p:extLst>
      <p:ext uri="{BB962C8B-B14F-4D97-AF65-F5344CB8AC3E}">
        <p14:creationId xmlns:p14="http://schemas.microsoft.com/office/powerpoint/2010/main" val="218194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C3B94E-0441-4674-B087-145C87891B41}" type="datetimeFigureOut">
              <a:rPr lang="en-CA" smtClean="0"/>
              <a:t>08-Jan-2022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FAB0B9-9FF8-4C1B-BCDE-8041F353D9D4}" type="slidenum">
              <a:rPr lang="en-CA" smtClean="0"/>
              <a:t>‹#›</a:t>
            </a:fld>
            <a:endParaRPr lang="en-CA"/>
          </a:p>
        </p:txBody>
      </p:sp>
    </p:spTree>
    <p:extLst>
      <p:ext uri="{BB962C8B-B14F-4D97-AF65-F5344CB8AC3E}">
        <p14:creationId xmlns:p14="http://schemas.microsoft.com/office/powerpoint/2010/main" val="1676682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3B94E-0441-4674-B087-145C87891B41}" type="datetimeFigureOut">
              <a:rPr lang="en-CA" smtClean="0"/>
              <a:t>08-Jan-2022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AB0B9-9FF8-4C1B-BCDE-8041F353D9D4}" type="slidenum">
              <a:rPr lang="en-CA" smtClean="0"/>
              <a:t>‹#›</a:t>
            </a:fld>
            <a:endParaRPr lang="en-CA"/>
          </a:p>
        </p:txBody>
      </p:sp>
    </p:spTree>
    <p:extLst>
      <p:ext uri="{BB962C8B-B14F-4D97-AF65-F5344CB8AC3E}">
        <p14:creationId xmlns:p14="http://schemas.microsoft.com/office/powerpoint/2010/main" val="1227226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50D91-E697-4939-9DF0-D6238C70688B}" type="datetimeFigureOut">
              <a:rPr lang="en-CA" smtClean="0"/>
              <a:t>08-Jan-2022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2794F-A468-44A5-A966-DC9CD903BB3A}" type="slidenum">
              <a:rPr lang="en-CA" smtClean="0"/>
              <a:t>‹#›</a:t>
            </a:fld>
            <a:endParaRPr lang="en-CA"/>
          </a:p>
        </p:txBody>
      </p:sp>
    </p:spTree>
    <p:extLst>
      <p:ext uri="{BB962C8B-B14F-4D97-AF65-F5344CB8AC3E}">
        <p14:creationId xmlns:p14="http://schemas.microsoft.com/office/powerpoint/2010/main" val="2577531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theverge.com/2020/2/20/21142065/netflix-streaming-wars-subscriber-growth-disney-internationa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229600" cy="1143000"/>
          </a:xfrm>
        </p:spPr>
        <p:txBody>
          <a:bodyPr>
            <a:normAutofit/>
          </a:bodyPr>
          <a:lstStyle/>
          <a:p>
            <a:r>
              <a:rPr lang="en-CA" dirty="0" smtClean="0"/>
              <a:t>Dashboard Analysis &amp; Recommendations</a:t>
            </a:r>
            <a:endParaRPr lang="en-CA" dirty="0"/>
          </a:p>
        </p:txBody>
      </p:sp>
    </p:spTree>
    <p:extLst>
      <p:ext uri="{BB962C8B-B14F-4D97-AF65-F5344CB8AC3E}">
        <p14:creationId xmlns:p14="http://schemas.microsoft.com/office/powerpoint/2010/main" val="2559136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404664"/>
            <a:ext cx="5688632" cy="646331"/>
          </a:xfrm>
          <a:prstGeom prst="rect">
            <a:avLst/>
          </a:prstGeom>
          <a:noFill/>
        </p:spPr>
        <p:txBody>
          <a:bodyPr wrap="square" rtlCol="0">
            <a:spAutoFit/>
          </a:bodyPr>
          <a:lstStyle/>
          <a:p>
            <a:r>
              <a:rPr lang="en-CA" b="1" dirty="0" smtClean="0"/>
              <a:t>1) Tap into higher-growth foreign markets by delivering content suited and tailored to those regions.</a:t>
            </a:r>
            <a:endParaRPr lang="en-CA" b="1" dirty="0"/>
          </a:p>
        </p:txBody>
      </p:sp>
      <p:sp>
        <p:nvSpPr>
          <p:cNvPr id="5" name="TextBox 4"/>
          <p:cNvSpPr txBox="1"/>
          <p:nvPr/>
        </p:nvSpPr>
        <p:spPr>
          <a:xfrm>
            <a:off x="539552" y="1196752"/>
            <a:ext cx="8280920" cy="4616648"/>
          </a:xfrm>
          <a:prstGeom prst="rect">
            <a:avLst/>
          </a:prstGeom>
          <a:noFill/>
        </p:spPr>
        <p:txBody>
          <a:bodyPr wrap="square" rtlCol="0">
            <a:spAutoFit/>
          </a:bodyPr>
          <a:lstStyle/>
          <a:p>
            <a:pPr marL="285750" indent="-285750">
              <a:buFont typeface="Arial" pitchFamily="34" charset="0"/>
              <a:buChar char="•"/>
            </a:pPr>
            <a:r>
              <a:rPr lang="en-CA" sz="1400" dirty="0"/>
              <a:t>Noting that 3,210 of the 8,801 titles (Approx. </a:t>
            </a:r>
            <a:r>
              <a:rPr lang="en-CA" sz="1400" dirty="0"/>
              <a:t>36.5%) are targeted towards the American audience (see Map visualization – “Number of Netflix Titles by Country” in dashboard file), Netflix may think to consider pushing for more diverse content that appeals to local tastes in different countries worldwide. </a:t>
            </a:r>
            <a:r>
              <a:rPr lang="en-CA" sz="1400" dirty="0" smtClean="0"/>
              <a:t>One way to achieve this could be through partnering </a:t>
            </a:r>
            <a:r>
              <a:rPr lang="en-CA" sz="1400" dirty="0"/>
              <a:t>with local/international superstar Actors/Actresses in various regions or with up-and-coming talent to direct and produce exclusive, Netflix-only </a:t>
            </a:r>
            <a:r>
              <a:rPr lang="en-CA" sz="1400" dirty="0" smtClean="0"/>
              <a:t>content. </a:t>
            </a:r>
            <a:endParaRPr lang="en-CA" sz="1400" dirty="0"/>
          </a:p>
          <a:p>
            <a:pPr marL="285750" indent="-285750">
              <a:buFont typeface="Arial" pitchFamily="34" charset="0"/>
              <a:buChar char="•"/>
            </a:pPr>
            <a:endParaRPr lang="en-CA" sz="1400" dirty="0"/>
          </a:p>
          <a:p>
            <a:pPr marL="285750" indent="-285750">
              <a:buFont typeface="Arial" pitchFamily="34" charset="0"/>
              <a:buChar char="•"/>
            </a:pPr>
            <a:r>
              <a:rPr lang="en-CA" sz="1400" dirty="0" smtClean="0"/>
              <a:t>A 2020 article by ‘TheVerge.com’ claims U.S. growth in paid subscribers has slowed precipitously from 2018 as the company has already cornered and dominated that market, despite the emergence of recent competition from Disney Plus and Amazon Prime.  An Analyst describes Netflix’s current and future U.S. growth prospects,</a:t>
            </a:r>
            <a:br>
              <a:rPr lang="en-CA" sz="1400" dirty="0" smtClean="0"/>
            </a:br>
            <a:r>
              <a:rPr lang="en-CA" sz="1400" i="1" dirty="0" smtClean="0"/>
              <a:t>“</a:t>
            </a:r>
            <a:r>
              <a:rPr lang="en-CA" sz="1400" i="1" dirty="0" err="1" smtClean="0"/>
              <a:t>Nathanson</a:t>
            </a:r>
            <a:r>
              <a:rPr lang="en-CA" sz="1400" i="1" dirty="0" smtClean="0"/>
              <a:t> adds that over the next five years, he expects Netflix to slow down to around 1 million US subscribers each year. It’s quite a departure from the 5 million average subscribers Netflix was adding in the US between 2012 and 2018, as seen in the chart on the next slide.” </a:t>
            </a:r>
            <a:r>
              <a:rPr lang="en-CA" sz="1400" i="1" u="sng" dirty="0" smtClean="0">
                <a:hlinkClick r:id="rId2"/>
              </a:rPr>
              <a:t>https://www.theverge.com/2020/2/20/21142065/netflix-streaming-wars-subscriber-growth-disney-international</a:t>
            </a:r>
            <a:r>
              <a:rPr lang="en-CA" sz="1400" i="1" u="sng" dirty="0" smtClean="0"/>
              <a:t> </a:t>
            </a:r>
          </a:p>
          <a:p>
            <a:pPr marL="285750" indent="-285750">
              <a:buFont typeface="Arial" pitchFamily="34" charset="0"/>
              <a:buChar char="•"/>
            </a:pPr>
            <a:endParaRPr lang="en-CA" sz="1400" i="1" u="sng" dirty="0"/>
          </a:p>
          <a:p>
            <a:pPr marL="285750" indent="-285750">
              <a:buFont typeface="Arial" pitchFamily="34" charset="0"/>
              <a:buChar char="•"/>
            </a:pPr>
            <a:r>
              <a:rPr lang="en-CA" sz="1400" dirty="0" smtClean="0"/>
              <a:t>There are other highly populous regions such as India, China, and the African continent, each containing more than a Billion people that Netflix has yet to completely embrace and compete for. Further, these regions are experiencing faster population </a:t>
            </a:r>
            <a:r>
              <a:rPr lang="en-CA" sz="1400" b="1" dirty="0" smtClean="0"/>
              <a:t>and</a:t>
            </a:r>
            <a:r>
              <a:rPr lang="en-CA" sz="1400" dirty="0" smtClean="0"/>
              <a:t> economic growth than the U.S., and these two trends are expected to continue in the next few years at the very least. Netflix has the opportunity here to take advantage of these two, rare phenomena and propel </a:t>
            </a:r>
            <a:r>
              <a:rPr lang="en-CA" sz="1400" dirty="0" smtClean="0"/>
              <a:t>itself </a:t>
            </a:r>
            <a:r>
              <a:rPr lang="en-CA" sz="1400" dirty="0" smtClean="0"/>
              <a:t>to new heights and further success.</a:t>
            </a:r>
            <a:endParaRPr lang="en-CA" sz="1400" dirty="0"/>
          </a:p>
        </p:txBody>
      </p:sp>
    </p:spTree>
    <p:extLst>
      <p:ext uri="{BB962C8B-B14F-4D97-AF65-F5344CB8AC3E}">
        <p14:creationId xmlns:p14="http://schemas.microsoft.com/office/powerpoint/2010/main" val="224784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826" y="1988840"/>
            <a:ext cx="7298581" cy="331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404664"/>
            <a:ext cx="5688632" cy="646331"/>
          </a:xfrm>
          <a:prstGeom prst="rect">
            <a:avLst/>
          </a:prstGeom>
          <a:noFill/>
        </p:spPr>
        <p:txBody>
          <a:bodyPr wrap="square" rtlCol="0">
            <a:spAutoFit/>
          </a:bodyPr>
          <a:lstStyle/>
          <a:p>
            <a:r>
              <a:rPr lang="en-CA" b="1" dirty="0" smtClean="0"/>
              <a:t>1) Tap into higher-growth foreign markets by delivering content suited and tailored to those regions.</a:t>
            </a:r>
            <a:endParaRPr lang="en-CA" b="1" dirty="0"/>
          </a:p>
        </p:txBody>
      </p:sp>
    </p:spTree>
    <p:extLst>
      <p:ext uri="{BB962C8B-B14F-4D97-AF65-F5344CB8AC3E}">
        <p14:creationId xmlns:p14="http://schemas.microsoft.com/office/powerpoint/2010/main" val="3650999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1268760"/>
            <a:ext cx="8208912" cy="2246769"/>
          </a:xfrm>
          <a:prstGeom prst="rect">
            <a:avLst/>
          </a:prstGeom>
          <a:noFill/>
        </p:spPr>
        <p:txBody>
          <a:bodyPr wrap="square" rtlCol="0">
            <a:spAutoFit/>
          </a:bodyPr>
          <a:lstStyle/>
          <a:p>
            <a:pPr marL="285750" indent="-285750">
              <a:buFont typeface="Arial" pitchFamily="34" charset="0"/>
              <a:buChar char="•"/>
            </a:pPr>
            <a:r>
              <a:rPr lang="en-CA" sz="1400" dirty="0"/>
              <a:t>The </a:t>
            </a:r>
            <a:r>
              <a:rPr lang="en-CA" sz="1400" dirty="0" smtClean="0"/>
              <a:t>second suggestion </a:t>
            </a:r>
            <a:r>
              <a:rPr lang="en-CA" sz="1400" dirty="0"/>
              <a:t>I’d make in order to entice </a:t>
            </a:r>
            <a:r>
              <a:rPr lang="en-CA" sz="1400" dirty="0" smtClean="0"/>
              <a:t>users </a:t>
            </a:r>
            <a:r>
              <a:rPr lang="en-CA" sz="1400" dirty="0"/>
              <a:t>to come back and spend more time interacting with Netflix content is to provide more </a:t>
            </a:r>
            <a:r>
              <a:rPr lang="en-CA" sz="1400" dirty="0" smtClean="0"/>
              <a:t>‘TV show’ options as </a:t>
            </a:r>
            <a:r>
              <a:rPr lang="en-CA" sz="1400" dirty="0"/>
              <a:t>this will usually get </a:t>
            </a:r>
            <a:r>
              <a:rPr lang="en-CA" sz="1400" dirty="0" smtClean="0"/>
              <a:t>subscribers to </a:t>
            </a:r>
            <a:r>
              <a:rPr lang="en-CA" sz="1400" dirty="0"/>
              <a:t>return more often. </a:t>
            </a:r>
            <a:endParaRPr lang="en-CA" sz="1400" dirty="0" smtClean="0"/>
          </a:p>
          <a:p>
            <a:pPr marL="285750" indent="-285750">
              <a:buFont typeface="Arial" pitchFamily="34" charset="0"/>
              <a:buChar char="•"/>
            </a:pPr>
            <a:endParaRPr lang="en-CA" sz="1400" dirty="0"/>
          </a:p>
          <a:p>
            <a:pPr marL="285750" indent="-285750">
              <a:buFont typeface="Arial" pitchFamily="34" charset="0"/>
              <a:buChar char="•"/>
            </a:pPr>
            <a:r>
              <a:rPr lang="en-CA" sz="1400" dirty="0"/>
              <a:t>This strategy would alter the current status quo, which is </a:t>
            </a:r>
            <a:r>
              <a:rPr lang="en-CA" sz="1400" dirty="0" smtClean="0"/>
              <a:t>heavily tilted towards Movies </a:t>
            </a:r>
            <a:r>
              <a:rPr lang="en-CA" sz="1400" dirty="0"/>
              <a:t>(nearly 70% of all Titles are classified as ‘Movie</a:t>
            </a:r>
            <a:r>
              <a:rPr lang="en-CA" sz="1400" dirty="0" smtClean="0"/>
              <a:t>’).</a:t>
            </a:r>
          </a:p>
          <a:p>
            <a:pPr marL="285750" indent="-285750">
              <a:buFont typeface="Arial" pitchFamily="34" charset="0"/>
              <a:buChar char="•"/>
            </a:pPr>
            <a:endParaRPr lang="en-CA" sz="1400" dirty="0"/>
          </a:p>
          <a:p>
            <a:pPr marL="285750" indent="-285750">
              <a:buFont typeface="Arial" pitchFamily="34" charset="0"/>
              <a:buChar char="•"/>
            </a:pPr>
            <a:r>
              <a:rPr lang="en-CA" sz="1400" dirty="0" smtClean="0"/>
              <a:t>One way to achieve this is by </a:t>
            </a:r>
            <a:r>
              <a:rPr lang="en-CA" sz="1400" dirty="0"/>
              <a:t>signing with local talent in various regions globally and </a:t>
            </a:r>
            <a:r>
              <a:rPr lang="en-CA" sz="1400" dirty="0" smtClean="0"/>
              <a:t>tapping </a:t>
            </a:r>
            <a:r>
              <a:rPr lang="en-CA" sz="1400" dirty="0"/>
              <a:t>into markets that are not </a:t>
            </a:r>
            <a:r>
              <a:rPr lang="en-CA" sz="1400" dirty="0" smtClean="0"/>
              <a:t>adequately adhering to </a:t>
            </a:r>
            <a:r>
              <a:rPr lang="en-CA" sz="1400" dirty="0"/>
              <a:t>local streaming tastes/desires </a:t>
            </a:r>
            <a:r>
              <a:rPr lang="en-CA" sz="1400" dirty="0" smtClean="0"/>
              <a:t>by competitor platforms to </a:t>
            </a:r>
            <a:r>
              <a:rPr lang="en-CA" sz="1400" dirty="0"/>
              <a:t>develop and produce TV shows that may become popular and draw more </a:t>
            </a:r>
            <a:r>
              <a:rPr lang="en-CA" sz="1400" dirty="0" smtClean="0"/>
              <a:t>subscribers.</a:t>
            </a:r>
            <a:endParaRPr lang="en-CA" sz="1400" dirty="0"/>
          </a:p>
        </p:txBody>
      </p:sp>
      <p:sp>
        <p:nvSpPr>
          <p:cNvPr id="8" name="TextBox 7"/>
          <p:cNvSpPr txBox="1"/>
          <p:nvPr/>
        </p:nvSpPr>
        <p:spPr>
          <a:xfrm>
            <a:off x="395536" y="260648"/>
            <a:ext cx="5760640" cy="369332"/>
          </a:xfrm>
          <a:prstGeom prst="rect">
            <a:avLst/>
          </a:prstGeom>
          <a:noFill/>
        </p:spPr>
        <p:txBody>
          <a:bodyPr wrap="square" rtlCol="0">
            <a:spAutoFit/>
          </a:bodyPr>
          <a:lstStyle/>
          <a:p>
            <a:r>
              <a:rPr lang="en-CA" b="1" dirty="0" smtClean="0"/>
              <a:t>2) Increase periodic visits through more TV Show options.</a:t>
            </a:r>
            <a:endParaRPr lang="en-CA" b="1" dirty="0"/>
          </a:p>
        </p:txBody>
      </p:sp>
    </p:spTree>
    <p:extLst>
      <p:ext uri="{BB962C8B-B14F-4D97-AF65-F5344CB8AC3E}">
        <p14:creationId xmlns:p14="http://schemas.microsoft.com/office/powerpoint/2010/main" val="3366845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1840</TotalTime>
  <Words>303</Words>
  <Application>Microsoft Office PowerPoint</Application>
  <PresentationFormat>On-screen Show (4:3)</PresentationFormat>
  <Paragraphs>14</Paragraphs>
  <Slides>4</Slides>
  <Notes>0</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Office Theme</vt:lpstr>
      <vt:lpstr>Custom Design</vt:lpstr>
      <vt:lpstr>Dashboard Analysis &amp; Recommendations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Title Analysis &amp; Recommendations</dc:title>
  <dc:creator>Shahrzad</dc:creator>
  <cp:lastModifiedBy>Shahrzad</cp:lastModifiedBy>
  <cp:revision>23</cp:revision>
  <dcterms:created xsi:type="dcterms:W3CDTF">2022-01-08T21:20:29Z</dcterms:created>
  <dcterms:modified xsi:type="dcterms:W3CDTF">2022-01-10T04:00:47Z</dcterms:modified>
</cp:coreProperties>
</file>