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6" r:id="rId2"/>
    <p:sldId id="257" r:id="rId3"/>
    <p:sldId id="258" r:id="rId4"/>
    <p:sldId id="259" r:id="rId5"/>
    <p:sldId id="261" r:id="rId6"/>
    <p:sldId id="262" r:id="rId7"/>
    <p:sldId id="263" r:id="rId8"/>
    <p:sldId id="264" r:id="rId9"/>
    <p:sldId id="265" r:id="rId10"/>
    <p:sldId id="266" r:id="rId11"/>
    <p:sldId id="274" r:id="rId12"/>
    <p:sldId id="268" r:id="rId13"/>
    <p:sldId id="276" r:id="rId14"/>
    <p:sldId id="277" r:id="rId15"/>
    <p:sldId id="278" r:id="rId16"/>
    <p:sldId id="267" r:id="rId17"/>
    <p:sldId id="269" r:id="rId18"/>
    <p:sldId id="275" r:id="rId19"/>
    <p:sldId id="271" r:id="rId20"/>
    <p:sldId id="273"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3" clrIdx="0">
    <p:extLst>
      <p:ext uri="{19B8F6BF-5375-455C-9EA6-DF929625EA0E}">
        <p15:presenceInfo xmlns:p15="http://schemas.microsoft.com/office/powerpoint/2012/main" userId="d66ed3bad41e0a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32" autoAdjust="0"/>
  </p:normalViewPr>
  <p:slideViewPr>
    <p:cSldViewPr snapToGrid="0">
      <p:cViewPr varScale="1">
        <p:scale>
          <a:sx n="88" d="100"/>
          <a:sy n="88" d="100"/>
        </p:scale>
        <p:origin x="4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E:\Master%20in%20LETI\2nd%20Semester\Software%20Engineering\Project\Project__Product_Metrics_OMW_Bushra_Shahrukh-.xls"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Master%20in%20LETI\2nd%20Semester\Software%20Engineering\Project\Project__Product_Metrics_OMW_Bushra_Shahrukh-.xls"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oleObject" Target="file:///E:\Master%20in%20LETI\2nd%20Semester\Software%20Engineering\Project\Project__Product_Metrics_OMW_Bushra_Shahrukh-.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Master%20in%20LETI\2nd%20Semester\Software%20Engineering\Project\Project__Product_Metrics_OMW_Bushra_Shahrukh-.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solidFill>
                  <a:srgbClr val="FF0000"/>
                </a:solidFill>
              </a:rPr>
              <a:t>Total</a:t>
            </a:r>
            <a:r>
              <a:rPr lang="en-IN" baseline="0" dirty="0">
                <a:solidFill>
                  <a:srgbClr val="FF0000"/>
                </a:solidFill>
              </a:rPr>
              <a:t> efforts Vs Total LOC</a:t>
            </a:r>
            <a:endParaRPr lang="en-IN" dirty="0">
              <a:solidFill>
                <a:srgbClr val="FF0000"/>
              </a:solidFill>
            </a:endParaRPr>
          </a:p>
        </c:rich>
      </c:tx>
      <c:layout>
        <c:manualLayout>
          <c:xMode val="edge"/>
          <c:yMode val="edge"/>
          <c:x val="0.4131767728628411"/>
          <c:y val="8.9293886343309037E-2"/>
        </c:manualLayout>
      </c:layout>
      <c:overlay val="0"/>
      <c:spPr>
        <a:noFill/>
        <a:ln w="25400">
          <a:noFill/>
        </a:ln>
      </c:spPr>
    </c:title>
    <c:autoTitleDeleted val="0"/>
    <c:plotArea>
      <c:layout>
        <c:manualLayout>
          <c:layoutTarget val="inner"/>
          <c:xMode val="edge"/>
          <c:yMode val="edge"/>
          <c:x val="0.10239995685470822"/>
          <c:y val="0.1976682262543269"/>
          <c:w val="0.82798411614073353"/>
          <c:h val="0.60215957625320971"/>
        </c:manualLayout>
      </c:layout>
      <c:lineChart>
        <c:grouping val="standard"/>
        <c:varyColors val="0"/>
        <c:ser>
          <c:idx val="0"/>
          <c:order val="1"/>
          <c:tx>
            <c:strRef>
              <c:f>Sheet1!$B$15</c:f>
              <c:strCache>
                <c:ptCount val="1"/>
                <c:pt idx="0">
                  <c:v>Total LOC</c:v>
                </c:pt>
              </c:strCache>
            </c:strRef>
          </c:tx>
          <c:val>
            <c:numRef>
              <c:f>(Sheet1!$C$15,Sheet1!$D$15,Sheet1!$E$15,Sheet1!$F$15,Sheet1!$G$15,Sheet1!$H$15,Sheet1!$I$15)</c:f>
              <c:numCache>
                <c:formatCode>General</c:formatCode>
                <c:ptCount val="7"/>
                <c:pt idx="0">
                  <c:v>373</c:v>
                </c:pt>
                <c:pt idx="1">
                  <c:v>959</c:v>
                </c:pt>
                <c:pt idx="2">
                  <c:v>1576</c:v>
                </c:pt>
                <c:pt idx="3">
                  <c:v>2501</c:v>
                </c:pt>
                <c:pt idx="4">
                  <c:v>3987</c:v>
                </c:pt>
                <c:pt idx="5">
                  <c:v>5141</c:v>
                </c:pt>
                <c:pt idx="6">
                  <c:v>5688</c:v>
                </c:pt>
              </c:numCache>
            </c:numRef>
          </c:val>
          <c:smooth val="0"/>
          <c:extLst>
            <c:ext xmlns:c16="http://schemas.microsoft.com/office/drawing/2014/chart" uri="{C3380CC4-5D6E-409C-BE32-E72D297353CC}">
              <c16:uniqueId val="{00000000-5C29-4BDC-84C3-0871FEFABE54}"/>
            </c:ext>
          </c:extLst>
        </c:ser>
        <c:dLbls>
          <c:showLegendKey val="0"/>
          <c:showVal val="0"/>
          <c:showCatName val="0"/>
          <c:showSerName val="0"/>
          <c:showPercent val="0"/>
          <c:showBubbleSize val="0"/>
        </c:dLbls>
        <c:marker val="1"/>
        <c:smooth val="0"/>
        <c:axId val="152695455"/>
        <c:axId val="1"/>
      </c:lineChart>
      <c:lineChart>
        <c:grouping val="standard"/>
        <c:varyColors val="0"/>
        <c:ser>
          <c:idx val="1"/>
          <c:order val="0"/>
          <c:tx>
            <c:strRef>
              <c:f>Sheet1!$B$10</c:f>
              <c:strCache>
                <c:ptCount val="1"/>
                <c:pt idx="0">
                  <c:v>Total efforts SUM</c:v>
                </c:pt>
              </c:strCache>
            </c:strRef>
          </c:tx>
          <c:spPr>
            <a:ln w="19050" cap="rnd">
              <a:solidFill>
                <a:srgbClr val="00B0F0"/>
              </a:solidFill>
              <a:round/>
            </a:ln>
            <a:effectLst/>
          </c:spPr>
          <c:marker>
            <c:symbol val="circle"/>
            <c:size val="5"/>
            <c:spPr>
              <a:solidFill>
                <a:schemeClr val="tx2"/>
              </a:solidFill>
              <a:ln w="9525">
                <a:solidFill>
                  <a:srgbClr val="00B0F0"/>
                </a:solidFill>
              </a:ln>
              <a:effectLst/>
            </c:spPr>
          </c:marker>
          <c:val>
            <c:numRef>
              <c:f>(Sheet1!$C$10,Sheet1!$D$10,Sheet1!$E$10,Sheet1!$F$10,Sheet1!$G$10,Sheet1!$H$10,Sheet1!$I$10)</c:f>
              <c:numCache>
                <c:formatCode>General</c:formatCode>
                <c:ptCount val="7"/>
                <c:pt idx="0">
                  <c:v>20</c:v>
                </c:pt>
                <c:pt idx="1">
                  <c:v>61</c:v>
                </c:pt>
                <c:pt idx="2">
                  <c:v>96</c:v>
                </c:pt>
                <c:pt idx="3">
                  <c:v>119</c:v>
                </c:pt>
                <c:pt idx="4">
                  <c:v>160</c:v>
                </c:pt>
                <c:pt idx="5">
                  <c:v>189</c:v>
                </c:pt>
                <c:pt idx="6">
                  <c:v>224</c:v>
                </c:pt>
              </c:numCache>
            </c:numRef>
          </c:val>
          <c:smooth val="0"/>
          <c:extLst>
            <c:ext xmlns:c16="http://schemas.microsoft.com/office/drawing/2014/chart" uri="{C3380CC4-5D6E-409C-BE32-E72D297353CC}">
              <c16:uniqueId val="{00000001-5C29-4BDC-84C3-0871FEFABE54}"/>
            </c:ext>
          </c:extLst>
        </c:ser>
        <c:dLbls>
          <c:showLegendKey val="0"/>
          <c:showVal val="0"/>
          <c:showCatName val="0"/>
          <c:showSerName val="0"/>
          <c:showPercent val="0"/>
          <c:showBubbleSize val="0"/>
        </c:dLbls>
        <c:marker val="1"/>
        <c:smooth val="0"/>
        <c:axId val="243377823"/>
        <c:axId val="243377407"/>
      </c:lineChart>
      <c:catAx>
        <c:axId val="1526954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a:t>
                </a:r>
              </a:p>
            </c:rich>
          </c:tx>
          <c:layout/>
          <c:overlay val="0"/>
          <c:spPr>
            <a:noFill/>
            <a:ln w="25400">
              <a:noFill/>
            </a:ln>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695455"/>
        <c:crosses val="autoZero"/>
        <c:crossBetween val="between"/>
      </c:valAx>
      <c:valAx>
        <c:axId val="243377407"/>
        <c:scaling>
          <c:orientation val="minMax"/>
        </c:scaling>
        <c:delete val="0"/>
        <c:axPos val="r"/>
        <c:numFmt formatCode="General" sourceLinked="1"/>
        <c:majorTickMark val="out"/>
        <c:minorTickMark val="none"/>
        <c:tickLblPos val="nextTo"/>
        <c:crossAx val="243377823"/>
        <c:crosses val="max"/>
        <c:crossBetween val="between"/>
      </c:valAx>
      <c:catAx>
        <c:axId val="243377823"/>
        <c:scaling>
          <c:orientation val="minMax"/>
        </c:scaling>
        <c:delete val="1"/>
        <c:axPos val="b"/>
        <c:majorTickMark val="out"/>
        <c:minorTickMark val="none"/>
        <c:tickLblPos val="nextTo"/>
        <c:crossAx val="243377407"/>
        <c:crosses val="autoZero"/>
        <c:auto val="1"/>
        <c:lblAlgn val="ctr"/>
        <c:lblOffset val="100"/>
        <c:noMultiLvlLbl val="0"/>
      </c:catAx>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IN"/>
              <a:t>Bugs </a:t>
            </a:r>
          </a:p>
        </c:rich>
      </c:tx>
      <c:layout>
        <c:manualLayout>
          <c:xMode val="edge"/>
          <c:yMode val="edge"/>
          <c:x val="0.45382549816423123"/>
          <c:y val="3.4735707760558836E-2"/>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1"/>
          <c:order val="1"/>
          <c:tx>
            <c:strRef>
              <c:f>Sheet1!$A$19:$B$19</c:f>
              <c:strCache>
                <c:ptCount val="2"/>
                <c:pt idx="1">
                  <c:v>Open Bugs</c:v>
                </c:pt>
              </c:strCache>
            </c:strRef>
          </c:tx>
          <c:spPr>
            <a:solidFill>
              <a:schemeClr val="accent2"/>
            </a:solidFill>
            <a:ln>
              <a:noFill/>
            </a:ln>
            <a:effectLst/>
          </c:spPr>
          <c:invertIfNegative val="0"/>
          <c:val>
            <c:numRef>
              <c:f>(Sheet1!$C$19,Sheet1!$D$19,Sheet1!$E$19,Sheet1!$F$19,Sheet1!$G$19,Sheet1!$H$19,Sheet1!$I$19)</c:f>
              <c:numCache>
                <c:formatCode>General</c:formatCode>
                <c:ptCount val="7"/>
                <c:pt idx="0">
                  <c:v>3</c:v>
                </c:pt>
                <c:pt idx="1">
                  <c:v>4</c:v>
                </c:pt>
                <c:pt idx="2">
                  <c:v>7</c:v>
                </c:pt>
                <c:pt idx="3">
                  <c:v>4</c:v>
                </c:pt>
                <c:pt idx="4">
                  <c:v>5</c:v>
                </c:pt>
                <c:pt idx="5">
                  <c:v>3</c:v>
                </c:pt>
                <c:pt idx="6">
                  <c:v>4</c:v>
                </c:pt>
              </c:numCache>
            </c:numRef>
          </c:val>
          <c:extLst>
            <c:ext xmlns:c16="http://schemas.microsoft.com/office/drawing/2014/chart" uri="{C3380CC4-5D6E-409C-BE32-E72D297353CC}">
              <c16:uniqueId val="{00000000-1D73-4932-B8B8-6D1E115ACB2D}"/>
            </c:ext>
          </c:extLst>
        </c:ser>
        <c:ser>
          <c:idx val="2"/>
          <c:order val="2"/>
          <c:tx>
            <c:strRef>
              <c:f>Sheet1!$A$20:$B$20</c:f>
              <c:strCache>
                <c:ptCount val="2"/>
                <c:pt idx="1">
                  <c:v>Closed Bugs</c:v>
                </c:pt>
              </c:strCache>
            </c:strRef>
          </c:tx>
          <c:spPr>
            <a:solidFill>
              <a:schemeClr val="accent3"/>
            </a:solidFill>
            <a:ln>
              <a:noFill/>
            </a:ln>
            <a:effectLst/>
          </c:spPr>
          <c:invertIfNegative val="0"/>
          <c:val>
            <c:numRef>
              <c:f>(Sheet1!$C$20,Sheet1!$D$20,Sheet1!$E$20,Sheet1!$F$20,Sheet1!$G$20,Sheet1!$H$20,Sheet1!$I$20)</c:f>
              <c:numCache>
                <c:formatCode>General</c:formatCode>
                <c:ptCount val="7"/>
                <c:pt idx="0">
                  <c:v>2</c:v>
                </c:pt>
                <c:pt idx="1">
                  <c:v>4</c:v>
                </c:pt>
                <c:pt idx="2">
                  <c:v>5</c:v>
                </c:pt>
                <c:pt idx="3">
                  <c:v>8</c:v>
                </c:pt>
                <c:pt idx="4">
                  <c:v>9</c:v>
                </c:pt>
                <c:pt idx="5">
                  <c:v>13</c:v>
                </c:pt>
                <c:pt idx="6">
                  <c:v>15</c:v>
                </c:pt>
              </c:numCache>
            </c:numRef>
          </c:val>
          <c:extLst>
            <c:ext xmlns:c16="http://schemas.microsoft.com/office/drawing/2014/chart" uri="{C3380CC4-5D6E-409C-BE32-E72D297353CC}">
              <c16:uniqueId val="{00000001-1D73-4932-B8B8-6D1E115ACB2D}"/>
            </c:ext>
          </c:extLst>
        </c:ser>
        <c:dLbls>
          <c:showLegendKey val="0"/>
          <c:showVal val="0"/>
          <c:showCatName val="0"/>
          <c:showSerName val="0"/>
          <c:showPercent val="0"/>
          <c:showBubbleSize val="0"/>
        </c:dLbls>
        <c:gapWidth val="269"/>
        <c:axId val="152690879"/>
        <c:axId val="1"/>
      </c:barChart>
      <c:lineChart>
        <c:grouping val="standard"/>
        <c:varyColors val="0"/>
        <c:ser>
          <c:idx val="0"/>
          <c:order val="0"/>
          <c:tx>
            <c:strRef>
              <c:f>Sheet1!$A$18:$B$18</c:f>
              <c:strCache>
                <c:ptCount val="2"/>
                <c:pt idx="1">
                  <c:v>Total Bugs</c:v>
                </c:pt>
              </c:strCache>
            </c:strRef>
          </c:tx>
          <c:spPr>
            <a:ln w="38100" cap="rnd">
              <a:solidFill>
                <a:schemeClr val="accent1"/>
              </a:solidFill>
              <a:round/>
            </a:ln>
            <a:effectLst/>
          </c:spPr>
          <c:marker>
            <c:symbol val="circle"/>
            <c:size val="8"/>
            <c:spPr>
              <a:solidFill>
                <a:schemeClr val="accent1"/>
              </a:solidFill>
              <a:ln>
                <a:noFill/>
              </a:ln>
              <a:effectLst/>
            </c:spPr>
          </c:marker>
          <c:val>
            <c:numRef>
              <c:f>(Sheet1!$C$18,Sheet1!$D$18,Sheet1!$E$18,Sheet1!$F$18,Sheet1!$G$18,Sheet1!$H$18,Sheet1!$I$18)</c:f>
              <c:numCache>
                <c:formatCode>General</c:formatCode>
                <c:ptCount val="7"/>
                <c:pt idx="0">
                  <c:v>5</c:v>
                </c:pt>
                <c:pt idx="1">
                  <c:v>8</c:v>
                </c:pt>
                <c:pt idx="2">
                  <c:v>12</c:v>
                </c:pt>
                <c:pt idx="3">
                  <c:v>12</c:v>
                </c:pt>
                <c:pt idx="4">
                  <c:v>14</c:v>
                </c:pt>
                <c:pt idx="5">
                  <c:v>16</c:v>
                </c:pt>
                <c:pt idx="6">
                  <c:v>19</c:v>
                </c:pt>
              </c:numCache>
            </c:numRef>
          </c:val>
          <c:smooth val="0"/>
          <c:extLst>
            <c:ext xmlns:c16="http://schemas.microsoft.com/office/drawing/2014/chart" uri="{C3380CC4-5D6E-409C-BE32-E72D297353CC}">
              <c16:uniqueId val="{00000002-1D73-4932-B8B8-6D1E115ACB2D}"/>
            </c:ext>
          </c:extLst>
        </c:ser>
        <c:dLbls>
          <c:showLegendKey val="0"/>
          <c:showVal val="0"/>
          <c:showCatName val="0"/>
          <c:showSerName val="0"/>
          <c:showPercent val="0"/>
          <c:showBubbleSize val="0"/>
        </c:dLbls>
        <c:marker val="1"/>
        <c:smooth val="0"/>
        <c:axId val="3"/>
        <c:axId val="4"/>
      </c:lineChart>
      <c:catAx>
        <c:axId val="152690879"/>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Week</a:t>
                </a:r>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690879"/>
        <c:crosses val="autoZero"/>
        <c:crossBetween val="between"/>
      </c:valAx>
      <c:catAx>
        <c:axId val="3"/>
        <c:scaling>
          <c:orientation val="minMax"/>
        </c:scaling>
        <c:delete val="1"/>
        <c:axPos val="b"/>
        <c:majorTickMark val="out"/>
        <c:minorTickMark val="none"/>
        <c:tickLblPos val="nextTo"/>
        <c:crossAx val="4"/>
        <c:crosses val="autoZero"/>
        <c:auto val="1"/>
        <c:lblAlgn val="ctr"/>
        <c:lblOffset val="100"/>
        <c:noMultiLvlLbl val="0"/>
      </c:catAx>
      <c:valAx>
        <c:axId val="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
        <c:crosses val="max"/>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atin typeface="Times New Roman" panose="02020603050405020304" pitchFamily="18" charset="0"/>
                <a:cs typeface="Times New Roman" panose="02020603050405020304" pitchFamily="18" charset="0"/>
              </a:rPr>
              <a:t>Total LOC</a:t>
            </a:r>
            <a:r>
              <a:rPr lang="en-US" baseline="0">
                <a:latin typeface="Times New Roman" panose="02020603050405020304" pitchFamily="18" charset="0"/>
                <a:cs typeface="Times New Roman" panose="02020603050405020304" pitchFamily="18" charset="0"/>
              </a:rPr>
              <a:t> and Defects</a:t>
            </a:r>
            <a:endParaRPr lang="en-US">
              <a:latin typeface="Times New Roman" panose="02020603050405020304" pitchFamily="18" charset="0"/>
              <a:cs typeface="Times New Roman" panose="02020603050405020304" pitchFamily="18" charset="0"/>
            </a:endParaRPr>
          </a:p>
        </c:rich>
      </c:tx>
      <c:layout>
        <c:manualLayout>
          <c:xMode val="edge"/>
          <c:yMode val="edge"/>
          <c:x val="0.36445190841883807"/>
          <c:y val="2.405219723055043E-2"/>
        </c:manualLayout>
      </c:layout>
      <c:overlay val="0"/>
    </c:title>
    <c:autoTitleDeleted val="0"/>
    <c:plotArea>
      <c:layout>
        <c:manualLayout>
          <c:layoutTarget val="inner"/>
          <c:xMode val="edge"/>
          <c:yMode val="edge"/>
          <c:x val="8.6257197099374433E-2"/>
          <c:y val="0.13870377726391911"/>
          <c:w val="0.63134558526034046"/>
          <c:h val="0.72830762593032039"/>
        </c:manualLayout>
      </c:layout>
      <c:barChart>
        <c:barDir val="col"/>
        <c:grouping val="clustered"/>
        <c:varyColors val="0"/>
        <c:ser>
          <c:idx val="1"/>
          <c:order val="1"/>
          <c:tx>
            <c:strRef>
              <c:f>Sheet1!$B$12</c:f>
              <c:strCache>
                <c:ptCount val="1"/>
                <c:pt idx="0">
                  <c:v>LOC per week</c:v>
                </c:pt>
              </c:strCache>
            </c:strRef>
          </c:tx>
          <c:spPr>
            <a:solidFill>
              <a:schemeClr val="tx2">
                <a:lumMod val="60000"/>
                <a:lumOff val="40000"/>
              </a:schemeClr>
            </a:solidFill>
            <a:ln>
              <a:solidFill>
                <a:schemeClr val="tx2">
                  <a:lumMod val="60000"/>
                  <a:lumOff val="40000"/>
                </a:schemeClr>
              </a:solidFill>
            </a:ln>
          </c:spPr>
          <c:invertIfNegative val="0"/>
          <c:cat>
            <c:numRef>
              <c:f>(Sheet1!$C$4,Sheet1!$D$4,Sheet1!$E$4,Sheet1!$F$4,Sheet1!$G$4,Sheet1!$H$4,Sheet1!$I$4)</c:f>
              <c:numCache>
                <c:formatCode>[$-419]d\ mmm\ yy;@</c:formatCode>
                <c:ptCount val="7"/>
                <c:pt idx="0">
                  <c:v>44293</c:v>
                </c:pt>
                <c:pt idx="1">
                  <c:v>44300</c:v>
                </c:pt>
                <c:pt idx="2">
                  <c:v>44307</c:v>
                </c:pt>
                <c:pt idx="3">
                  <c:v>44314</c:v>
                </c:pt>
                <c:pt idx="4">
                  <c:v>44321</c:v>
                </c:pt>
                <c:pt idx="5">
                  <c:v>44328</c:v>
                </c:pt>
                <c:pt idx="6">
                  <c:v>44335</c:v>
                </c:pt>
              </c:numCache>
            </c:numRef>
          </c:cat>
          <c:val>
            <c:numRef>
              <c:f>(Sheet1!$C$12,Sheet1!$D$12,Sheet1!$E$12,Sheet1!$F$12,Sheet1!$G$12,Sheet1!$H$12,Sheet1!$I$12)</c:f>
              <c:numCache>
                <c:formatCode>General</c:formatCode>
                <c:ptCount val="7"/>
                <c:pt idx="0">
                  <c:v>373</c:v>
                </c:pt>
                <c:pt idx="1">
                  <c:v>586</c:v>
                </c:pt>
                <c:pt idx="2">
                  <c:v>617</c:v>
                </c:pt>
                <c:pt idx="3">
                  <c:v>925</c:v>
                </c:pt>
                <c:pt idx="4">
                  <c:v>1486</c:v>
                </c:pt>
                <c:pt idx="5">
                  <c:v>1154</c:v>
                </c:pt>
                <c:pt idx="6">
                  <c:v>547</c:v>
                </c:pt>
              </c:numCache>
            </c:numRef>
          </c:val>
          <c:extLst>
            <c:ext xmlns:c16="http://schemas.microsoft.com/office/drawing/2014/chart" uri="{C3380CC4-5D6E-409C-BE32-E72D297353CC}">
              <c16:uniqueId val="{00000000-BC2D-4E68-91A6-ACBEFBC3D461}"/>
            </c:ext>
          </c:extLst>
        </c:ser>
        <c:ser>
          <c:idx val="2"/>
          <c:order val="2"/>
          <c:tx>
            <c:strRef>
              <c:f>Sheet1!$B$13</c:f>
              <c:strCache>
                <c:ptCount val="1"/>
                <c:pt idx="0">
                  <c:v>Product</c:v>
                </c:pt>
              </c:strCache>
            </c:strRef>
          </c:tx>
          <c:invertIfNegative val="0"/>
          <c:cat>
            <c:numRef>
              <c:f>(Sheet1!$C$4,Sheet1!$D$4,Sheet1!$E$4,Sheet1!$F$4,Sheet1!$G$4,Sheet1!$H$4,Sheet1!$I$4)</c:f>
              <c:numCache>
                <c:formatCode>[$-419]d\ mmm\ yy;@</c:formatCode>
                <c:ptCount val="7"/>
                <c:pt idx="0">
                  <c:v>44293</c:v>
                </c:pt>
                <c:pt idx="1">
                  <c:v>44300</c:v>
                </c:pt>
                <c:pt idx="2">
                  <c:v>44307</c:v>
                </c:pt>
                <c:pt idx="3">
                  <c:v>44314</c:v>
                </c:pt>
                <c:pt idx="4">
                  <c:v>44321</c:v>
                </c:pt>
                <c:pt idx="5">
                  <c:v>44328</c:v>
                </c:pt>
                <c:pt idx="6">
                  <c:v>44335</c:v>
                </c:pt>
              </c:numCache>
            </c:numRef>
          </c:cat>
          <c:val>
            <c:numRef>
              <c:f>(Sheet1!$C$13,Sheet1!$D$13,Sheet1!$E$13,Sheet1!$F$13,Sheet1!$G$13,Sheet1!$H$13,Sheet1!$I$13)</c:f>
              <c:numCache>
                <c:formatCode>General</c:formatCode>
                <c:ptCount val="7"/>
                <c:pt idx="0">
                  <c:v>373</c:v>
                </c:pt>
                <c:pt idx="1">
                  <c:v>586</c:v>
                </c:pt>
                <c:pt idx="2">
                  <c:v>617</c:v>
                </c:pt>
                <c:pt idx="3">
                  <c:v>925</c:v>
                </c:pt>
                <c:pt idx="4">
                  <c:v>1486</c:v>
                </c:pt>
                <c:pt idx="5">
                  <c:v>1154</c:v>
                </c:pt>
                <c:pt idx="6">
                  <c:v>547</c:v>
                </c:pt>
              </c:numCache>
            </c:numRef>
          </c:val>
          <c:extLst>
            <c:ext xmlns:c16="http://schemas.microsoft.com/office/drawing/2014/chart" uri="{C3380CC4-5D6E-409C-BE32-E72D297353CC}">
              <c16:uniqueId val="{00000001-BC2D-4E68-91A6-ACBEFBC3D461}"/>
            </c:ext>
          </c:extLst>
        </c:ser>
        <c:dLbls>
          <c:showLegendKey val="0"/>
          <c:showVal val="0"/>
          <c:showCatName val="0"/>
          <c:showSerName val="0"/>
          <c:showPercent val="0"/>
          <c:showBubbleSize val="0"/>
        </c:dLbls>
        <c:gapWidth val="98"/>
        <c:axId val="152692127"/>
        <c:axId val="1"/>
      </c:barChart>
      <c:lineChart>
        <c:grouping val="standard"/>
        <c:varyColors val="0"/>
        <c:ser>
          <c:idx val="0"/>
          <c:order val="0"/>
          <c:tx>
            <c:strRef>
              <c:f>Sheet1!$B$16</c:f>
              <c:strCache>
                <c:ptCount val="1"/>
                <c:pt idx="0">
                  <c:v>Defects: Total Bugs/(LOC/1000)</c:v>
                </c:pt>
              </c:strCache>
            </c:strRef>
          </c:tx>
          <c:spPr>
            <a:ln>
              <a:solidFill>
                <a:schemeClr val="accent2"/>
              </a:solidFill>
            </a:ln>
          </c:spPr>
          <c:marker>
            <c:spPr>
              <a:ln>
                <a:solidFill>
                  <a:schemeClr val="accent2"/>
                </a:solidFill>
              </a:ln>
            </c:spPr>
          </c:marker>
          <c:cat>
            <c:numRef>
              <c:f>(Sheet1!$C$4,Sheet1!$C$4,Sheet1!$D$4,Sheet1!$E$4,Sheet1!$E$4:$F$4,Sheet1!$G$4,Sheet1!$H$4,Sheet1!$I$4)</c:f>
              <c:numCache>
                <c:formatCode>[$-419]d\ mmm\ yy;@</c:formatCode>
                <c:ptCount val="9"/>
                <c:pt idx="0">
                  <c:v>44293</c:v>
                </c:pt>
                <c:pt idx="1">
                  <c:v>44293</c:v>
                </c:pt>
                <c:pt idx="2">
                  <c:v>44300</c:v>
                </c:pt>
                <c:pt idx="3">
                  <c:v>44307</c:v>
                </c:pt>
                <c:pt idx="4">
                  <c:v>44307</c:v>
                </c:pt>
                <c:pt idx="5">
                  <c:v>44314</c:v>
                </c:pt>
                <c:pt idx="6">
                  <c:v>44321</c:v>
                </c:pt>
                <c:pt idx="7">
                  <c:v>44328</c:v>
                </c:pt>
                <c:pt idx="8">
                  <c:v>44335</c:v>
                </c:pt>
              </c:numCache>
            </c:numRef>
          </c:cat>
          <c:val>
            <c:numRef>
              <c:f>(Sheet1!$C$16,Sheet1!$D$16,Sheet1!$E$16,Sheet1!$F$16,Sheet1!$G$16,Sheet1!$H$16,Sheet1!$I$16)</c:f>
              <c:numCache>
                <c:formatCode>0.0</c:formatCode>
                <c:ptCount val="7"/>
                <c:pt idx="0">
                  <c:v>13.404825737265416</c:v>
                </c:pt>
                <c:pt idx="1">
                  <c:v>13.651877133105803</c:v>
                </c:pt>
                <c:pt idx="2">
                  <c:v>19.448946515397083</c:v>
                </c:pt>
                <c:pt idx="3">
                  <c:v>12.972972972972972</c:v>
                </c:pt>
                <c:pt idx="4">
                  <c:v>9.4212651413189779</c:v>
                </c:pt>
                <c:pt idx="5">
                  <c:v>13.864818024263432</c:v>
                </c:pt>
                <c:pt idx="6">
                  <c:v>34.734917733089574</c:v>
                </c:pt>
              </c:numCache>
            </c:numRef>
          </c:val>
          <c:smooth val="0"/>
          <c:extLst>
            <c:ext xmlns:c16="http://schemas.microsoft.com/office/drawing/2014/chart" uri="{C3380CC4-5D6E-409C-BE32-E72D297353CC}">
              <c16:uniqueId val="{00000002-BC2D-4E68-91A6-ACBEFBC3D461}"/>
            </c:ext>
          </c:extLst>
        </c:ser>
        <c:dLbls>
          <c:showLegendKey val="0"/>
          <c:showVal val="0"/>
          <c:showCatName val="0"/>
          <c:showSerName val="0"/>
          <c:showPercent val="0"/>
          <c:showBubbleSize val="0"/>
        </c:dLbls>
        <c:marker val="1"/>
        <c:smooth val="0"/>
        <c:axId val="3"/>
        <c:axId val="4"/>
      </c:lineChart>
      <c:catAx>
        <c:axId val="152692127"/>
        <c:scaling>
          <c:orientation val="minMax"/>
        </c:scaling>
        <c:delete val="0"/>
        <c:axPos val="b"/>
        <c:title>
          <c:tx>
            <c:rich>
              <a:bodyPr/>
              <a:lstStyle/>
              <a:p>
                <a:pPr>
                  <a:defRPr/>
                </a:pPr>
                <a:r>
                  <a:rPr lang="en-IN"/>
                  <a:t>Week</a:t>
                </a:r>
              </a:p>
            </c:rich>
          </c:tx>
          <c:layout/>
          <c:overlay val="0"/>
        </c:title>
        <c:numFmt formatCode="[$-419]d\ mmm\ yy;@" sourceLinked="1"/>
        <c:majorTickMark val="out"/>
        <c:minorTickMark val="none"/>
        <c:tickLblPos val="nextTo"/>
        <c:txPr>
          <a:bodyPr/>
          <a:lstStyle/>
          <a:p>
            <a:pPr>
              <a:defRPr>
                <a:ln>
                  <a:noFill/>
                </a:ln>
                <a:solidFill>
                  <a:schemeClr val="tx1">
                    <a:lumMod val="75000"/>
                    <a:lumOff val="25000"/>
                  </a:schemeClr>
                </a:solidFill>
              </a:defRPr>
            </a:pPr>
            <a:endParaRPr lang="en-US"/>
          </a:p>
        </c:txPr>
        <c:crossAx val="1"/>
        <c:crosses val="autoZero"/>
        <c:auto val="0"/>
        <c:lblAlgn val="ctr"/>
        <c:lblOffset val="100"/>
        <c:noMultiLvlLbl val="0"/>
      </c:catAx>
      <c:valAx>
        <c:axId val="1"/>
        <c:scaling>
          <c:orientation val="minMax"/>
        </c:scaling>
        <c:delete val="0"/>
        <c:axPos val="l"/>
        <c:majorGridlines/>
        <c:numFmt formatCode="General" sourceLinked="1"/>
        <c:majorTickMark val="out"/>
        <c:minorTickMark val="none"/>
        <c:tickLblPos val="nextTo"/>
        <c:crossAx val="152692127"/>
        <c:crosses val="autoZero"/>
        <c:crossBetween val="between"/>
      </c:valAx>
      <c:catAx>
        <c:axId val="3"/>
        <c:scaling>
          <c:orientation val="minMax"/>
        </c:scaling>
        <c:delete val="1"/>
        <c:axPos val="b"/>
        <c:numFmt formatCode="[$-419]d\ mmm\ yy;@" sourceLinked="1"/>
        <c:majorTickMark val="out"/>
        <c:minorTickMark val="none"/>
        <c:tickLblPos val="nextTo"/>
        <c:crossAx val="4"/>
        <c:crosses val="autoZero"/>
        <c:auto val="0"/>
        <c:lblAlgn val="ctr"/>
        <c:lblOffset val="100"/>
        <c:noMultiLvlLbl val="0"/>
      </c:catAx>
      <c:valAx>
        <c:axId val="4"/>
        <c:scaling>
          <c:orientation val="minMax"/>
        </c:scaling>
        <c:delete val="0"/>
        <c:axPos val="r"/>
        <c:numFmt formatCode="0.0" sourceLinked="1"/>
        <c:majorTickMark val="out"/>
        <c:minorTickMark val="none"/>
        <c:tickLblPos val="nextTo"/>
        <c:crossAx val="3"/>
        <c:crosses val="max"/>
        <c:crossBetween val="between"/>
      </c:valAx>
      <c:spPr>
        <a:solidFill>
          <a:schemeClr val="bg1"/>
        </a:solidFill>
      </c:spPr>
    </c:plotArea>
    <c:legend>
      <c:legendPos val="r"/>
      <c:layout>
        <c:manualLayout>
          <c:xMode val="edge"/>
          <c:yMode val="edge"/>
          <c:x val="0.79034288863358271"/>
          <c:y val="0.41125857251714509"/>
          <c:w val="0.20768082370486607"/>
          <c:h val="0.31596332716474956"/>
        </c:manualLayout>
      </c:layout>
      <c:overlay val="0"/>
    </c:legend>
    <c:plotVisOnly val="1"/>
    <c:dispBlanksAs val="gap"/>
    <c:showDLblsOverMax val="0"/>
  </c:chart>
  <c:spPr>
    <a:solidFill>
      <a:schemeClr val="bg1"/>
    </a:soli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a:pPr>
            <a:r>
              <a:rPr lang="en-US" dirty="0">
                <a:latin typeface="Times New Roman" panose="02020603050405020304" pitchFamily="18" charset="0"/>
                <a:cs typeface="Times New Roman" panose="02020603050405020304" pitchFamily="18" charset="0"/>
              </a:rPr>
              <a:t>Test</a:t>
            </a:r>
            <a:r>
              <a:rPr lang="en-US" baseline="0" dirty="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c:rich>
      </c:tx>
      <c:layout>
        <c:manualLayout>
          <c:xMode val="edge"/>
          <c:yMode val="edge"/>
          <c:x val="0.46236594778285806"/>
          <c:y val="3.219553397738173E-2"/>
        </c:manualLayout>
      </c:layout>
      <c:overlay val="0"/>
    </c:title>
    <c:autoTitleDeleted val="0"/>
    <c:plotArea>
      <c:layout>
        <c:manualLayout>
          <c:layoutTarget val="inner"/>
          <c:xMode val="edge"/>
          <c:yMode val="edge"/>
          <c:x val="8.6257197099374433E-2"/>
          <c:y val="0.13870377726391911"/>
          <c:w val="0.63134558526034046"/>
          <c:h val="0.72830762593032039"/>
        </c:manualLayout>
      </c:layout>
      <c:barChart>
        <c:barDir val="col"/>
        <c:grouping val="clustered"/>
        <c:varyColors val="0"/>
        <c:ser>
          <c:idx val="1"/>
          <c:order val="1"/>
          <c:tx>
            <c:v>Weekly Performed</c:v>
          </c:tx>
          <c:spPr>
            <a:ln>
              <a:solidFill>
                <a:srgbClr val="C00000"/>
              </a:solidFill>
            </a:ln>
          </c:spPr>
          <c:invertIfNegative val="0"/>
          <c:cat>
            <c:numRef>
              <c:f>(Sheet1!$C$4,Sheet1!$D$4,Sheet1!$E$4,Sheet1!$F$4,Sheet1!$G$4,Sheet1!$H$4,Sheet1!$I$4)</c:f>
              <c:numCache>
                <c:formatCode>[$-419]d\ mmm\ yy;@</c:formatCode>
                <c:ptCount val="7"/>
                <c:pt idx="0">
                  <c:v>44293</c:v>
                </c:pt>
                <c:pt idx="1">
                  <c:v>44300</c:v>
                </c:pt>
                <c:pt idx="2">
                  <c:v>44307</c:v>
                </c:pt>
                <c:pt idx="3">
                  <c:v>44314</c:v>
                </c:pt>
                <c:pt idx="4">
                  <c:v>44321</c:v>
                </c:pt>
                <c:pt idx="5">
                  <c:v>44328</c:v>
                </c:pt>
                <c:pt idx="6">
                  <c:v>44335</c:v>
                </c:pt>
              </c:numCache>
            </c:numRef>
          </c:cat>
          <c:val>
            <c:numRef>
              <c:f>(Sheet1!$C$26,Sheet1!$D$26,Sheet1!$E$26,Sheet1!$F$26,Sheet1!$G$26,Sheet1!$H$26,Sheet1!$I$26)</c:f>
              <c:numCache>
                <c:formatCode>General</c:formatCode>
                <c:ptCount val="7"/>
                <c:pt idx="0">
                  <c:v>0</c:v>
                </c:pt>
                <c:pt idx="1">
                  <c:v>0</c:v>
                </c:pt>
                <c:pt idx="2">
                  <c:v>10</c:v>
                </c:pt>
                <c:pt idx="3">
                  <c:v>12</c:v>
                </c:pt>
                <c:pt idx="4">
                  <c:v>14</c:v>
                </c:pt>
                <c:pt idx="5">
                  <c:v>12</c:v>
                </c:pt>
                <c:pt idx="6">
                  <c:v>10</c:v>
                </c:pt>
              </c:numCache>
            </c:numRef>
          </c:val>
          <c:extLst>
            <c:ext xmlns:c16="http://schemas.microsoft.com/office/drawing/2014/chart" uri="{C3380CC4-5D6E-409C-BE32-E72D297353CC}">
              <c16:uniqueId val="{00000000-211A-4691-8CC8-7907C75A8E71}"/>
            </c:ext>
          </c:extLst>
        </c:ser>
        <c:ser>
          <c:idx val="2"/>
          <c:order val="2"/>
          <c:tx>
            <c:strRef>
              <c:f>Sheet1!$B$27</c:f>
              <c:strCache>
                <c:ptCount val="1"/>
                <c:pt idx="0">
                  <c:v>Weekly passed </c:v>
                </c:pt>
              </c:strCache>
            </c:strRef>
          </c:tx>
          <c:invertIfNegative val="0"/>
          <c:cat>
            <c:numRef>
              <c:f>(Sheet1!$C$4,Sheet1!$D$4,Sheet1!$E$4,Sheet1!$F$4,Sheet1!$G$4,Sheet1!$H$4,Sheet1!$I$4)</c:f>
              <c:numCache>
                <c:formatCode>[$-419]d\ mmm\ yy;@</c:formatCode>
                <c:ptCount val="7"/>
                <c:pt idx="0">
                  <c:v>44293</c:v>
                </c:pt>
                <c:pt idx="1">
                  <c:v>44300</c:v>
                </c:pt>
                <c:pt idx="2">
                  <c:v>44307</c:v>
                </c:pt>
                <c:pt idx="3">
                  <c:v>44314</c:v>
                </c:pt>
                <c:pt idx="4">
                  <c:v>44321</c:v>
                </c:pt>
                <c:pt idx="5">
                  <c:v>44328</c:v>
                </c:pt>
                <c:pt idx="6">
                  <c:v>44335</c:v>
                </c:pt>
              </c:numCache>
            </c:numRef>
          </c:cat>
          <c:val>
            <c:numRef>
              <c:f>(Sheet1!$C$27,Sheet1!$D$27,Sheet1!$E$27,Sheet1!$F$27,Sheet1!$G$27,Sheet1!$H$27,Sheet1!$I$27)</c:f>
              <c:numCache>
                <c:formatCode>General</c:formatCode>
                <c:ptCount val="7"/>
                <c:pt idx="0">
                  <c:v>0</c:v>
                </c:pt>
                <c:pt idx="1">
                  <c:v>0</c:v>
                </c:pt>
                <c:pt idx="2">
                  <c:v>9</c:v>
                </c:pt>
                <c:pt idx="3">
                  <c:v>10</c:v>
                </c:pt>
                <c:pt idx="4">
                  <c:v>12</c:v>
                </c:pt>
                <c:pt idx="5">
                  <c:v>11</c:v>
                </c:pt>
                <c:pt idx="6">
                  <c:v>8</c:v>
                </c:pt>
              </c:numCache>
            </c:numRef>
          </c:val>
          <c:extLst>
            <c:ext xmlns:c16="http://schemas.microsoft.com/office/drawing/2014/chart" uri="{C3380CC4-5D6E-409C-BE32-E72D297353CC}">
              <c16:uniqueId val="{00000001-211A-4691-8CC8-7907C75A8E71}"/>
            </c:ext>
          </c:extLst>
        </c:ser>
        <c:dLbls>
          <c:showLegendKey val="0"/>
          <c:showVal val="0"/>
          <c:showCatName val="0"/>
          <c:showSerName val="0"/>
          <c:showPercent val="0"/>
          <c:showBubbleSize val="0"/>
        </c:dLbls>
        <c:gapWidth val="150"/>
        <c:axId val="156750623"/>
        <c:axId val="1"/>
      </c:barChart>
      <c:barChart>
        <c:barDir val="col"/>
        <c:grouping val="clustered"/>
        <c:varyColors val="0"/>
        <c:ser>
          <c:idx val="3"/>
          <c:order val="3"/>
          <c:tx>
            <c:strRef>
              <c:f>Sheet1!$B$29</c:f>
              <c:strCache>
                <c:ptCount val="1"/>
                <c:pt idx="0">
                  <c:v>Weekly Passed/Performed (%)</c:v>
                </c:pt>
              </c:strCache>
            </c:strRef>
          </c:tx>
          <c:spPr>
            <a:solidFill>
              <a:schemeClr val="accent5">
                <a:lumMod val="60000"/>
                <a:lumOff val="40000"/>
              </a:schemeClr>
            </a:solidFill>
            <a:ln>
              <a:solidFill>
                <a:schemeClr val="tx2">
                  <a:lumMod val="20000"/>
                  <a:lumOff val="80000"/>
                </a:schemeClr>
              </a:solidFill>
            </a:ln>
          </c:spPr>
          <c:invertIfNegative val="0"/>
          <c:val>
            <c:numRef>
              <c:f>(Sheet1!$C$29,Sheet1!$D$29,Sheet1!$E$29,Sheet1!$F$29,Sheet1!$G$29,Sheet1!$H$29,Sheet1!$I$29)</c:f>
              <c:numCache>
                <c:formatCode>0%</c:formatCode>
                <c:ptCount val="7"/>
                <c:pt idx="0">
                  <c:v>0</c:v>
                </c:pt>
                <c:pt idx="1">
                  <c:v>0</c:v>
                </c:pt>
                <c:pt idx="2">
                  <c:v>0.9</c:v>
                </c:pt>
                <c:pt idx="3">
                  <c:v>0.83333333333333337</c:v>
                </c:pt>
                <c:pt idx="4">
                  <c:v>0.8571428571428571</c:v>
                </c:pt>
                <c:pt idx="5">
                  <c:v>0.91666666666666663</c:v>
                </c:pt>
                <c:pt idx="6">
                  <c:v>0.8</c:v>
                </c:pt>
              </c:numCache>
            </c:numRef>
          </c:val>
          <c:extLst>
            <c:ext xmlns:c16="http://schemas.microsoft.com/office/drawing/2014/chart" uri="{C3380CC4-5D6E-409C-BE32-E72D297353CC}">
              <c16:uniqueId val="{00000002-211A-4691-8CC8-7907C75A8E71}"/>
            </c:ext>
          </c:extLst>
        </c:ser>
        <c:dLbls>
          <c:showLegendKey val="0"/>
          <c:showVal val="0"/>
          <c:showCatName val="0"/>
          <c:showSerName val="0"/>
          <c:showPercent val="0"/>
          <c:showBubbleSize val="0"/>
        </c:dLbls>
        <c:gapWidth val="352"/>
        <c:overlap val="-5"/>
        <c:axId val="3"/>
        <c:axId val="4"/>
      </c:barChart>
      <c:lineChart>
        <c:grouping val="standard"/>
        <c:varyColors val="0"/>
        <c:ser>
          <c:idx val="0"/>
          <c:order val="0"/>
          <c:tx>
            <c:strRef>
              <c:f>Sheet1!$B$25</c:f>
              <c:strCache>
                <c:ptCount val="1"/>
                <c:pt idx="0">
                  <c:v>Planned </c:v>
                </c:pt>
              </c:strCache>
            </c:strRef>
          </c:tx>
          <c:cat>
            <c:numRef>
              <c:f>(Sheet1!$C$4,Sheet1!$C$4,Sheet1!$D$4,Sheet1!$E$4,Sheet1!$E$4:$F$4,Sheet1!$G$4,Sheet1!$H$4,Sheet1!$I$4)</c:f>
              <c:numCache>
                <c:formatCode>[$-419]d\ mmm\ yy;@</c:formatCode>
                <c:ptCount val="9"/>
                <c:pt idx="0">
                  <c:v>44293</c:v>
                </c:pt>
                <c:pt idx="1">
                  <c:v>44293</c:v>
                </c:pt>
                <c:pt idx="2">
                  <c:v>44300</c:v>
                </c:pt>
                <c:pt idx="3">
                  <c:v>44307</c:v>
                </c:pt>
                <c:pt idx="4">
                  <c:v>44307</c:v>
                </c:pt>
                <c:pt idx="5">
                  <c:v>44314</c:v>
                </c:pt>
                <c:pt idx="6">
                  <c:v>44321</c:v>
                </c:pt>
                <c:pt idx="7">
                  <c:v>44328</c:v>
                </c:pt>
                <c:pt idx="8">
                  <c:v>44335</c:v>
                </c:pt>
              </c:numCache>
            </c:numRef>
          </c:cat>
          <c:val>
            <c:numRef>
              <c:f>(Sheet1!$C$25,Sheet1!$D$25,Sheet1!$E$25,Sheet1!$F$25,Sheet1!$G$25,Sheet1!$H$25,Sheet1!$I$25)</c:f>
              <c:numCache>
                <c:formatCode>General</c:formatCode>
                <c:ptCount val="7"/>
                <c:pt idx="0">
                  <c:v>0</c:v>
                </c:pt>
                <c:pt idx="1">
                  <c:v>0</c:v>
                </c:pt>
                <c:pt idx="2">
                  <c:v>12</c:v>
                </c:pt>
                <c:pt idx="3">
                  <c:v>14</c:v>
                </c:pt>
                <c:pt idx="4">
                  <c:v>14</c:v>
                </c:pt>
                <c:pt idx="5">
                  <c:v>14</c:v>
                </c:pt>
                <c:pt idx="6">
                  <c:v>14</c:v>
                </c:pt>
              </c:numCache>
            </c:numRef>
          </c:val>
          <c:smooth val="0"/>
          <c:extLst>
            <c:ext xmlns:c16="http://schemas.microsoft.com/office/drawing/2014/chart" uri="{C3380CC4-5D6E-409C-BE32-E72D297353CC}">
              <c16:uniqueId val="{00000003-211A-4691-8CC8-7907C75A8E71}"/>
            </c:ext>
          </c:extLst>
        </c:ser>
        <c:dLbls>
          <c:showLegendKey val="0"/>
          <c:showVal val="0"/>
          <c:showCatName val="0"/>
          <c:showSerName val="0"/>
          <c:showPercent val="0"/>
          <c:showBubbleSize val="0"/>
        </c:dLbls>
        <c:marker val="1"/>
        <c:smooth val="0"/>
        <c:axId val="156750623"/>
        <c:axId val="1"/>
      </c:lineChart>
      <c:catAx>
        <c:axId val="156750623"/>
        <c:scaling>
          <c:orientation val="minMax"/>
        </c:scaling>
        <c:delete val="0"/>
        <c:axPos val="b"/>
        <c:title>
          <c:tx>
            <c:rich>
              <a:bodyPr/>
              <a:lstStyle/>
              <a:p>
                <a:pPr>
                  <a:defRPr/>
                </a:pPr>
                <a:r>
                  <a:rPr lang="en-IN"/>
                  <a:t>Week</a:t>
                </a:r>
              </a:p>
            </c:rich>
          </c:tx>
          <c:layout/>
          <c:overlay val="0"/>
        </c:title>
        <c:numFmt formatCode="[$-419]d\ mmm\ yy;@" sourceLinked="1"/>
        <c:majorTickMark val="out"/>
        <c:minorTickMark val="none"/>
        <c:tickLblPos val="nextTo"/>
        <c:txPr>
          <a:bodyPr/>
          <a:lstStyle/>
          <a:p>
            <a:pPr>
              <a:defRPr>
                <a:ln>
                  <a:noFill/>
                </a:ln>
                <a:solidFill>
                  <a:schemeClr val="tx1">
                    <a:lumMod val="75000"/>
                    <a:lumOff val="25000"/>
                  </a:schemeClr>
                </a:solidFill>
              </a:defRPr>
            </a:pPr>
            <a:endParaRPr lang="en-US"/>
          </a:p>
        </c:txPr>
        <c:crossAx val="1"/>
        <c:crosses val="autoZero"/>
        <c:auto val="0"/>
        <c:lblAlgn val="ctr"/>
        <c:lblOffset val="100"/>
        <c:noMultiLvlLbl val="0"/>
      </c:catAx>
      <c:valAx>
        <c:axId val="1"/>
        <c:scaling>
          <c:orientation val="minMax"/>
        </c:scaling>
        <c:delete val="0"/>
        <c:axPos val="l"/>
        <c:majorGridlines/>
        <c:numFmt formatCode="General" sourceLinked="1"/>
        <c:majorTickMark val="out"/>
        <c:minorTickMark val="none"/>
        <c:tickLblPos val="nextTo"/>
        <c:crossAx val="156750623"/>
        <c:crosses val="autoZero"/>
        <c:crossBetween val="between"/>
      </c:valAx>
      <c:catAx>
        <c:axId val="3"/>
        <c:scaling>
          <c:orientation val="minMax"/>
        </c:scaling>
        <c:delete val="1"/>
        <c:axPos val="b"/>
        <c:majorTickMark val="out"/>
        <c:minorTickMark val="none"/>
        <c:tickLblPos val="nextTo"/>
        <c:crossAx val="4"/>
        <c:crosses val="autoZero"/>
        <c:auto val="0"/>
        <c:lblAlgn val="ctr"/>
        <c:lblOffset val="100"/>
        <c:noMultiLvlLbl val="0"/>
      </c:catAx>
      <c:valAx>
        <c:axId val="4"/>
        <c:scaling>
          <c:orientation val="minMax"/>
        </c:scaling>
        <c:delete val="0"/>
        <c:axPos val="r"/>
        <c:numFmt formatCode="0%" sourceLinked="1"/>
        <c:majorTickMark val="out"/>
        <c:minorTickMark val="none"/>
        <c:tickLblPos val="nextTo"/>
        <c:crossAx val="3"/>
        <c:crosses val="max"/>
        <c:crossBetween val="between"/>
      </c:valAx>
      <c:spPr>
        <a:solidFill>
          <a:schemeClr val="bg1"/>
        </a:solidFill>
      </c:spPr>
    </c:plotArea>
    <c:legend>
      <c:legendPos val="r"/>
      <c:layout>
        <c:manualLayout>
          <c:xMode val="edge"/>
          <c:yMode val="edge"/>
          <c:x val="0.79034280926151834"/>
          <c:y val="0.41125857251714509"/>
          <c:w val="0.20965719073848166"/>
          <c:h val="0.27748739068906719"/>
        </c:manualLayout>
      </c:layout>
      <c:overlay val="0"/>
    </c:legend>
    <c:plotVisOnly val="1"/>
    <c:dispBlanksAs val="gap"/>
    <c:showDLblsOverMax val="0"/>
  </c:chart>
  <c:spPr>
    <a:solidFill>
      <a:schemeClr val="bg1"/>
    </a:solidFill>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5-24T23:03:19.001" idx="1">
    <p:pos x="10" y="10"/>
    <p:text>Most of the dev</p:text>
    <p:extLst>
      <p:ext uri="{C676402C-5697-4E1C-873F-D02D1690AC5C}">
        <p15:threadingInfo xmlns:p15="http://schemas.microsoft.com/office/powerpoint/2012/main" timeZoneBias="-180"/>
      </p:ext>
    </p:extLst>
  </p:cm>
  <p:cm authorId="1" dt="2021-05-24T23:04:30.143" idx="3">
    <p:pos x="106" y="106"/>
    <p:text>Total lines of codes has increased above average during week 5.</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1D29C-D457-44F3-A0FD-D8710704E6B4}" type="datetimeFigureOut">
              <a:rPr lang="en-IN" smtClean="0"/>
              <a:t>27-05-2021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BD8A3-6B9C-45AB-8D40-212DA66DB327}" type="slidenum">
              <a:rPr lang="en-IN" smtClean="0"/>
              <a:t>‹#›</a:t>
            </a:fld>
            <a:endParaRPr lang="en-IN"/>
          </a:p>
        </p:txBody>
      </p:sp>
    </p:spTree>
    <p:extLst>
      <p:ext uri="{BB962C8B-B14F-4D97-AF65-F5344CB8AC3E}">
        <p14:creationId xmlns:p14="http://schemas.microsoft.com/office/powerpoint/2010/main" val="148217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IN" sz="1800" b="1" dirty="0"/>
          </a:p>
        </p:txBody>
      </p:sp>
      <p:sp>
        <p:nvSpPr>
          <p:cNvPr id="4" name="Slide Number Placeholder 3"/>
          <p:cNvSpPr>
            <a:spLocks noGrp="1"/>
          </p:cNvSpPr>
          <p:nvPr>
            <p:ph type="sldNum" sz="quarter" idx="10"/>
          </p:nvPr>
        </p:nvSpPr>
        <p:spPr/>
        <p:txBody>
          <a:bodyPr/>
          <a:lstStyle/>
          <a:p>
            <a:fld id="{E07BD8A3-6B9C-45AB-8D40-212DA66DB327}" type="slidenum">
              <a:rPr lang="en-IN" smtClean="0"/>
              <a:t>12</a:t>
            </a:fld>
            <a:endParaRPr lang="en-IN"/>
          </a:p>
        </p:txBody>
      </p:sp>
    </p:spTree>
    <p:extLst>
      <p:ext uri="{BB962C8B-B14F-4D97-AF65-F5344CB8AC3E}">
        <p14:creationId xmlns:p14="http://schemas.microsoft.com/office/powerpoint/2010/main" val="2886557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IN" dirty="0"/>
          </a:p>
        </p:txBody>
      </p:sp>
      <p:sp>
        <p:nvSpPr>
          <p:cNvPr id="4" name="Slide Number Placeholder 3"/>
          <p:cNvSpPr>
            <a:spLocks noGrp="1"/>
          </p:cNvSpPr>
          <p:nvPr>
            <p:ph type="sldNum" sz="quarter" idx="10"/>
          </p:nvPr>
        </p:nvSpPr>
        <p:spPr/>
        <p:txBody>
          <a:bodyPr/>
          <a:lstStyle/>
          <a:p>
            <a:fld id="{E07BD8A3-6B9C-45AB-8D40-212DA66DB327}" type="slidenum">
              <a:rPr lang="en-IN" smtClean="0"/>
              <a:t>13</a:t>
            </a:fld>
            <a:endParaRPr lang="en-IN"/>
          </a:p>
        </p:txBody>
      </p:sp>
    </p:spTree>
    <p:extLst>
      <p:ext uri="{BB962C8B-B14F-4D97-AF65-F5344CB8AC3E}">
        <p14:creationId xmlns:p14="http://schemas.microsoft.com/office/powerpoint/2010/main" val="68670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363066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1764BF-F963-4ED1-990B-9E9E1A1064C1}"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278720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376889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127334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11143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189118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31656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1813130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318377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369248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764BF-F963-4ED1-990B-9E9E1A1064C1}"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383383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1764BF-F963-4ED1-990B-9E9E1A1064C1}"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386769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1764BF-F963-4ED1-990B-9E9E1A1064C1}" type="datetimeFigureOut">
              <a:rPr lang="en-US" smtClean="0"/>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164657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1764BF-F963-4ED1-990B-9E9E1A1064C1}" type="datetimeFigureOut">
              <a:rPr lang="en-US" smtClean="0"/>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252575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64BF-F963-4ED1-990B-9E9E1A1064C1}" type="datetimeFigureOut">
              <a:rPr lang="en-US" smtClean="0"/>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417403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1764BF-F963-4ED1-990B-9E9E1A1064C1}"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28285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1764BF-F963-4ED1-990B-9E9E1A1064C1}"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BA0DB-0BC3-4B24-B900-3011E8147C20}" type="slidenum">
              <a:rPr lang="en-US" smtClean="0"/>
              <a:t>‹#›</a:t>
            </a:fld>
            <a:endParaRPr lang="en-US"/>
          </a:p>
        </p:txBody>
      </p:sp>
    </p:spTree>
    <p:extLst>
      <p:ext uri="{BB962C8B-B14F-4D97-AF65-F5344CB8AC3E}">
        <p14:creationId xmlns:p14="http://schemas.microsoft.com/office/powerpoint/2010/main" val="244084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1764BF-F963-4ED1-990B-9E9E1A1064C1}" type="datetimeFigureOut">
              <a:rPr lang="en-US" smtClean="0"/>
              <a:t>5/27/2021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FBA0DB-0BC3-4B24-B900-3011E8147C20}" type="slidenum">
              <a:rPr lang="en-US" smtClean="0"/>
              <a:t>‹#›</a:t>
            </a:fld>
            <a:endParaRPr lang="en-US"/>
          </a:p>
        </p:txBody>
      </p:sp>
    </p:spTree>
    <p:extLst>
      <p:ext uri="{BB962C8B-B14F-4D97-AF65-F5344CB8AC3E}">
        <p14:creationId xmlns:p14="http://schemas.microsoft.com/office/powerpoint/2010/main" val="72312282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Compresse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203A-7712-47F3-B257-A7E68F7D747F}"/>
              </a:ext>
            </a:extLst>
          </p:cNvPr>
          <p:cNvSpPr>
            <a:spLocks noGrp="1"/>
          </p:cNvSpPr>
          <p:nvPr>
            <p:ph type="ctrTitle"/>
          </p:nvPr>
        </p:nvSpPr>
        <p:spPr>
          <a:xfrm>
            <a:off x="2364670" y="2437753"/>
            <a:ext cx="8574622" cy="1068340"/>
          </a:xfrm>
        </p:spPr>
        <p:txBody>
          <a:bodyPr>
            <a:noAutofit/>
          </a:bodyPr>
          <a:lstStyle/>
          <a:p>
            <a:pPr algn="ctr"/>
            <a:r>
              <a:rPr lang="en-US" sz="6600" dirty="0">
                <a:effectLst>
                  <a:outerShdw blurRad="38100" dist="38100" dir="2700000" algn="tl">
                    <a:srgbClr val="000000">
                      <a:alpha val="43137"/>
                    </a:srgbClr>
                  </a:outerShdw>
                </a:effectLst>
              </a:rPr>
              <a:t>OnMyWay</a:t>
            </a:r>
          </a:p>
        </p:txBody>
      </p:sp>
      <p:sp>
        <p:nvSpPr>
          <p:cNvPr id="4" name="Rectangle 3"/>
          <p:cNvSpPr>
            <a:spLocks noGrp="1" noChangeArrowheads="1"/>
          </p:cNvSpPr>
          <p:nvPr>
            <p:ph type="subTitle" idx="1"/>
          </p:nvPr>
        </p:nvSpPr>
        <p:spPr>
          <a:xfrm>
            <a:off x="8051995" y="4399781"/>
            <a:ext cx="3528291" cy="1651000"/>
          </a:xfrm>
        </p:spPr>
        <p:txBody>
          <a:bodyPr>
            <a:noAutofit/>
          </a:bodyPr>
          <a:lstStyle/>
          <a:p>
            <a:pPr algn="ctr">
              <a:lnSpc>
                <a:spcPct val="95000"/>
              </a:lnSpc>
              <a:spcAft>
                <a:spcPct val="20000"/>
              </a:spcAft>
            </a:pPr>
            <a:r>
              <a:rPr lang="en-US" sz="2000" u="sng" dirty="0">
                <a:latin typeface="Times New Roman" panose="02020603050405020304" pitchFamily="18" charset="0"/>
                <a:cs typeface="Times New Roman" panose="02020603050405020304" pitchFamily="18" charset="0"/>
              </a:rPr>
              <a:t>Under supervision of</a:t>
            </a:r>
            <a:endParaRPr lang="en-IN" sz="2000" u="sng" dirty="0">
              <a:latin typeface="Times New Roman" panose="02020603050405020304" pitchFamily="18" charset="0"/>
              <a:cs typeface="Times New Roman" panose="02020603050405020304" pitchFamily="18" charset="0"/>
            </a:endParaRPr>
          </a:p>
          <a:p>
            <a:pPr algn="ctr">
              <a:lnSpc>
                <a:spcPct val="95000"/>
              </a:lnSpc>
              <a:spcAft>
                <a:spcPct val="20000"/>
              </a:spcAft>
            </a:pPr>
            <a:r>
              <a:rPr lang="en-IN" sz="2000" dirty="0" err="1">
                <a:latin typeface="Times New Roman" panose="02020603050405020304" pitchFamily="18" charset="0"/>
                <a:cs typeface="Times New Roman" panose="02020603050405020304" pitchFamily="18" charset="0"/>
              </a:rPr>
              <a:t>Evgeny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Filippov</a:t>
            </a:r>
            <a:r>
              <a:rPr lang="en-IN" sz="2000" dirty="0">
                <a:latin typeface="Times New Roman" panose="02020603050405020304" pitchFamily="18" charset="0"/>
                <a:cs typeface="Times New Roman" panose="02020603050405020304" pitchFamily="18" charset="0"/>
              </a:rPr>
              <a:t> Ph.D.,</a:t>
            </a:r>
          </a:p>
          <a:p>
            <a:pPr algn="ctr">
              <a:lnSpc>
                <a:spcPct val="95000"/>
              </a:lnSpc>
              <a:spcAft>
                <a:spcPct val="20000"/>
              </a:spcAft>
            </a:pPr>
            <a:r>
              <a:rPr lang="en-IN" sz="2000" dirty="0">
                <a:latin typeface="Times New Roman" panose="02020603050405020304" pitchFamily="18" charset="0"/>
                <a:cs typeface="Times New Roman" panose="02020603050405020304" pitchFamily="18" charset="0"/>
              </a:rPr>
              <a:t> Associate professor </a:t>
            </a:r>
          </a:p>
          <a:p>
            <a:pPr algn="ctr">
              <a:lnSpc>
                <a:spcPct val="95000"/>
              </a:lnSpc>
              <a:spcAft>
                <a:spcPct val="20000"/>
              </a:spcAft>
            </a:pPr>
            <a:r>
              <a:rPr lang="en-IN" sz="2000" dirty="0">
                <a:latin typeface="Times New Roman" panose="02020603050405020304" pitchFamily="18" charset="0"/>
                <a:cs typeface="Times New Roman" panose="02020603050405020304" pitchFamily="18" charset="0"/>
              </a:rPr>
              <a:t>Alexander </a:t>
            </a:r>
            <a:r>
              <a:rPr lang="en-IN" sz="2000" dirty="0" err="1">
                <a:latin typeface="Times New Roman" panose="02020603050405020304" pitchFamily="18" charset="0"/>
                <a:cs typeface="Times New Roman" panose="02020603050405020304" pitchFamily="18" charset="0"/>
              </a:rPr>
              <a:t>Eroshkin</a:t>
            </a:r>
            <a:endParaRPr lang="en-IN" sz="2000" dirty="0">
              <a:latin typeface="Times New Roman" panose="02020603050405020304" pitchFamily="18" charset="0"/>
              <a:cs typeface="Times New Roman" panose="02020603050405020304" pitchFamily="18" charset="0"/>
            </a:endParaRPr>
          </a:p>
          <a:p>
            <a:pPr algn="ctr">
              <a:lnSpc>
                <a:spcPct val="95000"/>
              </a:lnSpc>
              <a:spcAft>
                <a:spcPct val="20000"/>
              </a:spcAft>
            </a:pPr>
            <a:r>
              <a:rPr lang="en-IN" sz="2000" dirty="0">
                <a:latin typeface="Times New Roman" panose="02020603050405020304" pitchFamily="18" charset="0"/>
                <a:cs typeface="Times New Roman" panose="02020603050405020304" pitchFamily="18" charset="0"/>
              </a:rPr>
              <a:t> Associate professor</a:t>
            </a:r>
            <a:endParaRPr lang="en-US" alt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60326" y="0"/>
            <a:ext cx="3931092" cy="2437753"/>
          </a:xfrm>
          <a:prstGeom prst="rect">
            <a:avLst/>
          </a:prstGeom>
        </p:spPr>
      </p:pic>
      <p:sp>
        <p:nvSpPr>
          <p:cNvPr id="6" name="TextBox 5"/>
          <p:cNvSpPr txBox="1"/>
          <p:nvPr/>
        </p:nvSpPr>
        <p:spPr>
          <a:xfrm>
            <a:off x="4164036" y="3576439"/>
            <a:ext cx="6020972" cy="461665"/>
          </a:xfrm>
          <a:prstGeom prst="rect">
            <a:avLst/>
          </a:prstGeom>
          <a:noFill/>
        </p:spPr>
        <p:txBody>
          <a:bodyPr wrap="square" rtlCol="0">
            <a:spAutoFit/>
          </a:bodyPr>
          <a:lstStyle/>
          <a:p>
            <a:r>
              <a:rPr lang="en-US" sz="2400" dirty="0">
                <a:latin typeface="Bodoni MT" panose="02070603080606020203" pitchFamily="18" charset="0"/>
              </a:rPr>
              <a:t>Semester Project: Software Engineering </a:t>
            </a:r>
            <a:endParaRPr lang="en-IN" sz="2400" dirty="0">
              <a:latin typeface="Bodoni MT" panose="02070603080606020203" pitchFamily="18" charset="0"/>
            </a:endParaRPr>
          </a:p>
        </p:txBody>
      </p:sp>
      <p:sp>
        <p:nvSpPr>
          <p:cNvPr id="7" name="Rectangle 3"/>
          <p:cNvSpPr txBox="1">
            <a:spLocks noChangeArrowheads="1"/>
          </p:cNvSpPr>
          <p:nvPr/>
        </p:nvSpPr>
        <p:spPr>
          <a:xfrm>
            <a:off x="4483939" y="4108451"/>
            <a:ext cx="4058991" cy="2403378"/>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nSpc>
                <a:spcPct val="95000"/>
              </a:lnSpc>
              <a:spcAft>
                <a:spcPct val="20000"/>
              </a:spcAft>
            </a:pPr>
            <a:endParaRPr lang="en-US" altLang="en-US" b="1" dirty="0"/>
          </a:p>
          <a:p>
            <a:pPr algn="ctr">
              <a:lnSpc>
                <a:spcPct val="95000"/>
              </a:lnSpc>
              <a:spcAft>
                <a:spcPct val="20000"/>
              </a:spcAft>
            </a:pPr>
            <a:r>
              <a:rPr lang="en-US" altLang="en-US" sz="3800" u="sng" dirty="0"/>
              <a:t>Presentation by:</a:t>
            </a:r>
          </a:p>
          <a:p>
            <a:pPr algn="ctr">
              <a:lnSpc>
                <a:spcPct val="95000"/>
              </a:lnSpc>
              <a:spcAft>
                <a:spcPct val="20000"/>
              </a:spcAft>
            </a:pPr>
            <a:r>
              <a:rPr lang="en-US" altLang="en-US" sz="3800" dirty="0" err="1"/>
              <a:t>Bushra</a:t>
            </a:r>
            <a:r>
              <a:rPr lang="en-US" altLang="en-US" sz="3800" dirty="0"/>
              <a:t> Ahmad</a:t>
            </a:r>
          </a:p>
          <a:p>
            <a:pPr algn="ctr">
              <a:lnSpc>
                <a:spcPct val="95000"/>
              </a:lnSpc>
              <a:spcAft>
                <a:spcPct val="20000"/>
              </a:spcAft>
            </a:pPr>
            <a:r>
              <a:rPr lang="en-US" altLang="en-US" sz="3800" dirty="0" err="1"/>
              <a:t>Shahrukh</a:t>
            </a:r>
            <a:r>
              <a:rPr lang="en-US" altLang="en-US" sz="3800" dirty="0"/>
              <a:t> Sultan</a:t>
            </a:r>
          </a:p>
          <a:p>
            <a:pPr algn="ctr">
              <a:lnSpc>
                <a:spcPct val="95000"/>
              </a:lnSpc>
              <a:spcAft>
                <a:spcPct val="20000"/>
              </a:spcAft>
            </a:pPr>
            <a:r>
              <a:rPr lang="en-US" altLang="en-US" sz="3800" dirty="0"/>
              <a:t>Master Group -6300</a:t>
            </a:r>
            <a:endParaRPr lang="ru-RU" altLang="en-US" sz="3800" dirty="0"/>
          </a:p>
          <a:p>
            <a:pPr algn="ctr">
              <a:lnSpc>
                <a:spcPct val="95000"/>
              </a:lnSpc>
              <a:spcAft>
                <a:spcPct val="20000"/>
              </a:spcAft>
            </a:pPr>
            <a:r>
              <a:rPr lang="en-US" altLang="en-US" sz="3800" dirty="0"/>
              <a:t>Date: </a:t>
            </a:r>
            <a:r>
              <a:rPr lang="en-US" altLang="en-US" sz="3800" dirty="0" smtClean="0"/>
              <a:t>27</a:t>
            </a:r>
            <a:r>
              <a:rPr lang="en-US" altLang="en-US" sz="3800" baseline="30000" dirty="0" smtClean="0"/>
              <a:t>th</a:t>
            </a:r>
            <a:r>
              <a:rPr lang="en-US" altLang="en-US" sz="3800" dirty="0" smtClean="0"/>
              <a:t> </a:t>
            </a:r>
            <a:r>
              <a:rPr lang="en-US" altLang="en-US" sz="3800" dirty="0"/>
              <a:t>May, 2021</a:t>
            </a:r>
            <a:endParaRPr lang="ru-RU" altLang="en-US" sz="3800" dirty="0"/>
          </a:p>
        </p:txBody>
      </p:sp>
    </p:spTree>
    <p:extLst>
      <p:ext uri="{BB962C8B-B14F-4D97-AF65-F5344CB8AC3E}">
        <p14:creationId xmlns:p14="http://schemas.microsoft.com/office/powerpoint/2010/main" val="3486894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26034" y="2203269"/>
            <a:ext cx="2943497" cy="369332"/>
          </a:xfrm>
          <a:prstGeom prst="rect">
            <a:avLst/>
          </a:prstGeom>
          <a:noFill/>
        </p:spPr>
        <p:txBody>
          <a:bodyPr wrap="square" rtlCol="0">
            <a:spAutoFit/>
          </a:bodyPr>
          <a:lstStyle/>
          <a:p>
            <a:r>
              <a:rPr lang="en-US" dirty="0" smtClean="0"/>
              <a:t>Video 2</a:t>
            </a:r>
            <a:endParaRPr lang="en-IN" dirty="0"/>
          </a:p>
        </p:txBody>
      </p:sp>
    </p:spTree>
    <p:extLst>
      <p:ext uri="{BB962C8B-B14F-4D97-AF65-F5344CB8AC3E}">
        <p14:creationId xmlns:p14="http://schemas.microsoft.com/office/powerpoint/2010/main" val="1492801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5775" y="131156"/>
            <a:ext cx="5514109" cy="1815882"/>
          </a:xfrm>
          <a:prstGeom prst="rect">
            <a:avLst/>
          </a:prstGeom>
          <a:noFill/>
        </p:spPr>
        <p:txBody>
          <a:bodyPr wrap="square" rtlCol="0">
            <a:spAutoFit/>
          </a:bodyPr>
          <a:lstStyle/>
          <a:p>
            <a:pPr algn="ctr"/>
            <a:r>
              <a:rPr lang="en-US" sz="4000" dirty="0" smtClean="0"/>
              <a:t>OTHER DETAILS:</a:t>
            </a:r>
            <a:endParaRPr lang="en-US" dirty="0" smtClean="0"/>
          </a:p>
          <a:p>
            <a:pPr marL="342900" indent="-342900">
              <a:buAutoNum type="arabicPeriod"/>
            </a:pPr>
            <a:r>
              <a:rPr lang="en-US" dirty="0" smtClean="0"/>
              <a:t>Server: Microsoft Cloud Server</a:t>
            </a:r>
          </a:p>
          <a:p>
            <a:pPr marL="342900" indent="-342900">
              <a:buAutoNum type="arabicPeriod"/>
            </a:pPr>
            <a:r>
              <a:rPr lang="en-US" dirty="0" smtClean="0"/>
              <a:t>Configuration Management : GitHub</a:t>
            </a:r>
          </a:p>
          <a:p>
            <a:r>
              <a:rPr lang="en-US" dirty="0">
                <a:hlinkClick r:id="rId2" action="ppaction://hlinkfile"/>
              </a:rPr>
              <a:t>https://github.com/Shahsul/On_My_Way-SE-Project</a:t>
            </a:r>
            <a:endParaRPr lang="en-US" dirty="0" smtClean="0"/>
          </a:p>
          <a:p>
            <a:pPr marL="342900" indent="-342900">
              <a:buAutoNum type="arabicPeriod"/>
            </a:pPr>
            <a:endParaRPr lang="en-IN"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645" t="10160" r="1905" b="7340"/>
          <a:stretch/>
        </p:blipFill>
        <p:spPr>
          <a:xfrm>
            <a:off x="2339835" y="1947038"/>
            <a:ext cx="8725988" cy="4445053"/>
          </a:xfrm>
          <a:prstGeom prst="rect">
            <a:avLst/>
          </a:prstGeom>
        </p:spPr>
      </p:pic>
    </p:spTree>
    <p:extLst>
      <p:ext uri="{BB962C8B-B14F-4D97-AF65-F5344CB8AC3E}">
        <p14:creationId xmlns:p14="http://schemas.microsoft.com/office/powerpoint/2010/main" val="3974113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6350" y="123825"/>
            <a:ext cx="4524375" cy="646331"/>
          </a:xfrm>
          <a:prstGeom prst="rect">
            <a:avLst/>
          </a:prstGeom>
          <a:noFill/>
        </p:spPr>
        <p:txBody>
          <a:bodyPr wrap="square" rtlCol="0">
            <a:spAutoFit/>
          </a:bodyPr>
          <a:lstStyle/>
          <a:p>
            <a:r>
              <a:rPr lang="en-US" sz="3600" dirty="0"/>
              <a:t>Project Matrices</a:t>
            </a:r>
            <a:endParaRPr lang="en-IN" sz="3600" dirty="0"/>
          </a:p>
        </p:txBody>
      </p:sp>
      <p:graphicFrame>
        <p:nvGraphicFramePr>
          <p:cNvPr id="4" name="Chart 3"/>
          <p:cNvGraphicFramePr>
            <a:graphicFrameLocks/>
          </p:cNvGraphicFramePr>
          <p:nvPr>
            <p:extLst>
              <p:ext uri="{D42A27DB-BD31-4B8C-83A1-F6EECF244321}">
                <p14:modId xmlns:p14="http://schemas.microsoft.com/office/powerpoint/2010/main" val="3898199367"/>
              </p:ext>
            </p:extLst>
          </p:nvPr>
        </p:nvGraphicFramePr>
        <p:xfrm>
          <a:off x="2279496" y="770156"/>
          <a:ext cx="9041648" cy="491654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884067" y="5686698"/>
            <a:ext cx="10076346" cy="646331"/>
          </a:xfrm>
          <a:prstGeom prst="rect">
            <a:avLst/>
          </a:prstGeom>
          <a:noFill/>
        </p:spPr>
        <p:txBody>
          <a:bodyPr wrap="square" rtlCol="0">
            <a:spAutoFit/>
          </a:bodyPr>
          <a:lstStyle/>
          <a:p>
            <a:r>
              <a:rPr lang="en-US" b="1" dirty="0"/>
              <a:t>Total number of codes has increased above average during week 5 and till then it was mostly done.</a:t>
            </a:r>
            <a:endParaRPr lang="en-IN" b="1" dirty="0"/>
          </a:p>
          <a:p>
            <a:endParaRPr lang="en-IN" dirty="0"/>
          </a:p>
        </p:txBody>
      </p:sp>
    </p:spTree>
    <p:extLst>
      <p:ext uri="{BB962C8B-B14F-4D97-AF65-F5344CB8AC3E}">
        <p14:creationId xmlns:p14="http://schemas.microsoft.com/office/powerpoint/2010/main" val="2210229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603160066"/>
              </p:ext>
            </p:extLst>
          </p:nvPr>
        </p:nvGraphicFramePr>
        <p:xfrm>
          <a:off x="1530459" y="636104"/>
          <a:ext cx="10264637" cy="511865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2011680" y="5754756"/>
            <a:ext cx="10093234" cy="646331"/>
          </a:xfrm>
          <a:prstGeom prst="rect">
            <a:avLst/>
          </a:prstGeom>
          <a:noFill/>
        </p:spPr>
        <p:txBody>
          <a:bodyPr wrap="square" rtlCol="0">
            <a:spAutoFit/>
          </a:bodyPr>
          <a:lstStyle/>
          <a:p>
            <a:r>
              <a:rPr lang="en-US" dirty="0"/>
              <a:t>Total number of bugs from starting to beginning is  86, 82 bugs are resolved and 4 bugs are still there. </a:t>
            </a:r>
            <a:endParaRPr lang="en-IN" dirty="0"/>
          </a:p>
          <a:p>
            <a:endParaRPr lang="en-IN" dirty="0"/>
          </a:p>
        </p:txBody>
      </p:sp>
    </p:spTree>
    <p:extLst>
      <p:ext uri="{BB962C8B-B14F-4D97-AF65-F5344CB8AC3E}">
        <p14:creationId xmlns:p14="http://schemas.microsoft.com/office/powerpoint/2010/main" val="180038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844659770"/>
              </p:ext>
            </p:extLst>
          </p:nvPr>
        </p:nvGraphicFramePr>
        <p:xfrm>
          <a:off x="2553638" y="313560"/>
          <a:ext cx="8647761" cy="497405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852169" y="5476461"/>
            <a:ext cx="8637465" cy="369332"/>
          </a:xfrm>
          <a:prstGeom prst="rect">
            <a:avLst/>
          </a:prstGeom>
          <a:noFill/>
        </p:spPr>
        <p:txBody>
          <a:bodyPr wrap="square" rtlCol="0">
            <a:spAutoFit/>
          </a:bodyPr>
          <a:lstStyle/>
          <a:p>
            <a:r>
              <a:rPr lang="en-US" dirty="0" smtClean="0"/>
              <a:t>Defect density is high during closing week as repeated </a:t>
            </a:r>
            <a:r>
              <a:rPr lang="en-US" dirty="0" err="1" smtClean="0"/>
              <a:t>testings</a:t>
            </a:r>
            <a:r>
              <a:rPr lang="en-US" dirty="0" smtClean="0"/>
              <a:t> </a:t>
            </a:r>
            <a:r>
              <a:rPr lang="en-US" dirty="0" smtClean="0"/>
              <a:t>were done at the end  </a:t>
            </a:r>
            <a:endParaRPr lang="en-IN" dirty="0"/>
          </a:p>
        </p:txBody>
      </p:sp>
    </p:spTree>
    <p:extLst>
      <p:ext uri="{BB962C8B-B14F-4D97-AF65-F5344CB8AC3E}">
        <p14:creationId xmlns:p14="http://schemas.microsoft.com/office/powerpoint/2010/main" val="412848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640289303"/>
              </p:ext>
            </p:extLst>
          </p:nvPr>
        </p:nvGraphicFramePr>
        <p:xfrm>
          <a:off x="2212098" y="293308"/>
          <a:ext cx="9048086" cy="479249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682240" y="5425440"/>
            <a:ext cx="8421188" cy="646331"/>
          </a:xfrm>
          <a:prstGeom prst="rect">
            <a:avLst/>
          </a:prstGeom>
          <a:noFill/>
        </p:spPr>
        <p:txBody>
          <a:bodyPr wrap="square" rtlCol="0">
            <a:spAutoFit/>
          </a:bodyPr>
          <a:lstStyle/>
          <a:p>
            <a:r>
              <a:rPr lang="en-US" dirty="0" smtClean="0"/>
              <a:t>Testing was done mainly by manual debugging and overall performance testing of prototype. Average efficiency is 86.2%</a:t>
            </a:r>
            <a:endParaRPr lang="en-IN" dirty="0"/>
          </a:p>
        </p:txBody>
      </p:sp>
    </p:spTree>
    <p:extLst>
      <p:ext uri="{BB962C8B-B14F-4D97-AF65-F5344CB8AC3E}">
        <p14:creationId xmlns:p14="http://schemas.microsoft.com/office/powerpoint/2010/main" val="37821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72087" y="420404"/>
            <a:ext cx="2600325" cy="707886"/>
          </a:xfrm>
          <a:prstGeom prst="rect">
            <a:avLst/>
          </a:prstGeom>
          <a:noFill/>
        </p:spPr>
        <p:txBody>
          <a:bodyPr wrap="square" rtlCol="0">
            <a:spAutoFit/>
          </a:bodyPr>
          <a:lstStyle/>
          <a:p>
            <a:r>
              <a:rPr lang="en-US" sz="4000" dirty="0"/>
              <a:t>DEFECTS</a:t>
            </a:r>
            <a:endParaRPr lang="en-IN" sz="4000" dirty="0"/>
          </a:p>
        </p:txBody>
      </p:sp>
      <p:sp>
        <p:nvSpPr>
          <p:cNvPr id="4" name="TextBox 3"/>
          <p:cNvSpPr txBox="1"/>
          <p:nvPr/>
        </p:nvSpPr>
        <p:spPr>
          <a:xfrm>
            <a:off x="2082654" y="1340726"/>
            <a:ext cx="8979190" cy="42473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2400" dirty="0" smtClean="0"/>
              <a:t>Even </a:t>
            </a:r>
            <a:r>
              <a:rPr lang="en-US" sz="2400" dirty="0"/>
              <a:t>when the user logs out from the application his sign in details is popped up in the screen, which is a security </a:t>
            </a:r>
            <a:r>
              <a:rPr lang="en-US" sz="2400" dirty="0" smtClean="0"/>
              <a:t>concern</a:t>
            </a:r>
          </a:p>
          <a:p>
            <a:pPr marL="285750" indent="-285750" algn="just">
              <a:lnSpc>
                <a:spcPct val="150000"/>
              </a:lnSpc>
              <a:buFont typeface="Wingdings" panose="05000000000000000000" pitchFamily="2" charset="2"/>
              <a:buChar char="v"/>
            </a:pPr>
            <a:r>
              <a:rPr lang="en-US" sz="2400" dirty="0"/>
              <a:t>When the user's internet connection is lost, the application does not warn the user about it </a:t>
            </a:r>
            <a:endParaRPr lang="en-IN" sz="2400" dirty="0">
              <a:ea typeface="Times New Roman" panose="02020603050405020304" pitchFamily="18" charset="0"/>
            </a:endParaRPr>
          </a:p>
          <a:p>
            <a:pPr marL="285750" indent="-285750" algn="just">
              <a:lnSpc>
                <a:spcPct val="150000"/>
              </a:lnSpc>
              <a:buFont typeface="Wingdings" panose="05000000000000000000" pitchFamily="2" charset="2"/>
              <a:buChar char="v"/>
            </a:pPr>
            <a:r>
              <a:rPr lang="en-US" sz="2400" dirty="0"/>
              <a:t>Sometimes </a:t>
            </a:r>
            <a:r>
              <a:rPr lang="en-US" sz="2400" dirty="0" err="1"/>
              <a:t>seeked</a:t>
            </a:r>
            <a:r>
              <a:rPr lang="en-US" sz="2400" dirty="0"/>
              <a:t> services is shown in the "provided services" tab </a:t>
            </a:r>
            <a:endParaRPr lang="en-IN" sz="2400" dirty="0">
              <a:ea typeface="Times New Roman" panose="02020603050405020304" pitchFamily="18" charset="0"/>
            </a:endParaRPr>
          </a:p>
          <a:p>
            <a:pPr marL="285750" indent="-285750" algn="just">
              <a:lnSpc>
                <a:spcPct val="150000"/>
              </a:lnSpc>
              <a:buFont typeface="Wingdings" panose="05000000000000000000" pitchFamily="2" charset="2"/>
              <a:buChar char="v"/>
            </a:pPr>
            <a:r>
              <a:rPr lang="en-US" sz="2400" dirty="0"/>
              <a:t>During registration or sign up the gender selection option takes only "MALE" as input, if someone selects "FEMALE" it doesn't work</a:t>
            </a:r>
            <a:endParaRPr lang="en-IN" sz="2400" dirty="0">
              <a:ea typeface="Times New Roman" panose="02020603050405020304" pitchFamily="18" charset="0"/>
            </a:endParaRPr>
          </a:p>
          <a:p>
            <a:endParaRPr lang="en-IN" dirty="0"/>
          </a:p>
        </p:txBody>
      </p:sp>
    </p:spTree>
    <p:extLst>
      <p:ext uri="{BB962C8B-B14F-4D97-AF65-F5344CB8AC3E}">
        <p14:creationId xmlns:p14="http://schemas.microsoft.com/office/powerpoint/2010/main" val="1619828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0" y="161925"/>
            <a:ext cx="4657725" cy="646331"/>
          </a:xfrm>
          <a:prstGeom prst="rect">
            <a:avLst/>
          </a:prstGeom>
          <a:noFill/>
        </p:spPr>
        <p:txBody>
          <a:bodyPr wrap="square" rtlCol="0">
            <a:spAutoFit/>
          </a:bodyPr>
          <a:lstStyle/>
          <a:p>
            <a:r>
              <a:rPr lang="en-US" sz="3600" dirty="0"/>
              <a:t>Project Risks </a:t>
            </a:r>
            <a:endParaRPr lang="en-IN" sz="3600" dirty="0"/>
          </a:p>
        </p:txBody>
      </p:sp>
      <p:graphicFrame>
        <p:nvGraphicFramePr>
          <p:cNvPr id="3" name="Table 2"/>
          <p:cNvGraphicFramePr>
            <a:graphicFrameLocks noGrp="1"/>
          </p:cNvGraphicFramePr>
          <p:nvPr>
            <p:extLst>
              <p:ext uri="{D42A27DB-BD31-4B8C-83A1-F6EECF244321}">
                <p14:modId xmlns:p14="http://schemas.microsoft.com/office/powerpoint/2010/main" val="271195956"/>
              </p:ext>
            </p:extLst>
          </p:nvPr>
        </p:nvGraphicFramePr>
        <p:xfrm>
          <a:off x="2409824" y="932081"/>
          <a:ext cx="8334377" cy="5516344"/>
        </p:xfrm>
        <a:graphic>
          <a:graphicData uri="http://schemas.openxmlformats.org/drawingml/2006/table">
            <a:tbl>
              <a:tblPr firstRow="1" firstCol="1" bandRow="1">
                <a:tableStyleId>{5C22544A-7EE6-4342-B048-85BDC9FD1C3A}</a:tableStyleId>
              </a:tblPr>
              <a:tblGrid>
                <a:gridCol w="2149451">
                  <a:extLst>
                    <a:ext uri="{9D8B030D-6E8A-4147-A177-3AD203B41FA5}">
                      <a16:colId xmlns:a16="http://schemas.microsoft.com/office/drawing/2014/main" val="1806761486"/>
                    </a:ext>
                  </a:extLst>
                </a:gridCol>
                <a:gridCol w="1259772">
                  <a:extLst>
                    <a:ext uri="{9D8B030D-6E8A-4147-A177-3AD203B41FA5}">
                      <a16:colId xmlns:a16="http://schemas.microsoft.com/office/drawing/2014/main" val="840607551"/>
                    </a:ext>
                  </a:extLst>
                </a:gridCol>
                <a:gridCol w="1031091">
                  <a:extLst>
                    <a:ext uri="{9D8B030D-6E8A-4147-A177-3AD203B41FA5}">
                      <a16:colId xmlns:a16="http://schemas.microsoft.com/office/drawing/2014/main" val="2024245885"/>
                    </a:ext>
                  </a:extLst>
                </a:gridCol>
                <a:gridCol w="1031091">
                  <a:extLst>
                    <a:ext uri="{9D8B030D-6E8A-4147-A177-3AD203B41FA5}">
                      <a16:colId xmlns:a16="http://schemas.microsoft.com/office/drawing/2014/main" val="1158804717"/>
                    </a:ext>
                  </a:extLst>
                </a:gridCol>
                <a:gridCol w="1195935">
                  <a:extLst>
                    <a:ext uri="{9D8B030D-6E8A-4147-A177-3AD203B41FA5}">
                      <a16:colId xmlns:a16="http://schemas.microsoft.com/office/drawing/2014/main" val="3037897257"/>
                    </a:ext>
                  </a:extLst>
                </a:gridCol>
                <a:gridCol w="1667037">
                  <a:extLst>
                    <a:ext uri="{9D8B030D-6E8A-4147-A177-3AD203B41FA5}">
                      <a16:colId xmlns:a16="http://schemas.microsoft.com/office/drawing/2014/main" val="3607205095"/>
                    </a:ext>
                  </a:extLst>
                </a:gridCol>
              </a:tblGrid>
              <a:tr h="501486">
                <a:tc>
                  <a:txBody>
                    <a:bodyPr/>
                    <a:lstStyle/>
                    <a:p>
                      <a:pPr>
                        <a:spcAft>
                          <a:spcPts val="0"/>
                        </a:spcAft>
                      </a:pPr>
                      <a:r>
                        <a:rPr lang="en-US" sz="1600" dirty="0">
                          <a:effectLst/>
                        </a:rPr>
                        <a:t>Risk Description</a:t>
                      </a:r>
                      <a:endParaRPr lang="en-IN" sz="1600" dirty="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Probability</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Impact</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severity</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Manage the risk</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Mitigating action</a:t>
                      </a:r>
                      <a:endParaRPr lang="en-IN" sz="1600">
                        <a:effectLst/>
                        <a:latin typeface="Times New Roman" panose="02020603050405020304" pitchFamily="18" charset="0"/>
                        <a:ea typeface="Times New Roman" panose="02020603050405020304" pitchFamily="18" charset="0"/>
                      </a:endParaRPr>
                    </a:p>
                  </a:txBody>
                  <a:tcPr marL="47819" marR="47819" marT="0" marB="0"/>
                </a:tc>
                <a:extLst>
                  <a:ext uri="{0D108BD9-81ED-4DB2-BD59-A6C34878D82A}">
                    <a16:rowId xmlns:a16="http://schemas.microsoft.com/office/drawing/2014/main" val="1714312935"/>
                  </a:ext>
                </a:extLst>
              </a:tr>
              <a:tr h="1755200">
                <a:tc>
                  <a:txBody>
                    <a:bodyPr/>
                    <a:lstStyle/>
                    <a:p>
                      <a:pPr>
                        <a:spcAft>
                          <a:spcPts val="0"/>
                        </a:spcAft>
                      </a:pPr>
                      <a:r>
                        <a:rPr lang="en-US" sz="1600" dirty="0">
                          <a:effectLst/>
                        </a:rPr>
                        <a:t>Due to lack of proper experience and expertise all the objectives is not achieved as expected earlier.</a:t>
                      </a:r>
                      <a:endParaRPr lang="en-IN" sz="1600" dirty="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Medium</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High </a:t>
                      </a:r>
                      <a:endParaRPr lang="en-IN" sz="1600">
                        <a:effectLst/>
                      </a:endParaRPr>
                    </a:p>
                    <a:p>
                      <a:pPr>
                        <a:spcAft>
                          <a:spcPts val="0"/>
                        </a:spcAft>
                      </a:pPr>
                      <a:r>
                        <a:rPr lang="en-US" sz="1600">
                          <a:effectLst/>
                        </a:rPr>
                        <a:t> </a:t>
                      </a:r>
                      <a:endParaRPr lang="en-IN" sz="1600">
                        <a:effectLst/>
                      </a:endParaRPr>
                    </a:p>
                    <a:p>
                      <a:pPr>
                        <a:spcAft>
                          <a:spcPts val="0"/>
                        </a:spcAft>
                      </a:pPr>
                      <a:r>
                        <a:rPr lang="en-US" sz="1600">
                          <a:effectLst/>
                        </a:rPr>
                        <a:t> </a:t>
                      </a:r>
                      <a:endParaRPr lang="en-IN" sz="1600">
                        <a:effectLst/>
                      </a:endParaRPr>
                    </a:p>
                    <a:p>
                      <a:pPr>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Medium</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Project Developer</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1-Taking references from available resources  </a:t>
                      </a:r>
                      <a:endParaRPr lang="en-IN" sz="1600">
                        <a:effectLst/>
                      </a:endParaRPr>
                    </a:p>
                    <a:p>
                      <a:pPr>
                        <a:spcAft>
                          <a:spcPts val="0"/>
                        </a:spcAft>
                      </a:pPr>
                      <a:r>
                        <a:rPr lang="en-US" sz="1600">
                          <a:effectLst/>
                        </a:rPr>
                        <a:t>2- Consult some experts in this field</a:t>
                      </a:r>
                      <a:endParaRPr lang="en-IN" sz="1600">
                        <a:effectLst/>
                        <a:latin typeface="Times New Roman" panose="02020603050405020304" pitchFamily="18" charset="0"/>
                        <a:ea typeface="Times New Roman" panose="02020603050405020304" pitchFamily="18" charset="0"/>
                      </a:endParaRPr>
                    </a:p>
                  </a:txBody>
                  <a:tcPr marL="47819" marR="47819" marT="0" marB="0"/>
                </a:tc>
                <a:extLst>
                  <a:ext uri="{0D108BD9-81ED-4DB2-BD59-A6C34878D82A}">
                    <a16:rowId xmlns:a16="http://schemas.microsoft.com/office/drawing/2014/main" val="3473405391"/>
                  </a:ext>
                </a:extLst>
              </a:tr>
              <a:tr h="1504458">
                <a:tc>
                  <a:txBody>
                    <a:bodyPr/>
                    <a:lstStyle/>
                    <a:p>
                      <a:pPr>
                        <a:spcAft>
                          <a:spcPts val="0"/>
                        </a:spcAft>
                      </a:pPr>
                      <a:r>
                        <a:rPr lang="en-US" sz="1600" dirty="0">
                          <a:effectLst/>
                        </a:rPr>
                        <a:t>Due to slow processing of the windows PC the testing and overall development is not time effective</a:t>
                      </a:r>
                      <a:endParaRPr lang="en-IN" sz="1600" dirty="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Low</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Medium</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Medium</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Project Developer</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Virtual system installation</a:t>
                      </a:r>
                      <a:r>
                        <a:rPr lang="ar-SA" sz="1600">
                          <a:effectLst/>
                        </a:rPr>
                        <a:t>   </a:t>
                      </a:r>
                      <a:endParaRPr lang="en-IN" sz="1600">
                        <a:effectLst/>
                        <a:latin typeface="Times New Roman" panose="02020603050405020304" pitchFamily="18" charset="0"/>
                        <a:ea typeface="Times New Roman" panose="02020603050405020304" pitchFamily="18" charset="0"/>
                      </a:endParaRPr>
                    </a:p>
                  </a:txBody>
                  <a:tcPr marL="47819" marR="47819" marT="0" marB="0"/>
                </a:tc>
                <a:extLst>
                  <a:ext uri="{0D108BD9-81ED-4DB2-BD59-A6C34878D82A}">
                    <a16:rowId xmlns:a16="http://schemas.microsoft.com/office/drawing/2014/main" val="3319160984"/>
                  </a:ext>
                </a:extLst>
              </a:tr>
              <a:tr h="1755200">
                <a:tc>
                  <a:txBody>
                    <a:bodyPr/>
                    <a:lstStyle/>
                    <a:p>
                      <a:pPr>
                        <a:spcAft>
                          <a:spcPts val="0"/>
                        </a:spcAft>
                      </a:pPr>
                      <a:r>
                        <a:rPr lang="en-US" sz="1600" dirty="0">
                          <a:effectLst/>
                        </a:rPr>
                        <a:t>The application may not be comfortable for all  users due to lack of proper information about other end users</a:t>
                      </a:r>
                      <a:endParaRPr lang="en-IN" sz="1600" dirty="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dirty="0">
                          <a:effectLst/>
                        </a:rPr>
                        <a:t> </a:t>
                      </a:r>
                      <a:endParaRPr lang="en-IN" sz="1600" dirty="0">
                        <a:effectLst/>
                      </a:endParaRPr>
                    </a:p>
                    <a:p>
                      <a:pPr algn="ctr">
                        <a:spcAft>
                          <a:spcPts val="0"/>
                        </a:spcAft>
                      </a:pPr>
                      <a:r>
                        <a:rPr lang="en-US" sz="1600" dirty="0">
                          <a:effectLst/>
                        </a:rPr>
                        <a:t>Medium</a:t>
                      </a:r>
                      <a:endParaRPr lang="en-IN" sz="1600" dirty="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Critical</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Medium</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a:effectLst/>
                        </a:rPr>
                        <a:t>Tester </a:t>
                      </a:r>
                      <a:endParaRPr lang="en-IN" sz="1600">
                        <a:effectLst/>
                        <a:latin typeface="Times New Roman" panose="02020603050405020304" pitchFamily="18" charset="0"/>
                        <a:ea typeface="Times New Roman" panose="02020603050405020304" pitchFamily="18" charset="0"/>
                      </a:endParaRPr>
                    </a:p>
                  </a:txBody>
                  <a:tcPr marL="47819" marR="47819" marT="0" marB="0"/>
                </a:tc>
                <a:tc>
                  <a:txBody>
                    <a:bodyPr/>
                    <a:lstStyle/>
                    <a:p>
                      <a:pPr>
                        <a:spcAft>
                          <a:spcPts val="0"/>
                        </a:spcAft>
                      </a:pPr>
                      <a:r>
                        <a:rPr lang="en-US" sz="1600" dirty="0">
                          <a:effectLst/>
                        </a:rPr>
                        <a:t>Setting a strong privacy policy</a:t>
                      </a:r>
                      <a:endParaRPr lang="en-IN" sz="1600" dirty="0">
                        <a:effectLst/>
                        <a:latin typeface="Times New Roman" panose="02020603050405020304" pitchFamily="18" charset="0"/>
                        <a:ea typeface="Times New Roman" panose="02020603050405020304" pitchFamily="18" charset="0"/>
                      </a:endParaRPr>
                    </a:p>
                  </a:txBody>
                  <a:tcPr marL="47819" marR="47819" marT="0" marB="0"/>
                </a:tc>
                <a:extLst>
                  <a:ext uri="{0D108BD9-81ED-4DB2-BD59-A6C34878D82A}">
                    <a16:rowId xmlns:a16="http://schemas.microsoft.com/office/drawing/2014/main" val="888164505"/>
                  </a:ext>
                </a:extLst>
              </a:tr>
            </a:tbl>
          </a:graphicData>
        </a:graphic>
      </p:graphicFrame>
    </p:spTree>
    <p:extLst>
      <p:ext uri="{BB962C8B-B14F-4D97-AF65-F5344CB8AC3E}">
        <p14:creationId xmlns:p14="http://schemas.microsoft.com/office/powerpoint/2010/main" val="1716611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0656" y="498764"/>
            <a:ext cx="5643418" cy="523220"/>
          </a:xfrm>
          <a:prstGeom prst="rect">
            <a:avLst/>
          </a:prstGeom>
          <a:noFill/>
        </p:spPr>
        <p:txBody>
          <a:bodyPr wrap="square" rtlCol="0">
            <a:spAutoFit/>
          </a:bodyPr>
          <a:lstStyle/>
          <a:p>
            <a:r>
              <a:rPr lang="en-US" sz="2800" dirty="0" smtClean="0"/>
              <a:t>Individual Tasks and Achievements </a:t>
            </a:r>
            <a:endParaRPr lang="en-IN" sz="2800" dirty="0"/>
          </a:p>
        </p:txBody>
      </p:sp>
      <p:graphicFrame>
        <p:nvGraphicFramePr>
          <p:cNvPr id="3" name="Table 2"/>
          <p:cNvGraphicFramePr>
            <a:graphicFrameLocks noGrp="1"/>
          </p:cNvGraphicFramePr>
          <p:nvPr>
            <p:extLst>
              <p:ext uri="{D42A27DB-BD31-4B8C-83A1-F6EECF244321}">
                <p14:modId xmlns:p14="http://schemas.microsoft.com/office/powerpoint/2010/main" val="2156856101"/>
              </p:ext>
            </p:extLst>
          </p:nvPr>
        </p:nvGraphicFramePr>
        <p:xfrm>
          <a:off x="2124362" y="1264607"/>
          <a:ext cx="8127999" cy="440169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01847768"/>
                    </a:ext>
                  </a:extLst>
                </a:gridCol>
                <a:gridCol w="3368196">
                  <a:extLst>
                    <a:ext uri="{9D8B030D-6E8A-4147-A177-3AD203B41FA5}">
                      <a16:colId xmlns:a16="http://schemas.microsoft.com/office/drawing/2014/main" val="3893766487"/>
                    </a:ext>
                  </a:extLst>
                </a:gridCol>
                <a:gridCol w="2050470">
                  <a:extLst>
                    <a:ext uri="{9D8B030D-6E8A-4147-A177-3AD203B41FA5}">
                      <a16:colId xmlns:a16="http://schemas.microsoft.com/office/drawing/2014/main" val="1513859295"/>
                    </a:ext>
                  </a:extLst>
                </a:gridCol>
              </a:tblGrid>
              <a:tr h="499136">
                <a:tc>
                  <a:txBody>
                    <a:bodyPr/>
                    <a:lstStyle/>
                    <a:p>
                      <a:r>
                        <a:rPr lang="en-US" dirty="0" smtClean="0"/>
                        <a:t>Developers</a:t>
                      </a:r>
                      <a:endParaRPr lang="en-IN" dirty="0"/>
                    </a:p>
                  </a:txBody>
                  <a:tcPr/>
                </a:tc>
                <a:tc>
                  <a:txBody>
                    <a:bodyPr/>
                    <a:lstStyle/>
                    <a:p>
                      <a:r>
                        <a:rPr lang="en-US" dirty="0" smtClean="0"/>
                        <a:t>Task</a:t>
                      </a:r>
                      <a:r>
                        <a:rPr lang="en-US" baseline="0" dirty="0" smtClean="0"/>
                        <a:t> </a:t>
                      </a:r>
                      <a:endParaRPr lang="en-IN" dirty="0"/>
                    </a:p>
                  </a:txBody>
                  <a:tcPr/>
                </a:tc>
                <a:tc>
                  <a:txBody>
                    <a:bodyPr/>
                    <a:lstStyle/>
                    <a:p>
                      <a:r>
                        <a:rPr lang="en-US" dirty="0" smtClean="0"/>
                        <a:t>           Total  Hours</a:t>
                      </a:r>
                      <a:r>
                        <a:rPr lang="en-US" baseline="0" dirty="0" smtClean="0"/>
                        <a:t> Spent </a:t>
                      </a:r>
                      <a:endParaRPr lang="en-IN" dirty="0"/>
                    </a:p>
                  </a:txBody>
                  <a:tcPr/>
                </a:tc>
                <a:extLst>
                  <a:ext uri="{0D108BD9-81ED-4DB2-BD59-A6C34878D82A}">
                    <a16:rowId xmlns:a16="http://schemas.microsoft.com/office/drawing/2014/main" val="228583352"/>
                  </a:ext>
                </a:extLst>
              </a:tr>
              <a:tr h="750597">
                <a:tc rowSpan="3">
                  <a:txBody>
                    <a:bodyPr/>
                    <a:lstStyle/>
                    <a:p>
                      <a:r>
                        <a:rPr lang="en-US" dirty="0" err="1" smtClean="0"/>
                        <a:t>Bushra</a:t>
                      </a:r>
                      <a:r>
                        <a:rPr lang="en-US" dirty="0" smtClean="0"/>
                        <a:t> Ahmad</a:t>
                      </a:r>
                      <a:endParaRPr lang="en-IN" dirty="0"/>
                    </a:p>
                  </a:txBody>
                  <a:tcPr/>
                </a:tc>
                <a:tc>
                  <a:txBody>
                    <a:bodyPr/>
                    <a:lstStyle/>
                    <a:p>
                      <a:r>
                        <a:rPr lang="en-US" dirty="0" smtClean="0"/>
                        <a:t>Coding</a:t>
                      </a:r>
                      <a:r>
                        <a:rPr lang="en-US" baseline="0" dirty="0" smtClean="0"/>
                        <a:t> the user interfaces using dart language </a:t>
                      </a:r>
                      <a:endParaRPr lang="en-IN" dirty="0"/>
                    </a:p>
                  </a:txBody>
                  <a:tcPr/>
                </a:tc>
                <a:tc rowSpan="3">
                  <a:txBody>
                    <a:bodyPr/>
                    <a:lstStyle/>
                    <a:p>
                      <a:pPr algn="ctr"/>
                      <a:r>
                        <a:rPr lang="en-US" dirty="0" smtClean="0"/>
                        <a:t>223</a:t>
                      </a:r>
                      <a:endParaRPr lang="en-IN" dirty="0"/>
                    </a:p>
                  </a:txBody>
                  <a:tcPr/>
                </a:tc>
                <a:extLst>
                  <a:ext uri="{0D108BD9-81ED-4DB2-BD59-A6C34878D82A}">
                    <a16:rowId xmlns:a16="http://schemas.microsoft.com/office/drawing/2014/main" val="2927204504"/>
                  </a:ext>
                </a:extLst>
              </a:tr>
              <a:tr h="750597">
                <a:tc vMerge="1">
                  <a:txBody>
                    <a:bodyPr/>
                    <a:lstStyle/>
                    <a:p>
                      <a:endParaRPr lang="en-IN" dirty="0"/>
                    </a:p>
                  </a:txBody>
                  <a:tcPr/>
                </a:tc>
                <a:tc>
                  <a:txBody>
                    <a:bodyPr/>
                    <a:lstStyle/>
                    <a:p>
                      <a:r>
                        <a:rPr lang="en-US" dirty="0" smtClean="0"/>
                        <a:t>Preparing</a:t>
                      </a:r>
                      <a:r>
                        <a:rPr lang="en-US" baseline="0" dirty="0" smtClean="0"/>
                        <a:t> SOW, PMP and other reports</a:t>
                      </a:r>
                      <a:endParaRPr lang="en-IN" dirty="0"/>
                    </a:p>
                  </a:txBody>
                  <a:tcPr/>
                </a:tc>
                <a:tc vMerge="1">
                  <a:txBody>
                    <a:bodyPr/>
                    <a:lstStyle/>
                    <a:p>
                      <a:endParaRPr lang="en-IN" dirty="0"/>
                    </a:p>
                  </a:txBody>
                  <a:tcPr/>
                </a:tc>
                <a:extLst>
                  <a:ext uri="{0D108BD9-81ED-4DB2-BD59-A6C34878D82A}">
                    <a16:rowId xmlns:a16="http://schemas.microsoft.com/office/drawing/2014/main" val="3365153969"/>
                  </a:ext>
                </a:extLst>
              </a:tr>
              <a:tr h="434870">
                <a:tc vMerge="1">
                  <a:txBody>
                    <a:bodyPr/>
                    <a:lstStyle/>
                    <a:p>
                      <a:endParaRPr lang="en-IN" dirty="0"/>
                    </a:p>
                  </a:txBody>
                  <a:tcPr/>
                </a:tc>
                <a:tc>
                  <a:txBody>
                    <a:bodyPr/>
                    <a:lstStyle/>
                    <a:p>
                      <a:r>
                        <a:rPr lang="en-US" dirty="0" smtClean="0"/>
                        <a:t>Testing </a:t>
                      </a:r>
                      <a:endParaRPr lang="en-IN" dirty="0"/>
                    </a:p>
                  </a:txBody>
                  <a:tcPr/>
                </a:tc>
                <a:tc vMerge="1">
                  <a:txBody>
                    <a:bodyPr/>
                    <a:lstStyle/>
                    <a:p>
                      <a:endParaRPr lang="en-IN" dirty="0"/>
                    </a:p>
                  </a:txBody>
                  <a:tcPr/>
                </a:tc>
                <a:extLst>
                  <a:ext uri="{0D108BD9-81ED-4DB2-BD59-A6C34878D82A}">
                    <a16:rowId xmlns:a16="http://schemas.microsoft.com/office/drawing/2014/main" val="3147334905"/>
                  </a:ext>
                </a:extLst>
              </a:tr>
              <a:tr h="434870">
                <a:tc rowSpan="3">
                  <a:txBody>
                    <a:bodyPr/>
                    <a:lstStyle/>
                    <a:p>
                      <a:r>
                        <a:rPr lang="en-US" dirty="0" err="1" smtClean="0"/>
                        <a:t>Shahrukh</a:t>
                      </a:r>
                      <a:r>
                        <a:rPr lang="en-US" dirty="0" smtClean="0"/>
                        <a:t> Sultan</a:t>
                      </a:r>
                      <a:endParaRPr lang="en-IN" dirty="0"/>
                    </a:p>
                  </a:txBody>
                  <a:tcPr/>
                </a:tc>
                <a:tc>
                  <a:txBody>
                    <a:bodyPr/>
                    <a:lstStyle/>
                    <a:p>
                      <a:r>
                        <a:rPr lang="en-US" dirty="0" smtClean="0"/>
                        <a:t>Designing the architecture,</a:t>
                      </a:r>
                    </a:p>
                    <a:p>
                      <a:r>
                        <a:rPr lang="en-US" dirty="0" smtClean="0"/>
                        <a:t>Connecting to the server </a:t>
                      </a:r>
                      <a:endParaRPr lang="en-IN" dirty="0"/>
                    </a:p>
                  </a:txBody>
                  <a:tcPr/>
                </a:tc>
                <a:tc rowSpan="3">
                  <a:txBody>
                    <a:bodyPr/>
                    <a:lstStyle/>
                    <a:p>
                      <a:pPr algn="ctr"/>
                      <a:r>
                        <a:rPr lang="en-US" dirty="0" smtClean="0"/>
                        <a:t>218</a:t>
                      </a:r>
                      <a:endParaRPr lang="en-IN" dirty="0"/>
                    </a:p>
                  </a:txBody>
                  <a:tcPr/>
                </a:tc>
                <a:extLst>
                  <a:ext uri="{0D108BD9-81ED-4DB2-BD59-A6C34878D82A}">
                    <a16:rowId xmlns:a16="http://schemas.microsoft.com/office/drawing/2014/main" val="2448249001"/>
                  </a:ext>
                </a:extLst>
              </a:tr>
              <a:tr h="750597">
                <a:tc vMerge="1">
                  <a:txBody>
                    <a:bodyPr/>
                    <a:lstStyle/>
                    <a:p>
                      <a:endParaRPr lang="en-IN" dirty="0"/>
                    </a:p>
                  </a:txBody>
                  <a:tcPr/>
                </a:tc>
                <a:tc>
                  <a:txBody>
                    <a:bodyPr/>
                    <a:lstStyle/>
                    <a:p>
                      <a:r>
                        <a:rPr lang="en-US" dirty="0" smtClean="0"/>
                        <a:t>Preparing WBS</a:t>
                      </a:r>
                      <a:r>
                        <a:rPr lang="en-US" baseline="0" dirty="0" smtClean="0"/>
                        <a:t> and Project Matrices </a:t>
                      </a:r>
                      <a:endParaRPr lang="en-IN" dirty="0"/>
                    </a:p>
                  </a:txBody>
                  <a:tcPr/>
                </a:tc>
                <a:tc vMerge="1">
                  <a:txBody>
                    <a:bodyPr/>
                    <a:lstStyle/>
                    <a:p>
                      <a:endParaRPr lang="en-IN" dirty="0"/>
                    </a:p>
                  </a:txBody>
                  <a:tcPr/>
                </a:tc>
                <a:extLst>
                  <a:ext uri="{0D108BD9-81ED-4DB2-BD59-A6C34878D82A}">
                    <a16:rowId xmlns:a16="http://schemas.microsoft.com/office/drawing/2014/main" val="788962653"/>
                  </a:ext>
                </a:extLst>
              </a:tr>
              <a:tr h="434870">
                <a:tc vMerge="1">
                  <a:txBody>
                    <a:bodyPr/>
                    <a:lstStyle/>
                    <a:p>
                      <a:endParaRPr lang="en-IN" dirty="0"/>
                    </a:p>
                  </a:txBody>
                  <a:tcPr/>
                </a:tc>
                <a:tc>
                  <a:txBody>
                    <a:bodyPr/>
                    <a:lstStyle/>
                    <a:p>
                      <a:r>
                        <a:rPr lang="en-US" dirty="0" smtClean="0"/>
                        <a:t>Testing </a:t>
                      </a:r>
                      <a:endParaRPr lang="en-IN" dirty="0"/>
                    </a:p>
                  </a:txBody>
                  <a:tcPr/>
                </a:tc>
                <a:tc vMerge="1">
                  <a:txBody>
                    <a:bodyPr/>
                    <a:lstStyle/>
                    <a:p>
                      <a:endParaRPr lang="en-IN" dirty="0"/>
                    </a:p>
                  </a:txBody>
                  <a:tcPr/>
                </a:tc>
                <a:extLst>
                  <a:ext uri="{0D108BD9-81ED-4DB2-BD59-A6C34878D82A}">
                    <a16:rowId xmlns:a16="http://schemas.microsoft.com/office/drawing/2014/main" val="4180558132"/>
                  </a:ext>
                </a:extLst>
              </a:tr>
            </a:tbl>
          </a:graphicData>
        </a:graphic>
      </p:graphicFrame>
    </p:spTree>
    <p:extLst>
      <p:ext uri="{BB962C8B-B14F-4D97-AF65-F5344CB8AC3E}">
        <p14:creationId xmlns:p14="http://schemas.microsoft.com/office/powerpoint/2010/main" val="1043455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0138" y="321002"/>
            <a:ext cx="4692015" cy="584775"/>
          </a:xfrm>
          <a:prstGeom prst="rect">
            <a:avLst/>
          </a:prstGeom>
          <a:noFill/>
        </p:spPr>
        <p:txBody>
          <a:bodyPr wrap="square" rtlCol="0">
            <a:spAutoFit/>
          </a:bodyPr>
          <a:lstStyle/>
          <a:p>
            <a:r>
              <a:rPr lang="en-US" sz="3200" b="1" u="sng" dirty="0"/>
              <a:t>Results and Conclusions </a:t>
            </a:r>
            <a:endParaRPr lang="en-IN" sz="3200" b="1" u="sng" dirty="0"/>
          </a:p>
        </p:txBody>
      </p:sp>
      <p:sp>
        <p:nvSpPr>
          <p:cNvPr id="3" name="TextBox 2">
            <a:extLst>
              <a:ext uri="{FF2B5EF4-FFF2-40B4-BE49-F238E27FC236}">
                <a16:creationId xmlns:a16="http://schemas.microsoft.com/office/drawing/2014/main" id="{DF297BFD-9684-49AF-BF87-531EE3F3C5F1}"/>
              </a:ext>
            </a:extLst>
          </p:cNvPr>
          <p:cNvSpPr txBox="1"/>
          <p:nvPr/>
        </p:nvSpPr>
        <p:spPr>
          <a:xfrm>
            <a:off x="1910421" y="1181686"/>
            <a:ext cx="8102991" cy="5078313"/>
          </a:xfrm>
          <a:prstGeom prst="rect">
            <a:avLst/>
          </a:prstGeom>
          <a:noFill/>
        </p:spPr>
        <p:txBody>
          <a:bodyPr wrap="square" rtlCol="0">
            <a:spAutoFit/>
          </a:bodyPr>
          <a:lstStyle/>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Result: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Well Implementation:</a:t>
            </a:r>
            <a:endParaRPr lang="en-US" sz="1800" dirty="0">
              <a:effectLst/>
              <a:latin typeface="Times New Roman" panose="02020603050405020304" pitchFamily="18" charset="0"/>
              <a:ea typeface="Times New Roman" panose="02020603050405020304" pitchFamily="18" charset="0"/>
            </a:endParaRPr>
          </a:p>
          <a:p>
            <a:pPr marL="91440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Attractive and easy user interfaces.</a:t>
            </a:r>
            <a:endParaRPr lang="en-US" sz="1800" dirty="0">
              <a:effectLst/>
              <a:latin typeface="Times New Roman" panose="02020603050405020304" pitchFamily="18" charset="0"/>
              <a:ea typeface="Times New Roman" panose="02020603050405020304" pitchFamily="18" charset="0"/>
            </a:endParaRPr>
          </a:p>
          <a:p>
            <a:pPr marL="91440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Main objective of the project is achieved.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Drawbacks: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                  Not enough information for user registration.</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                  Service provider can’t know the information about service seeker.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                  There is no sufficient information for user authentication so other users may feel insecure to use the services.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The application is not tested for iOS devices due to lack of MAC device.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  Future objectives: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  Live tracing feature so that the service provider/service seeker user can trace each other live.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Setting more criteria for user authentication and safety.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2239645" algn="l"/>
              </a:tabLst>
            </a:pPr>
            <a:r>
              <a:rPr lang="en-US" sz="1800" dirty="0">
                <a:solidFill>
                  <a:srgbClr val="000000"/>
                </a:solidFill>
                <a:effectLst/>
                <a:latin typeface="Times New Roman" panose="02020603050405020304" pitchFamily="18" charset="0"/>
                <a:ea typeface="Times New Roman" panose="02020603050405020304" pitchFamily="18" charset="0"/>
              </a:rPr>
              <a:t>Live notifications of services to users in a particular location.</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71192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0ABA6-0B79-41CA-A94A-E98DC4ACECE3}"/>
              </a:ext>
            </a:extLst>
          </p:cNvPr>
          <p:cNvSpPr txBox="1"/>
          <p:nvPr/>
        </p:nvSpPr>
        <p:spPr>
          <a:xfrm>
            <a:off x="1612427" y="1821649"/>
            <a:ext cx="4483574" cy="3385542"/>
          </a:xfrm>
          <a:prstGeom prst="rect">
            <a:avLst/>
          </a:prstGeom>
          <a:noFill/>
        </p:spPr>
        <p:txBody>
          <a:bodyPr wrap="square" rtlCol="0">
            <a:spAutoFit/>
          </a:bodyPr>
          <a:lstStyle/>
          <a:p>
            <a:endParaRPr lang="en-US" dirty="0"/>
          </a:p>
          <a:p>
            <a:r>
              <a:rPr lang="en-US" sz="2000" dirty="0"/>
              <a:t>The idea of the application and its main goal</a:t>
            </a:r>
            <a:endParaRPr lang="ar-SY" sz="2000" dirty="0"/>
          </a:p>
          <a:p>
            <a:r>
              <a:rPr lang="en-US" sz="2000" dirty="0"/>
              <a:t>You want to go from area to another in your country and you are alone at your car and you have a free seats .</a:t>
            </a:r>
          </a:p>
          <a:p>
            <a:r>
              <a:rPr lang="en-US" sz="2000" dirty="0"/>
              <a:t>Why you don’t take some people with you as a way of helping and kind of amusement.</a:t>
            </a:r>
            <a:endParaRPr lang="ar-SY" sz="2000" dirty="0"/>
          </a:p>
          <a:p>
            <a:endParaRPr lang="en-US" dirty="0"/>
          </a:p>
          <a:p>
            <a:endParaRPr lang="en-US" dirty="0"/>
          </a:p>
        </p:txBody>
      </p:sp>
      <p:pic>
        <p:nvPicPr>
          <p:cNvPr id="3" name="Picture Placeholder 6">
            <a:extLst>
              <a:ext uri="{FF2B5EF4-FFF2-40B4-BE49-F238E27FC236}">
                <a16:creationId xmlns:a16="http://schemas.microsoft.com/office/drawing/2014/main" id="{EE7B8E5E-0DD7-41D2-AC98-C74DB760E483}"/>
              </a:ext>
            </a:extLst>
          </p:cNvPr>
          <p:cNvPicPr>
            <a:picLocks noChangeAspect="1"/>
          </p:cNvPicPr>
          <p:nvPr/>
        </p:nvPicPr>
        <p:blipFill>
          <a:blip r:embed="rId2">
            <a:extLst>
              <a:ext uri="{28A0092B-C50C-407E-A947-70E740481C1C}">
                <a14:useLocalDpi xmlns:a14="http://schemas.microsoft.com/office/drawing/2010/main" val="0"/>
              </a:ext>
            </a:extLst>
          </a:blip>
          <a:srcRect l="28985" r="28985"/>
          <a:stretch>
            <a:fillRect/>
          </a:stretch>
        </p:blipFill>
        <p:spPr>
          <a:xfrm>
            <a:off x="7187839" y="842129"/>
            <a:ext cx="4191001" cy="5173742"/>
          </a:xfrm>
          <a:prstGeom prst="rect">
            <a:avLst/>
          </a:prstGeom>
        </p:spPr>
      </p:pic>
      <p:sp>
        <p:nvSpPr>
          <p:cNvPr id="5" name="TextBox 4"/>
          <p:cNvSpPr txBox="1"/>
          <p:nvPr/>
        </p:nvSpPr>
        <p:spPr>
          <a:xfrm>
            <a:off x="1790794" y="748424"/>
            <a:ext cx="4305206" cy="707886"/>
          </a:xfrm>
          <a:prstGeom prst="rect">
            <a:avLst/>
          </a:prstGeom>
          <a:noFill/>
        </p:spPr>
        <p:txBody>
          <a:bodyPr wrap="square" rtlCol="0">
            <a:spAutoFit/>
          </a:bodyPr>
          <a:lstStyle/>
          <a:p>
            <a:r>
              <a:rPr lang="en-US" sz="4000" dirty="0"/>
              <a:t>INTRODUCTION</a:t>
            </a:r>
            <a:endParaRPr lang="en-IN" sz="4000" dirty="0"/>
          </a:p>
        </p:txBody>
      </p:sp>
    </p:spTree>
    <p:extLst>
      <p:ext uri="{BB962C8B-B14F-4D97-AF65-F5344CB8AC3E}">
        <p14:creationId xmlns:p14="http://schemas.microsoft.com/office/powerpoint/2010/main" val="1643869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2C232-8AB5-4540-8CE8-1E79322118DA}"/>
              </a:ext>
            </a:extLst>
          </p:cNvPr>
          <p:cNvSpPr txBox="1"/>
          <p:nvPr/>
        </p:nvSpPr>
        <p:spPr>
          <a:xfrm>
            <a:off x="1744394" y="886265"/>
            <a:ext cx="312302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Conclusions</a:t>
            </a:r>
          </a:p>
        </p:txBody>
      </p:sp>
      <p:sp>
        <p:nvSpPr>
          <p:cNvPr id="3" name="TextBox 2">
            <a:extLst>
              <a:ext uri="{FF2B5EF4-FFF2-40B4-BE49-F238E27FC236}">
                <a16:creationId xmlns:a16="http://schemas.microsoft.com/office/drawing/2014/main" id="{F22F4DF1-444C-4498-903E-8C4BA1080ADE}"/>
              </a:ext>
            </a:extLst>
          </p:cNvPr>
          <p:cNvSpPr txBox="1"/>
          <p:nvPr/>
        </p:nvSpPr>
        <p:spPr>
          <a:xfrm>
            <a:off x="1744394" y="1797784"/>
            <a:ext cx="8215532" cy="1631216"/>
          </a:xfrm>
          <a:prstGeom prst="rect">
            <a:avLst/>
          </a:prstGeom>
          <a:noFill/>
        </p:spPr>
        <p:txBody>
          <a:bodyPr wrap="square" rtlCol="0">
            <a:spAutoFit/>
          </a:bodyPr>
          <a:lstStyle/>
          <a:p>
            <a:r>
              <a:rPr lang="en-US" sz="2000" dirty="0"/>
              <a:t>During our work, we saw that every project starts with an idea and is being worked on and during this project journey you will face many challenges and new ideas that arise during the implementation of the project ,and the successful project gains its success from the accumulated experiences of its developers and their work to understand the shortcomings of the project</a:t>
            </a:r>
          </a:p>
        </p:txBody>
      </p:sp>
    </p:spTree>
    <p:extLst>
      <p:ext uri="{BB962C8B-B14F-4D97-AF65-F5344CB8AC3E}">
        <p14:creationId xmlns:p14="http://schemas.microsoft.com/office/powerpoint/2010/main" val="486524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unched Tape 2">
            <a:extLst>
              <a:ext uri="{FF2B5EF4-FFF2-40B4-BE49-F238E27FC236}">
                <a16:creationId xmlns:a16="http://schemas.microsoft.com/office/drawing/2014/main" id="{D0ADFB1B-724D-479B-8567-D171A3ED71D0}"/>
              </a:ext>
            </a:extLst>
          </p:cNvPr>
          <p:cNvSpPr/>
          <p:nvPr/>
        </p:nvSpPr>
        <p:spPr>
          <a:xfrm>
            <a:off x="2475914" y="1487659"/>
            <a:ext cx="7906043" cy="309840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Bodoni MT" panose="02070603080606020203" pitchFamily="18" charset="0"/>
              </a:rPr>
              <a:t>Thanks for listening </a:t>
            </a:r>
            <a:endParaRPr lang="en-IN" sz="6600" dirty="0">
              <a:latin typeface="Bodoni MT" panose="02070603080606020203" pitchFamily="18" charset="0"/>
            </a:endParaRPr>
          </a:p>
        </p:txBody>
      </p:sp>
    </p:spTree>
    <p:extLst>
      <p:ext uri="{BB962C8B-B14F-4D97-AF65-F5344CB8AC3E}">
        <p14:creationId xmlns:p14="http://schemas.microsoft.com/office/powerpoint/2010/main" val="70243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098FAAE-6F5B-4AD5-A3F7-D0DD44850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3459" y="872197"/>
            <a:ext cx="5439508" cy="4895557"/>
          </a:xfrm>
        </p:spPr>
      </p:pic>
      <p:sp>
        <p:nvSpPr>
          <p:cNvPr id="4" name="Text Placeholder 3">
            <a:extLst>
              <a:ext uri="{FF2B5EF4-FFF2-40B4-BE49-F238E27FC236}">
                <a16:creationId xmlns:a16="http://schemas.microsoft.com/office/drawing/2014/main" id="{ADE7F5BD-7872-43BF-9568-05A183DAB7A0}"/>
              </a:ext>
            </a:extLst>
          </p:cNvPr>
          <p:cNvSpPr>
            <a:spLocks noGrp="1"/>
          </p:cNvSpPr>
          <p:nvPr>
            <p:ph type="body" sz="half" idx="2"/>
          </p:nvPr>
        </p:nvSpPr>
        <p:spPr>
          <a:xfrm>
            <a:off x="1604538" y="1257263"/>
            <a:ext cx="3549121" cy="1828800"/>
          </a:xfrm>
        </p:spPr>
        <p:txBody>
          <a:bodyPr>
            <a:normAutofit/>
          </a:bodyPr>
          <a:lstStyle/>
          <a:p>
            <a:r>
              <a:rPr lang="en-US" sz="1800" dirty="0"/>
              <a:t>My workplace is at the university and some of my neighbors also work at the university. How can I publish that I am going to the university today and  I can take people with me</a:t>
            </a:r>
          </a:p>
        </p:txBody>
      </p:sp>
      <p:sp>
        <p:nvSpPr>
          <p:cNvPr id="5" name="TextBox 4">
            <a:extLst>
              <a:ext uri="{FF2B5EF4-FFF2-40B4-BE49-F238E27FC236}">
                <a16:creationId xmlns:a16="http://schemas.microsoft.com/office/drawing/2014/main" id="{241DD8D2-3E54-44F9-A749-80861E22C235}"/>
              </a:ext>
            </a:extLst>
          </p:cNvPr>
          <p:cNvSpPr txBox="1"/>
          <p:nvPr/>
        </p:nvSpPr>
        <p:spPr>
          <a:xfrm>
            <a:off x="1896675" y="3319975"/>
            <a:ext cx="3369524" cy="1323439"/>
          </a:xfrm>
          <a:prstGeom prst="rect">
            <a:avLst/>
          </a:prstGeom>
          <a:noFill/>
        </p:spPr>
        <p:txBody>
          <a:bodyPr wrap="square" rtlCol="0">
            <a:spAutoFit/>
          </a:bodyPr>
          <a:lstStyle/>
          <a:p>
            <a:r>
              <a:rPr lang="en-US" sz="2000" dirty="0">
                <a:solidFill>
                  <a:srgbClr val="0D0D0D"/>
                </a:solidFill>
                <a:effectLst/>
                <a:ea typeface="Times New Roman" panose="02020603050405020304" pitchFamily="18" charset="0"/>
              </a:rPr>
              <a:t>If this idea is implemented well, we can reduce </a:t>
            </a:r>
            <a:r>
              <a:rPr lang="en-US" sz="2000" dirty="0">
                <a:solidFill>
                  <a:srgbClr val="0D0D0D"/>
                </a:solidFill>
                <a:ea typeface="Times New Roman" panose="02020603050405020304" pitchFamily="18" charset="0"/>
              </a:rPr>
              <a:t>traffic </a:t>
            </a:r>
            <a:r>
              <a:rPr lang="en-US" sz="2000" dirty="0">
                <a:solidFill>
                  <a:srgbClr val="0D0D0D"/>
                </a:solidFill>
                <a:effectLst/>
                <a:ea typeface="Times New Roman" panose="02020603050405020304" pitchFamily="18" charset="0"/>
              </a:rPr>
              <a:t> and reduce car fuel consumption</a:t>
            </a:r>
            <a:endParaRPr lang="en-US" sz="2000" dirty="0"/>
          </a:p>
        </p:txBody>
      </p:sp>
    </p:spTree>
    <p:extLst>
      <p:ext uri="{BB962C8B-B14F-4D97-AF65-F5344CB8AC3E}">
        <p14:creationId xmlns:p14="http://schemas.microsoft.com/office/powerpoint/2010/main" val="1801793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3F06-5C81-41C2-8643-163F9D7013EE}"/>
              </a:ext>
            </a:extLst>
          </p:cNvPr>
          <p:cNvSpPr>
            <a:spLocks noGrp="1"/>
          </p:cNvSpPr>
          <p:nvPr>
            <p:ph type="title"/>
          </p:nvPr>
        </p:nvSpPr>
        <p:spPr>
          <a:xfrm>
            <a:off x="1927702" y="718278"/>
            <a:ext cx="8930747" cy="2110382"/>
          </a:xfrm>
        </p:spPr>
        <p:txBody>
          <a:bodyPr/>
          <a:lstStyle/>
          <a:p>
            <a:pPr algn="ctr"/>
            <a:r>
              <a:rPr lang="en-US" dirty="0"/>
              <a:t>From these ideas emerged the idea of the application for us</a:t>
            </a:r>
          </a:p>
        </p:txBody>
      </p:sp>
      <p:sp>
        <p:nvSpPr>
          <p:cNvPr id="3" name="Text Placeholder 2">
            <a:extLst>
              <a:ext uri="{FF2B5EF4-FFF2-40B4-BE49-F238E27FC236}">
                <a16:creationId xmlns:a16="http://schemas.microsoft.com/office/drawing/2014/main" id="{7A66CBC4-00A7-4159-B551-32A444BABDA6}"/>
              </a:ext>
            </a:extLst>
          </p:cNvPr>
          <p:cNvSpPr>
            <a:spLocks noGrp="1"/>
          </p:cNvSpPr>
          <p:nvPr>
            <p:ph type="body" idx="1"/>
          </p:nvPr>
        </p:nvSpPr>
        <p:spPr>
          <a:xfrm>
            <a:off x="534801" y="3142671"/>
            <a:ext cx="11122701" cy="2110381"/>
          </a:xfrm>
        </p:spPr>
        <p:txBody>
          <a:bodyPr>
            <a:noAutofit/>
          </a:bodyPr>
          <a:lstStyle/>
          <a:p>
            <a:pPr algn="ctr"/>
            <a:r>
              <a:rPr lang="en-IN" sz="3200" dirty="0"/>
              <a:t>Application for easy transport</a:t>
            </a:r>
            <a:endParaRPr lang="en-US" sz="3200" dirty="0"/>
          </a:p>
          <a:p>
            <a:pPr algn="ctr"/>
            <a:r>
              <a:rPr lang="en-US" sz="7200" dirty="0">
                <a:solidFill>
                  <a:schemeClr val="accent1">
                    <a:lumMod val="75000"/>
                  </a:schemeClr>
                </a:solidFill>
                <a:effectLst>
                  <a:outerShdw blurRad="38100" dist="38100" dir="2700000" algn="tl">
                    <a:srgbClr val="000000">
                      <a:alpha val="43137"/>
                    </a:srgbClr>
                  </a:outerShdw>
                </a:effectLst>
              </a:rPr>
              <a:t>OnMyWay</a:t>
            </a:r>
          </a:p>
        </p:txBody>
      </p:sp>
    </p:spTree>
    <p:extLst>
      <p:ext uri="{BB962C8B-B14F-4D97-AF65-F5344CB8AC3E}">
        <p14:creationId xmlns:p14="http://schemas.microsoft.com/office/powerpoint/2010/main" val="2223839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E9706B8-567A-418A-A986-5D2CAB78E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140" y="745588"/>
            <a:ext cx="9797217" cy="571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0EF3B97-3D72-4A52-91B1-DA8A1C980F56}"/>
              </a:ext>
            </a:extLst>
          </p:cNvPr>
          <p:cNvSpPr txBox="1"/>
          <p:nvPr/>
        </p:nvSpPr>
        <p:spPr>
          <a:xfrm>
            <a:off x="3585147" y="270630"/>
            <a:ext cx="6079358" cy="738664"/>
          </a:xfrm>
          <a:prstGeom prst="rect">
            <a:avLst/>
          </a:prstGeom>
          <a:noFill/>
        </p:spPr>
        <p:txBody>
          <a:bodyPr wrap="square" rtlCol="0">
            <a:spAutoFit/>
          </a:bodyPr>
          <a:lstStyle/>
          <a:p>
            <a:pPr algn="ctr"/>
            <a:r>
              <a:rPr lang="en-US" sz="2400" b="1" dirty="0">
                <a:effectLst/>
                <a:latin typeface="Times New Roman" panose="02020603050405020304" pitchFamily="18" charset="0"/>
                <a:ea typeface="Times New Roman" panose="02020603050405020304" pitchFamily="18" charset="0"/>
              </a:rPr>
              <a:t>High level Architecture for our project </a:t>
            </a:r>
            <a:endParaRPr lang="en-US" sz="2400" dirty="0">
              <a:effectLst/>
              <a:latin typeface="Times New Roman" panose="02020603050405020304" pitchFamily="18" charset="0"/>
              <a:ea typeface="Times New Roman" panose="02020603050405020304" pitchFamily="18" charset="0"/>
            </a:endParaRPr>
          </a:p>
          <a:p>
            <a:pPr algn="ctr"/>
            <a:endParaRPr lang="en-US" dirty="0"/>
          </a:p>
        </p:txBody>
      </p:sp>
    </p:spTree>
    <p:extLst>
      <p:ext uri="{BB962C8B-B14F-4D97-AF65-F5344CB8AC3E}">
        <p14:creationId xmlns:p14="http://schemas.microsoft.com/office/powerpoint/2010/main" val="3491710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3FB91-0179-42B4-ABB4-933221FE756F}"/>
              </a:ext>
            </a:extLst>
          </p:cNvPr>
          <p:cNvSpPr txBox="1"/>
          <p:nvPr/>
        </p:nvSpPr>
        <p:spPr>
          <a:xfrm>
            <a:off x="1980931" y="928260"/>
            <a:ext cx="4321393" cy="4401205"/>
          </a:xfrm>
          <a:prstGeom prst="rect">
            <a:avLst/>
          </a:prstGeom>
          <a:noFill/>
        </p:spPr>
        <p:txBody>
          <a:bodyPr wrap="square" rtlCol="0">
            <a:spAutoFit/>
          </a:bodyPr>
          <a:lstStyle/>
          <a:p>
            <a:pPr marL="342900" marR="0" lvl="0" indent="-342900" rtl="0">
              <a:spcBef>
                <a:spcPts val="0"/>
              </a:spcBef>
              <a:spcAft>
                <a:spcPts val="0"/>
              </a:spcAft>
              <a:buFont typeface="Wingdings 3" panose="05040102010807070707" pitchFamily="18" charset="2"/>
              <a:buChar char=""/>
              <a:tabLst>
                <a:tab pos="457200" algn="l"/>
              </a:tabLst>
            </a:pPr>
            <a:r>
              <a:rPr lang="en-US" sz="2800" b="1" dirty="0">
                <a:effectLst/>
                <a:latin typeface="Times New Roman" panose="02020603050405020304" pitchFamily="18" charset="0"/>
                <a:ea typeface="Times New Roman" panose="02020603050405020304" pitchFamily="18" charset="0"/>
              </a:rPr>
              <a:t>Detail requirements </a:t>
            </a:r>
            <a:endParaRPr lang="en-US" sz="28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sz="2800" b="1"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3" panose="05040102010807070707" pitchFamily="18" charset="2"/>
              <a:buChar char=""/>
              <a:tabLst>
                <a:tab pos="457200" algn="l"/>
              </a:tabLst>
            </a:pPr>
            <a:r>
              <a:rPr lang="en-US" sz="2800" b="1" spc="10" dirty="0">
                <a:solidFill>
                  <a:srgbClr val="333333"/>
                </a:solidFill>
                <a:effectLst/>
                <a:latin typeface="Times New Roman" panose="02020603050405020304" pitchFamily="18" charset="0"/>
                <a:ea typeface="Times New Roman" panose="02020603050405020304" pitchFamily="18" charset="0"/>
              </a:rPr>
              <a:t>Requirements:</a:t>
            </a:r>
          </a:p>
          <a:p>
            <a:pPr marR="0" lvl="0">
              <a:spcBef>
                <a:spcPts val="0"/>
              </a:spcBef>
              <a:spcAft>
                <a:spcPts val="0"/>
              </a:spcAft>
              <a:tabLst>
                <a:tab pos="457200" algn="l"/>
              </a:tabLst>
            </a:pPr>
            <a:endParaRPr lang="en-US" sz="2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3" panose="05040102010807070707" pitchFamily="18" charset="2"/>
              <a:buChar char=""/>
              <a:tabLst>
                <a:tab pos="457200" algn="l"/>
              </a:tabLst>
            </a:pPr>
            <a:r>
              <a:rPr lang="en-US" sz="2800" dirty="0">
                <a:solidFill>
                  <a:srgbClr val="0D0D0D"/>
                </a:solidFill>
                <a:effectLst/>
                <a:latin typeface="Times New Roman" panose="02020603050405020304" pitchFamily="18" charset="0"/>
                <a:ea typeface="Times New Roman" panose="02020603050405020304" pitchFamily="18" charset="0"/>
              </a:rPr>
              <a:t>Technologies used:</a:t>
            </a:r>
            <a:endParaRPr lang="en-US" sz="2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3" panose="05040102010807070707" pitchFamily="18" charset="2"/>
              <a:buChar char=""/>
              <a:tabLst>
                <a:tab pos="457200" algn="l"/>
              </a:tabLst>
            </a:pPr>
            <a:r>
              <a:rPr lang="en-US" sz="2800" dirty="0">
                <a:solidFill>
                  <a:srgbClr val="0D0D0D"/>
                </a:solidFill>
                <a:effectLst/>
                <a:latin typeface="Times New Roman" panose="02020603050405020304" pitchFamily="18" charset="0"/>
                <a:ea typeface="Times New Roman" panose="02020603050405020304" pitchFamily="18" charset="0"/>
              </a:rPr>
              <a:t>Flutter: To develop the application framework</a:t>
            </a:r>
            <a:endParaRPr lang="en-US" sz="2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3" panose="05040102010807070707" pitchFamily="18" charset="2"/>
              <a:buChar char=""/>
              <a:tabLst>
                <a:tab pos="457200" algn="l"/>
              </a:tabLst>
            </a:pPr>
            <a:r>
              <a:rPr lang="en-US" sz="2800" dirty="0">
                <a:solidFill>
                  <a:srgbClr val="0D0D0D"/>
                </a:solidFill>
                <a:effectLst/>
                <a:latin typeface="Times New Roman" panose="02020603050405020304" pitchFamily="18" charset="0"/>
                <a:ea typeface="Times New Roman" panose="02020603050405020304" pitchFamily="18" charset="0"/>
              </a:rPr>
              <a:t>Dart: To write the codes</a:t>
            </a:r>
            <a:endParaRPr lang="en-US" sz="2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3" panose="05040102010807070707" pitchFamily="18" charset="2"/>
              <a:buChar char=""/>
              <a:tabLst>
                <a:tab pos="457200" algn="l"/>
              </a:tabLst>
            </a:pPr>
            <a:r>
              <a:rPr lang="en-US" sz="2800" dirty="0">
                <a:solidFill>
                  <a:srgbClr val="0D0D0D"/>
                </a:solidFill>
                <a:effectLst/>
                <a:latin typeface="Times New Roman" panose="02020603050405020304" pitchFamily="18" charset="0"/>
                <a:ea typeface="Times New Roman" panose="02020603050405020304" pitchFamily="18" charset="0"/>
              </a:rPr>
              <a:t>API Server </a:t>
            </a:r>
            <a:endParaRPr lang="en-US" sz="2800" dirty="0">
              <a:effectLst/>
              <a:latin typeface="Times New Roman" panose="02020603050405020304" pitchFamily="18" charset="0"/>
              <a:ea typeface="Times New Roman" panose="02020603050405020304" pitchFamily="18" charset="0"/>
            </a:endParaRPr>
          </a:p>
          <a:p>
            <a:endParaRPr lang="en-US" sz="2800" dirty="0"/>
          </a:p>
        </p:txBody>
      </p:sp>
    </p:spTree>
    <p:extLst>
      <p:ext uri="{BB962C8B-B14F-4D97-AF65-F5344CB8AC3E}">
        <p14:creationId xmlns:p14="http://schemas.microsoft.com/office/powerpoint/2010/main" val="3746664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C21280-4387-45F6-8BA6-061C56050281}"/>
              </a:ext>
            </a:extLst>
          </p:cNvPr>
          <p:cNvSpPr txBox="1"/>
          <p:nvPr/>
        </p:nvSpPr>
        <p:spPr>
          <a:xfrm>
            <a:off x="1650609" y="569312"/>
            <a:ext cx="8890782" cy="1600438"/>
          </a:xfrm>
          <a:prstGeom prst="rect">
            <a:avLst/>
          </a:prstGeom>
          <a:noFill/>
        </p:spPr>
        <p:txBody>
          <a:bodyPr wrap="square" rtlCol="0">
            <a:spAutoFit/>
          </a:bodyPr>
          <a:lstStyle/>
          <a:p>
            <a:r>
              <a:rPr lang="en-US" sz="2000" b="1" dirty="0"/>
              <a:t>Flutter framework</a:t>
            </a:r>
          </a:p>
          <a:p>
            <a:r>
              <a:rPr lang="en-US" sz="2000" dirty="0"/>
              <a:t>Flutter is an open source software for a suite of software development tools developed by Google to build user interfaces for Android and iOS system applications.</a:t>
            </a:r>
          </a:p>
          <a:p>
            <a:endParaRPr lang="en-US" dirty="0"/>
          </a:p>
        </p:txBody>
      </p:sp>
      <p:pic>
        <p:nvPicPr>
          <p:cNvPr id="3" name="Picture 2">
            <a:extLst>
              <a:ext uri="{FF2B5EF4-FFF2-40B4-BE49-F238E27FC236}">
                <a16:creationId xmlns:a16="http://schemas.microsoft.com/office/drawing/2014/main" id="{0BDB30FD-B9B6-4017-87E7-8A3F1D25D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598" y="2690254"/>
            <a:ext cx="5055066" cy="294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359D3D51-7508-4FAA-B6F6-6A1CFB389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254" y="2690253"/>
            <a:ext cx="5336270" cy="294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9993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5057C-921D-4E05-9563-3CA6C72263C6}"/>
              </a:ext>
            </a:extLst>
          </p:cNvPr>
          <p:cNvSpPr txBox="1"/>
          <p:nvPr/>
        </p:nvSpPr>
        <p:spPr>
          <a:xfrm>
            <a:off x="3371557" y="240754"/>
            <a:ext cx="8820443" cy="2800767"/>
          </a:xfrm>
          <a:prstGeom prst="rect">
            <a:avLst/>
          </a:prstGeom>
          <a:noFill/>
        </p:spPr>
        <p:txBody>
          <a:bodyPr wrap="square" rtlCol="0">
            <a:spAutoFit/>
          </a:bodyPr>
          <a:lstStyle/>
          <a:p>
            <a:r>
              <a:rPr lang="en-US" sz="3200" dirty="0"/>
              <a:t>Why dart language ?</a:t>
            </a:r>
          </a:p>
          <a:p>
            <a:pPr algn="l"/>
            <a:r>
              <a:rPr lang="en-US" dirty="0"/>
              <a:t>One of our aim in this course work is to learn Dart language for coding .</a:t>
            </a:r>
          </a:p>
          <a:p>
            <a:pPr algn="l"/>
            <a:r>
              <a:rPr lang="en-US" dirty="0"/>
              <a:t>As we know this language :</a:t>
            </a:r>
          </a:p>
          <a:p>
            <a:pPr algn="l"/>
            <a:r>
              <a:rPr lang="en-US" dirty="0"/>
              <a:t>1- A very flexible language in the sense that you can run it anywhere without any restrictions. You can run Dart applications. For mobile devices on Android - IOS. </a:t>
            </a:r>
          </a:p>
          <a:p>
            <a:pPr algn="l"/>
            <a:r>
              <a:rPr lang="en-US" dirty="0"/>
              <a:t>You can run web applications that you create on any browser</a:t>
            </a:r>
          </a:p>
          <a:p>
            <a:pPr algn="l"/>
            <a:r>
              <a:rPr lang="en-US" dirty="0"/>
              <a:t>2- Multi-platform.</a:t>
            </a:r>
          </a:p>
          <a:p>
            <a:pPr algn="l"/>
            <a:r>
              <a:rPr lang="en-US" dirty="0"/>
              <a:t>3- under developing</a:t>
            </a:r>
          </a:p>
          <a:p>
            <a:endParaRPr lang="en-US" dirty="0"/>
          </a:p>
        </p:txBody>
      </p:sp>
      <p:pic>
        <p:nvPicPr>
          <p:cNvPr id="4" name="Picture 3">
            <a:extLst>
              <a:ext uri="{FF2B5EF4-FFF2-40B4-BE49-F238E27FC236}">
                <a16:creationId xmlns:a16="http://schemas.microsoft.com/office/drawing/2014/main" id="{02970F03-EB36-4E2B-B4B2-6FB250435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557" y="3318520"/>
            <a:ext cx="7457682" cy="309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268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93214" y="-2"/>
            <a:ext cx="4053177" cy="646331"/>
          </a:xfrm>
          <a:prstGeom prst="rect">
            <a:avLst/>
          </a:prstGeom>
          <a:noFill/>
        </p:spPr>
        <p:txBody>
          <a:bodyPr wrap="square" rtlCol="0">
            <a:spAutoFit/>
          </a:bodyPr>
          <a:lstStyle/>
          <a:p>
            <a:r>
              <a:rPr lang="en-US" sz="3600" dirty="0"/>
              <a:t>DEMONSTRATION</a:t>
            </a:r>
            <a:r>
              <a:rPr lang="en-US" dirty="0"/>
              <a:t> </a:t>
            </a:r>
            <a:endParaRPr lang="en-IN" dirty="0"/>
          </a:p>
        </p:txBody>
      </p:sp>
      <p:sp>
        <p:nvSpPr>
          <p:cNvPr id="2" name="TextBox 1"/>
          <p:cNvSpPr txBox="1"/>
          <p:nvPr/>
        </p:nvSpPr>
        <p:spPr>
          <a:xfrm>
            <a:off x="5951088" y="2133600"/>
            <a:ext cx="5390606" cy="369332"/>
          </a:xfrm>
          <a:prstGeom prst="rect">
            <a:avLst/>
          </a:prstGeom>
          <a:noFill/>
        </p:spPr>
        <p:txBody>
          <a:bodyPr wrap="square" rtlCol="0">
            <a:spAutoFit/>
          </a:bodyPr>
          <a:lstStyle/>
          <a:p>
            <a:r>
              <a:rPr lang="en-US" dirty="0" smtClean="0"/>
              <a:t>Video 1</a:t>
            </a:r>
            <a:endParaRPr lang="en-IN" dirty="0"/>
          </a:p>
        </p:txBody>
      </p:sp>
    </p:spTree>
    <p:extLst>
      <p:ext uri="{BB962C8B-B14F-4D97-AF65-F5344CB8AC3E}">
        <p14:creationId xmlns:p14="http://schemas.microsoft.com/office/powerpoint/2010/main" val="15339153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758</TotalTime>
  <Words>756</Words>
  <Application>Microsoft Office PowerPoint</Application>
  <PresentationFormat>Widescreen</PresentationFormat>
  <Paragraphs>132</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Bodoni MT</vt:lpstr>
      <vt:lpstr>Calibri</vt:lpstr>
      <vt:lpstr>Corbel</vt:lpstr>
      <vt:lpstr>Tahoma</vt:lpstr>
      <vt:lpstr>Times New Roman</vt:lpstr>
      <vt:lpstr>Wingdings</vt:lpstr>
      <vt:lpstr>Wingdings 3</vt:lpstr>
      <vt:lpstr>Parallax</vt:lpstr>
      <vt:lpstr>OnMyWay</vt:lpstr>
      <vt:lpstr>PowerPoint Presentation</vt:lpstr>
      <vt:lpstr>PowerPoint Presentation</vt:lpstr>
      <vt:lpstr>From these ideas emerged the idea of the application for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OnMyWay</dc:title>
  <dc:creator>Bushra Ahmad</dc:creator>
  <cp:lastModifiedBy>acer</cp:lastModifiedBy>
  <cp:revision>34</cp:revision>
  <dcterms:created xsi:type="dcterms:W3CDTF">2021-05-23T11:34:39Z</dcterms:created>
  <dcterms:modified xsi:type="dcterms:W3CDTF">2021-05-27T12:47:19Z</dcterms:modified>
</cp:coreProperties>
</file>