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4"/>
  </p:notesMasterIdLst>
  <p:sldIdLst>
    <p:sldId id="483" r:id="rId2"/>
    <p:sldId id="484" r:id="rId3"/>
    <p:sldId id="470" r:id="rId4"/>
    <p:sldId id="486" r:id="rId5"/>
    <p:sldId id="478" r:id="rId6"/>
    <p:sldId id="481" r:id="rId7"/>
    <p:sldId id="480" r:id="rId8"/>
    <p:sldId id="482" r:id="rId9"/>
    <p:sldId id="476" r:id="rId10"/>
    <p:sldId id="485" r:id="rId11"/>
    <p:sldId id="473" r:id="rId12"/>
    <p:sldId id="468" r:id="rId13"/>
  </p:sldIdLst>
  <p:sldSz cx="12192000" cy="6858000"/>
  <p:notesSz cx="6954838" cy="93091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80604020202020204" pitchFamily="34" charset="0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80604020202020204" pitchFamily="34" charset="0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80604020202020204" pitchFamily="34" charset="0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80604020202020204" pitchFamily="34" charset="0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8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8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8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8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8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71180"/>
    <a:srgbClr val="FF3300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125E5076-3810-47DD-B79F-674D7AD40C01}" styleName="深色样式 1 - 强调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147" autoAdjust="0"/>
    <p:restoredTop sz="94434" autoAdjust="0"/>
  </p:normalViewPr>
  <p:slideViewPr>
    <p:cSldViewPr snapToGrid="0">
      <p:cViewPr varScale="1">
        <p:scale>
          <a:sx n="70" d="100"/>
          <a:sy n="70" d="100"/>
        </p:scale>
        <p:origin x="64" y="52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893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#1">
  <dgm:title val=""/>
  <dgm:desc val=""/>
  <dgm:catLst>
    <dgm:cat type="colorful" pri="10100"/>
  </dgm:catLst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751524B-FB67-4894-A0C5-35151E149D68}" type="doc">
      <dgm:prSet loTypeId="urn:microsoft.com/office/officeart/2011/layout/InterconnectedBlockProcess" loCatId="process" qsTypeId="urn:microsoft.com/office/officeart/2005/8/quickstyle/simple1#1" qsCatId="simple" csTypeId="urn:microsoft.com/office/officeart/2005/8/colors/colorful1#1" csCatId="colorful" phldr="1"/>
      <dgm:spPr/>
      <dgm:t>
        <a:bodyPr/>
        <a:lstStyle/>
        <a:p>
          <a:endParaRPr lang="en-US"/>
        </a:p>
      </dgm:t>
    </dgm:pt>
    <dgm:pt modelId="{988D96B0-D16E-4763-B393-84178CF4FF50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0</a:t>
          </a:r>
        </a:p>
      </dgm:t>
    </dgm:pt>
    <dgm:pt modelId="{080A6B9D-C27D-4227-AC65-3C97878D78C4}" type="parTrans" cxnId="{8CB593F6-6C5D-4606-B959-3E27F9872EC1}">
      <dgm:prSet/>
      <dgm:spPr/>
      <dgm:t>
        <a:bodyPr/>
        <a:lstStyle/>
        <a:p>
          <a:endParaRPr lang="en-US"/>
        </a:p>
      </dgm:t>
    </dgm:pt>
    <dgm:pt modelId="{19B27CEC-4BAD-44A7-A9A7-B7A8B23ADCFD}" type="sibTrans" cxnId="{8CB593F6-6C5D-4606-B959-3E27F9872EC1}">
      <dgm:prSet/>
      <dgm:spPr/>
      <dgm:t>
        <a:bodyPr/>
        <a:lstStyle/>
        <a:p>
          <a:endParaRPr lang="en-US"/>
        </a:p>
      </dgm:t>
    </dgm:pt>
    <dgm:pt modelId="{D471E45F-B026-44AA-9616-57E786AE80AF}">
      <dgm:prSet phldrT="[Text]" custT="1"/>
      <dgm:spPr/>
      <dgm:t>
        <a:bodyPr/>
        <a:lstStyle/>
        <a:p>
          <a:pPr algn="ctr"/>
          <a:r>
            <a:rPr lang="en-US" sz="1800" dirty="0">
              <a:latin typeface="Times New Roman" panose="02020603050405020304" pitchFamily="18" charset="0"/>
              <a:cs typeface="Times New Roman" panose="02020603050405020304" pitchFamily="18" charset="0"/>
            </a:rPr>
            <a:t>Understanding the role and internship</a:t>
          </a:r>
        </a:p>
      </dgm:t>
    </dgm:pt>
    <dgm:pt modelId="{326A986D-69A4-4AC0-AD9B-462FFC9C3F18}" type="parTrans" cxnId="{AEE28BEF-3F73-41A5-9307-D42A450FCA17}">
      <dgm:prSet/>
      <dgm:spPr/>
      <dgm:t>
        <a:bodyPr/>
        <a:lstStyle/>
        <a:p>
          <a:endParaRPr lang="en-US"/>
        </a:p>
      </dgm:t>
    </dgm:pt>
    <dgm:pt modelId="{304E70AD-39C7-4C28-BF7B-6EE91BAE97B7}" type="sibTrans" cxnId="{AEE28BEF-3F73-41A5-9307-D42A450FCA17}">
      <dgm:prSet/>
      <dgm:spPr/>
      <dgm:t>
        <a:bodyPr/>
        <a:lstStyle/>
        <a:p>
          <a:endParaRPr lang="en-US"/>
        </a:p>
      </dgm:t>
    </dgm:pt>
    <dgm:pt modelId="{7B3055AA-BF7C-46D0-9A9E-60087B9F57B4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1</a:t>
          </a:r>
        </a:p>
      </dgm:t>
    </dgm:pt>
    <dgm:pt modelId="{F772EF41-D2BB-4368-8327-B4E332165F48}" type="parTrans" cxnId="{6C7D4BBB-EED6-4011-9FBC-87F683D5B245}">
      <dgm:prSet/>
      <dgm:spPr/>
      <dgm:t>
        <a:bodyPr/>
        <a:lstStyle/>
        <a:p>
          <a:endParaRPr lang="en-US"/>
        </a:p>
      </dgm:t>
    </dgm:pt>
    <dgm:pt modelId="{B81593E2-4CAC-4783-8D2D-E9DDD236A942}" type="sibTrans" cxnId="{6C7D4BBB-EED6-4011-9FBC-87F683D5B245}">
      <dgm:prSet/>
      <dgm:spPr/>
      <dgm:t>
        <a:bodyPr/>
        <a:lstStyle/>
        <a:p>
          <a:endParaRPr lang="en-US"/>
        </a:p>
      </dgm:t>
    </dgm:pt>
    <dgm:pt modelId="{9FED87C4-3F3B-4A18-9185-9F80CFEDEA2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Introducing the actual Project</a:t>
          </a:r>
        </a:p>
      </dgm:t>
    </dgm:pt>
    <dgm:pt modelId="{669F5586-1E47-4A85-AA72-0E435BABD665}" type="parTrans" cxnId="{27611794-B6EF-4593-A560-02BF7692DC5A}">
      <dgm:prSet/>
      <dgm:spPr/>
      <dgm:t>
        <a:bodyPr/>
        <a:lstStyle/>
        <a:p>
          <a:endParaRPr lang="en-US"/>
        </a:p>
      </dgm:t>
    </dgm:pt>
    <dgm:pt modelId="{AD0D1882-5210-4A49-9875-4AAC43595580}" type="sibTrans" cxnId="{27611794-B6EF-4593-A560-02BF7692DC5A}">
      <dgm:prSet/>
      <dgm:spPr/>
      <dgm:t>
        <a:bodyPr/>
        <a:lstStyle/>
        <a:p>
          <a:endParaRPr lang="en-US"/>
        </a:p>
      </dgm:t>
    </dgm:pt>
    <dgm:pt modelId="{A59EC69B-8F3F-425B-819F-E8C557946AE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2</a:t>
          </a:r>
        </a:p>
      </dgm:t>
    </dgm:pt>
    <dgm:pt modelId="{0095C3CB-916F-4060-A8DA-DD282FB51587}" type="parTrans" cxnId="{D1BA1DD0-A52A-47BF-962D-9810C87E1576}">
      <dgm:prSet/>
      <dgm:spPr/>
      <dgm:t>
        <a:bodyPr/>
        <a:lstStyle/>
        <a:p>
          <a:endParaRPr lang="en-US"/>
        </a:p>
      </dgm:t>
    </dgm:pt>
    <dgm:pt modelId="{2868AD8D-4E38-46CE-A972-709857BF40AC}" type="sibTrans" cxnId="{D1BA1DD0-A52A-47BF-962D-9810C87E1576}">
      <dgm:prSet/>
      <dgm:spPr/>
      <dgm:t>
        <a:bodyPr/>
        <a:lstStyle/>
        <a:p>
          <a:endParaRPr lang="en-US"/>
        </a:p>
      </dgm:t>
    </dgm:pt>
    <dgm:pt modelId="{73DB572E-062D-41AD-8033-D361B8E583DB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50% Completion of the project</a:t>
          </a:r>
        </a:p>
      </dgm:t>
    </dgm:pt>
    <dgm:pt modelId="{75D01B62-D132-48B8-9D06-D0A551A21107}" type="parTrans" cxnId="{AA17007A-110D-43AE-B6F2-DF2DF885F2E2}">
      <dgm:prSet/>
      <dgm:spPr/>
      <dgm:t>
        <a:bodyPr/>
        <a:lstStyle/>
        <a:p>
          <a:endParaRPr lang="en-US"/>
        </a:p>
      </dgm:t>
    </dgm:pt>
    <dgm:pt modelId="{98BDB650-3386-4D3D-8E80-609010499291}" type="sibTrans" cxnId="{AA17007A-110D-43AE-B6F2-DF2DF885F2E2}">
      <dgm:prSet/>
      <dgm:spPr/>
      <dgm:t>
        <a:bodyPr/>
        <a:lstStyle/>
        <a:p>
          <a:endParaRPr lang="en-US"/>
        </a:p>
      </dgm:t>
    </dgm:pt>
    <dgm:pt modelId="{5E92505A-51E0-4F78-B3C5-704ACF8710DE}">
      <dgm:prSet phldrT="[Text]"/>
      <dgm:spPr/>
      <dgm:t>
        <a:bodyPr/>
        <a:lstStyle/>
        <a:p>
          <a:r>
            <a:rPr lang="en-US" dirty="0">
              <a:latin typeface="Times New Roman" panose="02020603050405020304" pitchFamily="18" charset="0"/>
              <a:cs typeface="Times New Roman" panose="02020603050405020304" pitchFamily="18" charset="0"/>
            </a:rPr>
            <a:t>Review 3</a:t>
          </a:r>
        </a:p>
      </dgm:t>
    </dgm:pt>
    <dgm:pt modelId="{765B1266-7CE2-4F9C-AE38-D97DFBC1B151}" type="parTrans" cxnId="{DA8CD5E8-B2EE-41E4-8EC6-CFB41D688F68}">
      <dgm:prSet/>
      <dgm:spPr/>
      <dgm:t>
        <a:bodyPr/>
        <a:lstStyle/>
        <a:p>
          <a:endParaRPr lang="en-US"/>
        </a:p>
      </dgm:t>
    </dgm:pt>
    <dgm:pt modelId="{5E9E6A6F-635A-4791-A107-01E95B62EA08}" type="sibTrans" cxnId="{DA8CD5E8-B2EE-41E4-8EC6-CFB41D688F68}">
      <dgm:prSet/>
      <dgm:spPr/>
      <dgm:t>
        <a:bodyPr/>
        <a:lstStyle/>
        <a:p>
          <a:endParaRPr lang="en-US"/>
        </a:p>
      </dgm:t>
    </dgm:pt>
    <dgm:pt modelId="{754B43BD-0101-45A6-95D6-C265797608C5}">
      <dgm:prSet/>
      <dgm:spPr/>
      <dgm:t>
        <a:bodyPr/>
        <a:lstStyle/>
        <a:p>
          <a:r>
            <a:rPr lang="en-IN" dirty="0"/>
            <a:t>100% completion of the project</a:t>
          </a:r>
        </a:p>
      </dgm:t>
    </dgm:pt>
    <dgm:pt modelId="{7EC2B8D1-D441-4AF6-85BD-D642E6B276C2}" type="parTrans" cxnId="{96BD23F6-4BD2-45C4-944F-3DB232A71765}">
      <dgm:prSet/>
      <dgm:spPr/>
      <dgm:t>
        <a:bodyPr/>
        <a:lstStyle/>
        <a:p>
          <a:endParaRPr lang="en-IN"/>
        </a:p>
      </dgm:t>
    </dgm:pt>
    <dgm:pt modelId="{5AA2685C-5CEE-4F1D-8725-FACC0739881D}" type="sibTrans" cxnId="{96BD23F6-4BD2-45C4-944F-3DB232A71765}">
      <dgm:prSet/>
      <dgm:spPr/>
      <dgm:t>
        <a:bodyPr/>
        <a:lstStyle/>
        <a:p>
          <a:endParaRPr lang="en-IN"/>
        </a:p>
      </dgm:t>
    </dgm:pt>
    <dgm:pt modelId="{A6BCDA7B-D633-438F-B44D-CB4D60E5C492}" type="pres">
      <dgm:prSet presAssocID="{5751524B-FB67-4894-A0C5-35151E149D68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  <dgm:t>
        <a:bodyPr/>
        <a:lstStyle/>
        <a:p>
          <a:endParaRPr lang="en-US"/>
        </a:p>
      </dgm:t>
    </dgm:pt>
    <dgm:pt modelId="{EA3B7F60-AEEC-41A8-8A2C-D3679EFCD073}" type="pres">
      <dgm:prSet presAssocID="{5E92505A-51E0-4F78-B3C5-704ACF8710DE}" presName="ChildAccent4" presStyleCnt="0"/>
      <dgm:spPr/>
    </dgm:pt>
    <dgm:pt modelId="{FC0F1314-3294-4A8C-8DCE-EB53E236164C}" type="pres">
      <dgm:prSet presAssocID="{5E92505A-51E0-4F78-B3C5-704ACF8710DE}" presName="ChildAccent" presStyleLbl="alignImgPlace1" presStyleIdx="0" presStyleCnt="4"/>
      <dgm:spPr/>
      <dgm:t>
        <a:bodyPr/>
        <a:lstStyle/>
        <a:p>
          <a:endParaRPr lang="en-US"/>
        </a:p>
      </dgm:t>
    </dgm:pt>
    <dgm:pt modelId="{98225A61-A0EC-450A-BED8-EF2E47E8FD18}" type="pres">
      <dgm:prSet presAssocID="{5E92505A-51E0-4F78-B3C5-704ACF8710DE}" presName="Child4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AAD338D-3122-4454-9A67-16BE024D44E3}" type="pres">
      <dgm:prSet presAssocID="{5E92505A-51E0-4F78-B3C5-704ACF8710DE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6AFCF47-32CA-4C44-9E3C-782007B7112E}" type="pres">
      <dgm:prSet presAssocID="{A59EC69B-8F3F-425B-819F-E8C557946AEE}" presName="ChildAccent3" presStyleCnt="0"/>
      <dgm:spPr/>
    </dgm:pt>
    <dgm:pt modelId="{2532504F-5FE1-4C97-B485-F05E8885EACC}" type="pres">
      <dgm:prSet presAssocID="{A59EC69B-8F3F-425B-819F-E8C557946AEE}" presName="ChildAccent" presStyleLbl="alignImgPlace1" presStyleIdx="1" presStyleCnt="4"/>
      <dgm:spPr/>
      <dgm:t>
        <a:bodyPr/>
        <a:lstStyle/>
        <a:p>
          <a:endParaRPr lang="en-US"/>
        </a:p>
      </dgm:t>
    </dgm:pt>
    <dgm:pt modelId="{0D08ED52-6744-4369-B780-916B09984775}" type="pres">
      <dgm:prSet presAssocID="{A59EC69B-8F3F-425B-819F-E8C557946AEE}" presName="Child3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C66D42D-7E6D-4563-AFDC-369C30B73F70}" type="pres">
      <dgm:prSet presAssocID="{A59EC69B-8F3F-425B-819F-E8C557946AEE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1269CE6-C767-48CC-AAFD-A238D1FFDABA}" type="pres">
      <dgm:prSet presAssocID="{7B3055AA-BF7C-46D0-9A9E-60087B9F57B4}" presName="ChildAccent2" presStyleCnt="0"/>
      <dgm:spPr/>
    </dgm:pt>
    <dgm:pt modelId="{06F8D57B-EDF4-4CF4-8700-DC2CA3E3028E}" type="pres">
      <dgm:prSet presAssocID="{7B3055AA-BF7C-46D0-9A9E-60087B9F57B4}" presName="ChildAccent" presStyleLbl="alignImgPlace1" presStyleIdx="2" presStyleCnt="4"/>
      <dgm:spPr/>
      <dgm:t>
        <a:bodyPr/>
        <a:lstStyle/>
        <a:p>
          <a:endParaRPr lang="en-US"/>
        </a:p>
      </dgm:t>
    </dgm:pt>
    <dgm:pt modelId="{6BCCFBA6-7A43-4631-AD7F-AFB10E1E6CD7}" type="pres">
      <dgm:prSet presAssocID="{7B3055AA-BF7C-46D0-9A9E-60087B9F57B4}" presName="Child2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0BB3360-A9BB-4051-A4B1-1216F82F642C}" type="pres">
      <dgm:prSet presAssocID="{7B3055AA-BF7C-46D0-9A9E-60087B9F57B4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305DF14-0FF5-45E4-8B19-015814092DBD}" type="pres">
      <dgm:prSet presAssocID="{988D96B0-D16E-4763-B393-84178CF4FF50}" presName="ChildAccent1" presStyleCnt="0"/>
      <dgm:spPr/>
    </dgm:pt>
    <dgm:pt modelId="{A134CDD1-D85F-44EF-8BEE-9F99A855C1E6}" type="pres">
      <dgm:prSet presAssocID="{988D96B0-D16E-4763-B393-84178CF4FF50}" presName="ChildAccent" presStyleLbl="alignImgPlace1" presStyleIdx="3" presStyleCnt="4"/>
      <dgm:spPr/>
      <dgm:t>
        <a:bodyPr/>
        <a:lstStyle/>
        <a:p>
          <a:endParaRPr lang="en-US"/>
        </a:p>
      </dgm:t>
    </dgm:pt>
    <dgm:pt modelId="{1C91D7E3-8940-4A33-9182-677DD5415901}" type="pres">
      <dgm:prSet presAssocID="{988D96B0-D16E-4763-B393-84178CF4FF50}" presName="Child1" presStyleLbl="revTx" presStyleIdx="0" presStyleCnt="0">
        <dgm:presLayoutVars>
          <dgm:chMax val="0"/>
          <dgm:chPref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5257024-FAC0-4522-B139-1CC85B547BE8}" type="pres">
      <dgm:prSet presAssocID="{988D96B0-D16E-4763-B393-84178CF4FF50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45270D25-428B-4D13-96B6-70A52338AE53}" type="presOf" srcId="{988D96B0-D16E-4763-B393-84178CF4FF50}" destId="{65257024-FAC0-4522-B139-1CC85B547BE8}" srcOrd="0" destOrd="0" presId="urn:microsoft.com/office/officeart/2011/layout/InterconnectedBlockProcess"/>
    <dgm:cxn modelId="{EE32DD29-1088-4A6B-ABC7-885A718C60CA}" type="presOf" srcId="{D471E45F-B026-44AA-9616-57E786AE80AF}" destId="{A134CDD1-D85F-44EF-8BEE-9F99A855C1E6}" srcOrd="0" destOrd="0" presId="urn:microsoft.com/office/officeart/2011/layout/InterconnectedBlockProcess"/>
    <dgm:cxn modelId="{27611794-B6EF-4593-A560-02BF7692DC5A}" srcId="{7B3055AA-BF7C-46D0-9A9E-60087B9F57B4}" destId="{9FED87C4-3F3B-4A18-9185-9F80CFEDEA2E}" srcOrd="0" destOrd="0" parTransId="{669F5586-1E47-4A85-AA72-0E435BABD665}" sibTransId="{AD0D1882-5210-4A49-9875-4AAC43595580}"/>
    <dgm:cxn modelId="{7968BEFA-737C-4540-8116-892FA4A56765}" type="presOf" srcId="{73DB572E-062D-41AD-8033-D361B8E583DB}" destId="{0D08ED52-6744-4369-B780-916B09984775}" srcOrd="1" destOrd="0" presId="urn:microsoft.com/office/officeart/2011/layout/InterconnectedBlockProcess"/>
    <dgm:cxn modelId="{F68F949A-245C-4136-B9D7-9229F30FDEC9}" type="presOf" srcId="{A59EC69B-8F3F-425B-819F-E8C557946AEE}" destId="{4C66D42D-7E6D-4563-AFDC-369C30B73F70}" srcOrd="0" destOrd="0" presId="urn:microsoft.com/office/officeart/2011/layout/InterconnectedBlockProcess"/>
    <dgm:cxn modelId="{5088B72B-A58C-4D5F-B56F-2A1C0C405D92}" type="presOf" srcId="{7B3055AA-BF7C-46D0-9A9E-60087B9F57B4}" destId="{00BB3360-A9BB-4051-A4B1-1216F82F642C}" srcOrd="0" destOrd="0" presId="urn:microsoft.com/office/officeart/2011/layout/InterconnectedBlockProcess"/>
    <dgm:cxn modelId="{1CF0C9EC-03B3-43C7-AC62-87DAFD9D1635}" type="presOf" srcId="{9FED87C4-3F3B-4A18-9185-9F80CFEDEA2E}" destId="{06F8D57B-EDF4-4CF4-8700-DC2CA3E3028E}" srcOrd="0" destOrd="0" presId="urn:microsoft.com/office/officeart/2011/layout/InterconnectedBlockProcess"/>
    <dgm:cxn modelId="{AA17007A-110D-43AE-B6F2-DF2DF885F2E2}" srcId="{A59EC69B-8F3F-425B-819F-E8C557946AEE}" destId="{73DB572E-062D-41AD-8033-D361B8E583DB}" srcOrd="0" destOrd="0" parTransId="{75D01B62-D132-48B8-9D06-D0A551A21107}" sibTransId="{98BDB650-3386-4D3D-8E80-609010499291}"/>
    <dgm:cxn modelId="{6C7D4BBB-EED6-4011-9FBC-87F683D5B245}" srcId="{5751524B-FB67-4894-A0C5-35151E149D68}" destId="{7B3055AA-BF7C-46D0-9A9E-60087B9F57B4}" srcOrd="1" destOrd="0" parTransId="{F772EF41-D2BB-4368-8327-B4E332165F48}" sibTransId="{B81593E2-4CAC-4783-8D2D-E9DDD236A942}"/>
    <dgm:cxn modelId="{D8F20511-0401-4C4A-BAF4-0C6F61B361DF}" type="presOf" srcId="{754B43BD-0101-45A6-95D6-C265797608C5}" destId="{98225A61-A0EC-450A-BED8-EF2E47E8FD18}" srcOrd="1" destOrd="0" presId="urn:microsoft.com/office/officeart/2011/layout/InterconnectedBlockProcess"/>
    <dgm:cxn modelId="{ED6BF78A-381A-40F3-A9EB-F252D63F0707}" type="presOf" srcId="{73DB572E-062D-41AD-8033-D361B8E583DB}" destId="{2532504F-5FE1-4C97-B485-F05E8885EACC}" srcOrd="0" destOrd="0" presId="urn:microsoft.com/office/officeart/2011/layout/InterconnectedBlockProcess"/>
    <dgm:cxn modelId="{8CB593F6-6C5D-4606-B959-3E27F9872EC1}" srcId="{5751524B-FB67-4894-A0C5-35151E149D68}" destId="{988D96B0-D16E-4763-B393-84178CF4FF50}" srcOrd="0" destOrd="0" parTransId="{080A6B9D-C27D-4227-AC65-3C97878D78C4}" sibTransId="{19B27CEC-4BAD-44A7-A9A7-B7A8B23ADCFD}"/>
    <dgm:cxn modelId="{02D0CD8C-C59F-405A-AAC8-89AA97D36D41}" type="presOf" srcId="{9FED87C4-3F3B-4A18-9185-9F80CFEDEA2E}" destId="{6BCCFBA6-7A43-4631-AD7F-AFB10E1E6CD7}" srcOrd="1" destOrd="0" presId="urn:microsoft.com/office/officeart/2011/layout/InterconnectedBlockProcess"/>
    <dgm:cxn modelId="{A89E8CCE-DC9D-4BC1-984D-FEF289B82C65}" type="presOf" srcId="{5751524B-FB67-4894-A0C5-35151E149D68}" destId="{A6BCDA7B-D633-438F-B44D-CB4D60E5C492}" srcOrd="0" destOrd="0" presId="urn:microsoft.com/office/officeart/2011/layout/InterconnectedBlockProcess"/>
    <dgm:cxn modelId="{E3292D60-84FF-4CC1-B475-12D7D4F90772}" type="presOf" srcId="{D471E45F-B026-44AA-9616-57E786AE80AF}" destId="{1C91D7E3-8940-4A33-9182-677DD5415901}" srcOrd="1" destOrd="0" presId="urn:microsoft.com/office/officeart/2011/layout/InterconnectedBlockProcess"/>
    <dgm:cxn modelId="{AEE28BEF-3F73-41A5-9307-D42A450FCA17}" srcId="{988D96B0-D16E-4763-B393-84178CF4FF50}" destId="{D471E45F-B026-44AA-9616-57E786AE80AF}" srcOrd="0" destOrd="0" parTransId="{326A986D-69A4-4AC0-AD9B-462FFC9C3F18}" sibTransId="{304E70AD-39C7-4C28-BF7B-6EE91BAE97B7}"/>
    <dgm:cxn modelId="{4AF8B01B-308C-4891-94AB-8B03C714C25D}" type="presOf" srcId="{754B43BD-0101-45A6-95D6-C265797608C5}" destId="{FC0F1314-3294-4A8C-8DCE-EB53E236164C}" srcOrd="0" destOrd="0" presId="urn:microsoft.com/office/officeart/2011/layout/InterconnectedBlockProcess"/>
    <dgm:cxn modelId="{96BD23F6-4BD2-45C4-944F-3DB232A71765}" srcId="{5E92505A-51E0-4F78-B3C5-704ACF8710DE}" destId="{754B43BD-0101-45A6-95D6-C265797608C5}" srcOrd="0" destOrd="0" parTransId="{7EC2B8D1-D441-4AF6-85BD-D642E6B276C2}" sibTransId="{5AA2685C-5CEE-4F1D-8725-FACC0739881D}"/>
    <dgm:cxn modelId="{D1BA1DD0-A52A-47BF-962D-9810C87E1576}" srcId="{5751524B-FB67-4894-A0C5-35151E149D68}" destId="{A59EC69B-8F3F-425B-819F-E8C557946AEE}" srcOrd="2" destOrd="0" parTransId="{0095C3CB-916F-4060-A8DA-DD282FB51587}" sibTransId="{2868AD8D-4E38-46CE-A972-709857BF40AC}"/>
    <dgm:cxn modelId="{DA8CD5E8-B2EE-41E4-8EC6-CFB41D688F68}" srcId="{5751524B-FB67-4894-A0C5-35151E149D68}" destId="{5E92505A-51E0-4F78-B3C5-704ACF8710DE}" srcOrd="3" destOrd="0" parTransId="{765B1266-7CE2-4F9C-AE38-D97DFBC1B151}" sibTransId="{5E9E6A6F-635A-4791-A107-01E95B62EA08}"/>
    <dgm:cxn modelId="{2C934C00-3DCA-4C23-8911-F378A90D516E}" type="presOf" srcId="{5E92505A-51E0-4F78-B3C5-704ACF8710DE}" destId="{2AAD338D-3122-4454-9A67-16BE024D44E3}" srcOrd="0" destOrd="0" presId="urn:microsoft.com/office/officeart/2011/layout/InterconnectedBlockProcess"/>
    <dgm:cxn modelId="{6CA9A5D7-C24A-4CF2-BE1F-6E21DB839128}" type="presParOf" srcId="{A6BCDA7B-D633-438F-B44D-CB4D60E5C492}" destId="{EA3B7F60-AEEC-41A8-8A2C-D3679EFCD073}" srcOrd="0" destOrd="0" presId="urn:microsoft.com/office/officeart/2011/layout/InterconnectedBlockProcess"/>
    <dgm:cxn modelId="{BBB5CABF-20C5-47F6-80F7-7C69D2F2EB05}" type="presParOf" srcId="{EA3B7F60-AEEC-41A8-8A2C-D3679EFCD073}" destId="{FC0F1314-3294-4A8C-8DCE-EB53E236164C}" srcOrd="0" destOrd="0" presId="urn:microsoft.com/office/officeart/2011/layout/InterconnectedBlockProcess"/>
    <dgm:cxn modelId="{75E25B52-D460-4F8E-9628-E5733C416215}" type="presParOf" srcId="{A6BCDA7B-D633-438F-B44D-CB4D60E5C492}" destId="{98225A61-A0EC-450A-BED8-EF2E47E8FD18}" srcOrd="1" destOrd="0" presId="urn:microsoft.com/office/officeart/2011/layout/InterconnectedBlockProcess"/>
    <dgm:cxn modelId="{181DD3DA-835B-424D-BA41-90E54820644A}" type="presParOf" srcId="{A6BCDA7B-D633-438F-B44D-CB4D60E5C492}" destId="{2AAD338D-3122-4454-9A67-16BE024D44E3}" srcOrd="2" destOrd="0" presId="urn:microsoft.com/office/officeart/2011/layout/InterconnectedBlockProcess"/>
    <dgm:cxn modelId="{8763BB5B-6F4C-4D47-85B1-62610FE5B298}" type="presParOf" srcId="{A6BCDA7B-D633-438F-B44D-CB4D60E5C492}" destId="{96AFCF47-32CA-4C44-9E3C-782007B7112E}" srcOrd="3" destOrd="0" presId="urn:microsoft.com/office/officeart/2011/layout/InterconnectedBlockProcess"/>
    <dgm:cxn modelId="{DEC84310-B2F7-4E69-8F89-299DFF887707}" type="presParOf" srcId="{96AFCF47-32CA-4C44-9E3C-782007B7112E}" destId="{2532504F-5FE1-4C97-B485-F05E8885EACC}" srcOrd="0" destOrd="0" presId="urn:microsoft.com/office/officeart/2011/layout/InterconnectedBlockProcess"/>
    <dgm:cxn modelId="{411A5A8E-BF9A-4918-B1BF-97B5D2E1CE75}" type="presParOf" srcId="{A6BCDA7B-D633-438F-B44D-CB4D60E5C492}" destId="{0D08ED52-6744-4369-B780-916B09984775}" srcOrd="4" destOrd="0" presId="urn:microsoft.com/office/officeart/2011/layout/InterconnectedBlockProcess"/>
    <dgm:cxn modelId="{F96AEFC3-668C-485E-AC28-DE7FA02228A9}" type="presParOf" srcId="{A6BCDA7B-D633-438F-B44D-CB4D60E5C492}" destId="{4C66D42D-7E6D-4563-AFDC-369C30B73F70}" srcOrd="5" destOrd="0" presId="urn:microsoft.com/office/officeart/2011/layout/InterconnectedBlockProcess"/>
    <dgm:cxn modelId="{7911F644-0138-4A4E-B810-F025BD63CD8F}" type="presParOf" srcId="{A6BCDA7B-D633-438F-B44D-CB4D60E5C492}" destId="{C1269CE6-C767-48CC-AAFD-A238D1FFDABA}" srcOrd="6" destOrd="0" presId="urn:microsoft.com/office/officeart/2011/layout/InterconnectedBlockProcess"/>
    <dgm:cxn modelId="{5AA2FD48-021E-4A53-964C-DD52EA8D7653}" type="presParOf" srcId="{C1269CE6-C767-48CC-AAFD-A238D1FFDABA}" destId="{06F8D57B-EDF4-4CF4-8700-DC2CA3E3028E}" srcOrd="0" destOrd="0" presId="urn:microsoft.com/office/officeart/2011/layout/InterconnectedBlockProcess"/>
    <dgm:cxn modelId="{ABEDFE72-13B5-44DF-B596-B4EEFE4E8FE3}" type="presParOf" srcId="{A6BCDA7B-D633-438F-B44D-CB4D60E5C492}" destId="{6BCCFBA6-7A43-4631-AD7F-AFB10E1E6CD7}" srcOrd="7" destOrd="0" presId="urn:microsoft.com/office/officeart/2011/layout/InterconnectedBlockProcess"/>
    <dgm:cxn modelId="{214D504B-4CBF-4B7C-A0E7-B63D10D9DDB1}" type="presParOf" srcId="{A6BCDA7B-D633-438F-B44D-CB4D60E5C492}" destId="{00BB3360-A9BB-4051-A4B1-1216F82F642C}" srcOrd="8" destOrd="0" presId="urn:microsoft.com/office/officeart/2011/layout/InterconnectedBlockProcess"/>
    <dgm:cxn modelId="{07B34F88-773E-4FE4-8638-A7CCDA760808}" type="presParOf" srcId="{A6BCDA7B-D633-438F-B44D-CB4D60E5C492}" destId="{7305DF14-0FF5-45E4-8B19-015814092DBD}" srcOrd="9" destOrd="0" presId="urn:microsoft.com/office/officeart/2011/layout/InterconnectedBlockProcess"/>
    <dgm:cxn modelId="{362691DD-4B1E-4FC2-8550-02C45B3B7FBC}" type="presParOf" srcId="{7305DF14-0FF5-45E4-8B19-015814092DBD}" destId="{A134CDD1-D85F-44EF-8BEE-9F99A855C1E6}" srcOrd="0" destOrd="0" presId="urn:microsoft.com/office/officeart/2011/layout/InterconnectedBlockProcess"/>
    <dgm:cxn modelId="{63B69D61-D405-4261-BFDE-C503872760F8}" type="presParOf" srcId="{A6BCDA7B-D633-438F-B44D-CB4D60E5C492}" destId="{1C91D7E3-8940-4A33-9182-677DD5415901}" srcOrd="10" destOrd="0" presId="urn:microsoft.com/office/officeart/2011/layout/InterconnectedBlockProcess"/>
    <dgm:cxn modelId="{C9F769F8-3C09-4DEC-B20E-9972D58EEAFC}" type="presParOf" srcId="{A6BCDA7B-D633-438F-B44D-CB4D60E5C492}" destId="{65257024-FAC0-4522-B139-1CC85B547BE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 des" ptType="node node"/>
        <dgm:presOf axis="des des" ptType="node 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40175" y="0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5AA20220-E8D3-4BE8-9E9D-D5B982467646}" type="datetimeFigureOut">
              <a:rPr lang="en-US"/>
              <a:t>5/15/2025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63638"/>
            <a:ext cx="5583238" cy="31416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30" tIns="46465" rIns="92930" bIns="46465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325" y="4479925"/>
            <a:ext cx="5564188" cy="3665538"/>
          </a:xfrm>
          <a:prstGeom prst="rect">
            <a:avLst/>
          </a:prstGeom>
        </p:spPr>
        <p:txBody>
          <a:bodyPr vert="horz" lIns="92930" tIns="46465" rIns="92930" bIns="46465" rtlCol="0"/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375"/>
            <a:ext cx="3013075" cy="466725"/>
          </a:xfrm>
          <a:prstGeom prst="rect">
            <a:avLst/>
          </a:prstGeom>
        </p:spPr>
        <p:txBody>
          <a:bodyPr vert="horz" lIns="92930" tIns="46465" rIns="92930" bIns="46465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40175" y="8842375"/>
            <a:ext cx="3013075" cy="466725"/>
          </a:xfrm>
          <a:prstGeom prst="rect">
            <a:avLst/>
          </a:prstGeom>
        </p:spPr>
        <p:txBody>
          <a:bodyPr vert="horz" wrap="square" lIns="92930" tIns="46465" rIns="92930" bIns="46465" numCol="1" anchor="b" anchorCtr="0" compatLnSpc="1"/>
          <a:lstStyle>
            <a:lvl1pPr algn="r" eaLnBrk="1" hangingPunct="1">
              <a:defRPr sz="1200"/>
            </a:lvl1pPr>
          </a:lstStyle>
          <a:p>
            <a:pPr>
              <a:defRPr/>
            </a:pPr>
            <a:fld id="{36A1ABE2-8A9C-4371-A477-2D85B6949ADB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37583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11374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172731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984284-C742-4CDE-BCD1-55F1EACCE4BD}" type="datetime1">
              <a:rPr lang="en-US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AC8F4A-8BCF-4389-A68F-ABDBB8A38460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02336F-006F-49C3-8FF0-2416E12056BA}" type="datetime1">
              <a:rPr lang="en-US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CA2AFE-CAB8-4467-80DC-C3A4FC1E271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C683BFA-96BB-4329-BF2F-32F59AFA4E79}" type="datetime1">
              <a:rPr lang="en-US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DD8426-6957-4B5B-B927-2BE994D1B7C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400D6F-81A6-4CA0-8B3C-34372C62B661}" type="datetime1">
              <a:rPr lang="en-US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15EC703-C051-410C-8BA1-62752E291E83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63234D9-D072-4920-821D-BED01FCB7247}" type="datetime1">
              <a:rPr lang="en-US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A17B78-0E85-43B3-B804-1DD2F629C182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A9FD15-50EB-4E55-A7AC-5D569B5B3C80}" type="datetime1">
              <a:rPr lang="en-US"/>
              <a:t>5/15/2025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0EC4D6-2A5D-45C1-86E3-8BE19A62D20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50B61E-D197-4188-943F-30B5936FC2F9}" type="datetime1">
              <a:rPr lang="en-US"/>
              <a:t>5/15/2025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F6C894-F542-45DE-85A4-2725CE924991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D41E7F-6671-4D2D-B6AD-20E102447CE3}" type="datetime1">
              <a:rPr lang="en-US"/>
              <a:t>5/15/2025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89318FD-4EEC-4C57-A972-0B24B85155E4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E11748-68B0-424D-A128-8EE4A2F1567E}" type="datetime1">
              <a:rPr lang="en-US"/>
              <a:t>5/15/2025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F195F4C-44D2-4F45-A0AC-21646A9D27B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094E8B7-7DCF-4AE2-ACBE-26DA6EBB7347}" type="datetime1">
              <a:rPr lang="en-US"/>
              <a:t>5/15/2025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D429D7-E526-4101-969E-B40B8D8E48CC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58AEAC7-C2C3-44AF-AB2E-36A1774D5378}" type="datetime1">
              <a:rPr lang="en-US"/>
              <a:t>5/15/2025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6FD7F1-16F9-4E12-83AD-C4245146BA5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46687D5-4D00-474F-82B8-FCFBD98170F5}" type="datetime1">
              <a:rPr lang="en-US"/>
              <a:t>5/15/2025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pPr>
              <a:defRPr/>
            </a:pPr>
            <a:fld id="{ADBF7CE3-29D9-4203-A481-45960E76618F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1031" name="Picture 7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153025"/>
            <a:ext cx="12192000" cy="1704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>
    <p:blinds dir="vert"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 Light" panose="020F0302020204030204" pitchFamily="34" charset="0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8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8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3"/>
          <p:cNvSpPr txBox="1"/>
          <p:nvPr/>
        </p:nvSpPr>
        <p:spPr>
          <a:xfrm>
            <a:off x="6525369" y="2109718"/>
            <a:ext cx="5514300" cy="2020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GB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Under the Supervision of,</a:t>
            </a: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400" b="1" dirty="0" err="1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Mr.Tanveer</a:t>
            </a:r>
            <a:r>
              <a:rPr lang="en-US" sz="2400" b="1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Ahmed</a:t>
            </a: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i="0" u="none" strike="noStrike" cap="none" dirty="0" smtClean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Assistant </a:t>
            </a: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Professor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School of Computer Science and Engineering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ctr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r>
              <a:rPr lang="en-US" sz="2000" b="1" i="0" u="none" strike="noStrike" cap="none" dirty="0">
                <a:solidFill>
                  <a:srgbClr val="17365D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Presidency University</a:t>
            </a:r>
            <a:endParaRPr lang="en-US" sz="16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marR="0" lvl="0" indent="0" algn="l" rtl="0">
              <a:spcBef>
                <a:spcPts val="400"/>
              </a:spcBef>
              <a:spcAft>
                <a:spcPts val="0"/>
              </a:spcAft>
              <a:buClr>
                <a:srgbClr val="17365D"/>
              </a:buClr>
              <a:buSzPts val="2000"/>
              <a:buFont typeface="Arial"/>
              <a:buNone/>
            </a:pPr>
            <a:endParaRPr sz="2000" b="1" i="0" u="none" strike="noStrike" cap="none" dirty="0">
              <a:solidFill>
                <a:srgbClr val="17365D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8" name="Google Shape;91;p13"/>
          <p:cNvSpPr txBox="1"/>
          <p:nvPr/>
        </p:nvSpPr>
        <p:spPr>
          <a:xfrm>
            <a:off x="156411" y="4130278"/>
            <a:ext cx="12249915" cy="15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Program: CSE-IOT</a:t>
            </a:r>
          </a:p>
          <a:p>
            <a:pPr marL="0" marR="0" lvl="0" indent="0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  <a:buFont typeface="Arial"/>
              <a:buNone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HoD: Dr. S P ANANDRAJ </a:t>
            </a:r>
          </a:p>
          <a:p>
            <a:pPr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ct val="100000"/>
            </a:pPr>
            <a:r>
              <a:rPr lang="en-US" sz="2000" b="1" i="0" u="none" strike="noStrike" cap="none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Program Project </a:t>
            </a: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Coordinator: </a:t>
            </a:r>
            <a:r>
              <a:rPr lang="en-US" sz="2000" b="1" i="0" u="none" strike="noStrike" cap="none" dirty="0" err="1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Dr</a:t>
            </a:r>
            <a:r>
              <a:rPr lang="en-US" sz="2000" b="1" dirty="0" err="1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</a:t>
            </a:r>
            <a:r>
              <a:rPr lang="en-US" sz="2000" b="1" i="0" u="none" strike="noStrike" cap="none" dirty="0" err="1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Sharmasth</a:t>
            </a:r>
            <a:r>
              <a:rPr lang="en-US" sz="2000" b="1" i="0" u="none" strike="noStrike" cap="none" dirty="0" smtClean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Vali Y </a:t>
            </a:r>
            <a:endParaRPr lang="en-US" sz="2000" b="1" i="0" u="none" strike="noStrike" cap="none" dirty="0">
              <a:solidFill>
                <a:schemeClr val="accent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solidFill>
                  <a:schemeClr val="accent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Name of the School Internship/Project Coordinators: </a:t>
            </a: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Mr. Md Ziaur Rahman /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													    Dr</a:t>
            </a:r>
            <a:r>
              <a:rPr lang="en-US" sz="2000" b="1" i="0" u="none" strike="noStrike" cap="none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. Sampath A K / Dr. Abdul Khadar A</a:t>
            </a:r>
          </a:p>
          <a:p>
            <a:pPr lvl="0">
              <a:buClr>
                <a:srgbClr val="17365D"/>
              </a:buClr>
              <a:buSzPct val="100000"/>
            </a:pP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Verdana"/>
                <a:sym typeface="Verdana"/>
              </a:rPr>
              <a:t>                                                                                                                </a:t>
            </a:r>
            <a:endParaRPr sz="2000" b="1" i="0" u="none" strike="noStrike" cap="none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  <a:cs typeface="Verdana"/>
              <a:sym typeface="Verdana"/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0" y="-131674"/>
            <a:ext cx="10515600" cy="1560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  <a:defRPr sz="2800" b="1" i="0" u="none" strike="noStrike" cap="none">
                <a:solidFill>
                  <a:srgbClr val="17365D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US" altLang="en-US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PIP4004 - INTERNSHIP</a:t>
            </a:r>
            <a: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IN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  <a:t>Review-0 Presentation </a:t>
            </a:r>
            <a:br>
              <a:rPr lang="en-US" sz="2400" dirty="0">
                <a:solidFill>
                  <a:srgbClr val="0070C0"/>
                </a:solidFill>
                <a:latin typeface="Times New Roman" panose="02020603050405020304" pitchFamily="18" charset="0"/>
                <a:ea typeface="Tahoma" pitchFamily="34" charset="0"/>
                <a:cs typeface="Times New Roman" panose="02020603050405020304" pitchFamily="18" charset="0"/>
              </a:rPr>
            </a:br>
            <a:r>
              <a:rPr lang="en-US" sz="2400" dirty="0" err="1"/>
              <a:t>DataInsightAI</a:t>
            </a:r>
            <a:r>
              <a:rPr lang="en-US" sz="2400" dirty="0"/>
              <a:t>: An Intelligent Natural Language to SQL Query Generation System</a:t>
            </a:r>
          </a:p>
          <a:p>
            <a:pPr algn="ctr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601909" y="1911875"/>
          <a:ext cx="5321552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71270"/>
                <a:gridCol w="3950282"/>
              </a:tblGrid>
              <a:tr h="362263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Student Details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SHAHUL HAMEED</a:t>
                      </a:r>
                    </a:p>
                  </a:txBody>
                  <a:tcPr/>
                </a:tc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Roll No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20211CIT0125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Section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8CIT-02</a:t>
                      </a:r>
                    </a:p>
                  </a:txBody>
                  <a:tcPr/>
                </a:tc>
              </a:tr>
              <a:tr h="362263">
                <a:tc>
                  <a:txBody>
                    <a:bodyPr/>
                    <a:lstStyle/>
                    <a:p>
                      <a:pPr algn="l"/>
                      <a:r>
                        <a:rPr lang="en-US" b="1" dirty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Batch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latin typeface="Cambria" panose="02040503050406030204" pitchFamily="18" charset="0"/>
                          <a:ea typeface="Cambria" panose="02040503050406030204" pitchFamily="18" charset="0"/>
                          <a:cs typeface="Times New Roman" panose="02020603050405020304" pitchFamily="18" charset="0"/>
                        </a:rPr>
                        <a:t>CIT-G035</a:t>
                      </a:r>
                      <a:endParaRPr lang="en-US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ransition spd="slow">
    <p:blinds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10</a:t>
            </a:fld>
            <a:endParaRPr lang="en-US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08" y="1061297"/>
            <a:ext cx="10515600" cy="4351338"/>
          </a:xfrm>
        </p:spPr>
        <p:txBody>
          <a:bodyPr/>
          <a:lstStyle/>
          <a:p>
            <a:r>
              <a:rPr lang="en-US" dirty="0"/>
              <a:t>https://github.com/Shahul0912/Text2Sql</a:t>
            </a:r>
          </a:p>
        </p:txBody>
      </p:sp>
    </p:spTree>
  </p:cSld>
  <p:clrMapOvr>
    <a:masterClrMapping/>
  </p:clrMapOvr>
  <p:transition spd="slow">
    <p:blinds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12192000" cy="6858000"/>
          </a:xfrm>
          <a:solidFill>
            <a:schemeClr val="accent1">
              <a:lumMod val="50000"/>
            </a:schemeClr>
          </a:solidFill>
        </p:spPr>
        <p:txBody>
          <a:bodyPr/>
          <a:lstStyle/>
          <a:p>
            <a:pPr marL="0" indent="0" algn="ctr">
              <a:buNone/>
            </a:pPr>
            <a:endParaRPr lang="en-US" sz="6600" dirty="0">
              <a:solidFill>
                <a:srgbClr val="FFFF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en-US" sz="66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6600" dirty="0">
                <a:solidFill>
                  <a:schemeClr val="accent2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Q&amp;A</a:t>
            </a:r>
          </a:p>
          <a:p>
            <a:pPr marL="0" indent="0" algn="ctr">
              <a:buNone/>
            </a:pPr>
            <a:endParaRPr lang="en-US" sz="6600" dirty="0">
              <a:solidFill>
                <a:srgbClr val="A7118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11</a:t>
            </a:fld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7" descr="bd04924_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5253" y="2150340"/>
            <a:ext cx="2841170" cy="3832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>
    <p:blinds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547258"/>
            <a:ext cx="10515600" cy="1214846"/>
          </a:xfrm>
        </p:spPr>
        <p:txBody>
          <a:bodyPr/>
          <a:lstStyle/>
          <a:p>
            <a:pPr marL="0" indent="0" algn="ctr">
              <a:buNone/>
            </a:pPr>
            <a:r>
              <a:rPr lang="en-US" sz="6600" dirty="0">
                <a:solidFill>
                  <a:srgbClr val="A7118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 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12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4"/>
          <p:cNvSpPr txBox="1">
            <a:spLocks noGrp="1"/>
          </p:cNvSpPr>
          <p:nvPr>
            <p:ph type="title"/>
          </p:nvPr>
        </p:nvSpPr>
        <p:spPr>
          <a:xfrm>
            <a:off x="812800" y="274638"/>
            <a:ext cx="10668000" cy="48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17365D"/>
              </a:buClr>
              <a:buSzPts val="2800"/>
              <a:buFont typeface="Verdana"/>
              <a:buNone/>
            </a:pPr>
            <a:r>
              <a:rPr lang="en-GB" dirty="0">
                <a:latin typeface="Cambria" panose="02040503050406030204" pitchFamily="18" charset="0"/>
                <a:ea typeface="Cambria" panose="02040503050406030204" pitchFamily="18" charset="0"/>
              </a:rPr>
              <a:t>Content</a:t>
            </a:r>
            <a:endParaRPr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7" name="Google Shape;97;p14"/>
          <p:cNvSpPr txBox="1">
            <a:spLocks noGrp="1"/>
          </p:cNvSpPr>
          <p:nvPr>
            <p:ph type="body" idx="1"/>
          </p:nvPr>
        </p:nvSpPr>
        <p:spPr>
          <a:xfrm>
            <a:off x="704516" y="902370"/>
            <a:ext cx="10668000" cy="42712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sz="20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Roadmap</a:t>
            </a:r>
          </a:p>
          <a:p>
            <a:pPr marL="495300" indent="-342900" algn="just">
              <a:lnSpc>
                <a:spcPct val="20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IN" sz="20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 Link</a:t>
            </a:r>
            <a:endParaRPr lang="en-US" sz="20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95300" lvl="0" indent="-342900" algn="just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Wingdings" panose="05000000000000000000" pitchFamily="2" charset="2"/>
              <a:buChar char="Ø"/>
            </a:pPr>
            <a:endParaRPr sz="20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Company or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5062"/>
            <a:ext cx="10515600" cy="5010911"/>
          </a:xfrm>
        </p:spPr>
        <p:txBody>
          <a:bodyPr/>
          <a:lstStyle/>
          <a:p>
            <a:pPr marL="0" indent="0" algn="just">
              <a:buNone/>
            </a:pP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YMinds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delivers cutting-edge AI solutions tailored to drive innovation and efficiency for businesses and enterprises. 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Their expertise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empowers organizations to automate processes, optimize operations, and unlock new opportunities for growth. With scalable, customized AI tools, we help you stay ahead in a competitive landscape and achieve your strategic goals with confidence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b="1" dirty="0" smtClean="0"/>
              <a:t>Company’s  </a:t>
            </a:r>
            <a:r>
              <a:rPr lang="en-US" b="1" dirty="0"/>
              <a:t>Vision</a:t>
            </a:r>
          </a:p>
          <a:p>
            <a:pPr lvl="1"/>
            <a:r>
              <a:rPr lang="en-US" sz="2800" dirty="0"/>
              <a:t>To be a global catalyst for AI innovation, empowering individuals and businesses to excel, innovate, and create meaningful impact.</a:t>
            </a:r>
          </a:p>
          <a:p>
            <a:pPr algn="just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3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97024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05989"/>
            <a:ext cx="10515600" cy="5070974"/>
          </a:xfrm>
        </p:spPr>
        <p:txBody>
          <a:bodyPr/>
          <a:lstStyle/>
          <a:p>
            <a:r>
              <a:rPr lang="en-US" b="1" dirty="0" smtClean="0"/>
              <a:t>Company’s Mission</a:t>
            </a:r>
          </a:p>
          <a:p>
            <a:pPr lvl="1"/>
            <a:r>
              <a:rPr lang="en-US" sz="2800" dirty="0" smtClean="0"/>
              <a:t>At </a:t>
            </a:r>
            <a:r>
              <a:rPr lang="en-US" sz="2800" dirty="0" err="1" smtClean="0"/>
              <a:t>YMinds</a:t>
            </a:r>
            <a:r>
              <a:rPr lang="en-US" sz="2800" dirty="0" smtClean="0"/>
              <a:t>, they empower </a:t>
            </a:r>
            <a:r>
              <a:rPr lang="en-US" sz="2800" dirty="0"/>
              <a:t>individuals, businesses, and startups to excel with AI through transformative learning, tailored solutions, and incubation support, driving innovation and </a:t>
            </a:r>
            <a:r>
              <a:rPr lang="en-US" sz="2800" dirty="0" smtClean="0"/>
              <a:t>progress.</a:t>
            </a:r>
          </a:p>
          <a:p>
            <a:pPr marL="457200" lvl="1" indent="0">
              <a:buNone/>
            </a:pPr>
            <a:r>
              <a:rPr lang="en-US" sz="2800" dirty="0" smtClean="0"/>
              <a:t>This company provides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 smtClean="0"/>
              <a:t>Innovative </a:t>
            </a:r>
            <a:r>
              <a:rPr lang="en-US" dirty="0"/>
              <a:t>AI Solutions for Business Growth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Automation and Process Optimization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Customized, Scalable AI Tools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Driving Strategic and Competitive Advantage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Empowering Organizations with AI Expertise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4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Working domain or the technology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MACHINE LEARNING</a:t>
            </a:r>
          </a:p>
          <a:p>
            <a:pPr marL="457200" lvl="1" indent="0">
              <a:buNone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                                                                   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</a:t>
            </a:r>
          </a:p>
          <a:p>
            <a:pPr marL="857250" lvl="1" indent="-400050">
              <a:buFont typeface="+mj-lt"/>
              <a:buAutoNum type="romanLcPeriod"/>
            </a:pP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JavaSCript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/>
            </a:pPr>
            <a:r>
              <a:rPr lang="en-US" sz="2000" dirty="0" err="1"/>
              <a:t>OpenAI</a:t>
            </a:r>
            <a:r>
              <a:rPr lang="en-US" sz="2000" dirty="0"/>
              <a:t> Assistants API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</a:p>
          <a:p>
            <a:pPr marL="971550" lvl="1" indent="-514350">
              <a:buFont typeface="+mj-lt"/>
              <a:buAutoNum type="romanLcPeriod"/>
            </a:pPr>
            <a:r>
              <a:rPr lang="en-US" dirty="0"/>
              <a:t>MySQL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>
              <a:buFont typeface="Wingdings" panose="05000000000000000000" pitchFamily="2" charset="2"/>
              <a:buChar char="§"/>
            </a:pPr>
            <a:r>
              <a:rPr lang="en-US" sz="2400" b="1" dirty="0"/>
              <a:t>Development Tools – </a:t>
            </a:r>
            <a:r>
              <a:rPr lang="en-US" sz="2400" dirty="0" err="1"/>
              <a:t>Python,Uvicorn,JSOn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71550" lvl="1" indent="-514350">
              <a:buFont typeface="+mj-lt"/>
              <a:buAutoNum type="romanLcPeriod" startAt="4"/>
            </a:pPr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sz="18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IN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5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About your team and reporting Manager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Team Members: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FATIMATHUL SHAHANA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SHAHUL HAMEED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HANA HASHMATH</a:t>
            </a:r>
          </a:p>
          <a:p>
            <a:pPr lvl="1"/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ROOPESH REDDY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Reporting Manager :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NAWAZ PASHA [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Operational Head@Yminds.ai]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6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 Faced in Internship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84367"/>
            <a:ext cx="10515600" cy="4058194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Adapting to a New Environment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Management &amp; Workload </a:t>
            </a:r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Balance</a:t>
            </a:r>
            <a:endParaRPr lang="en-US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/>
              <a:t>Understanding the Work Expectations</a:t>
            </a:r>
            <a:endParaRPr lang="en-IN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Technical 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 Administrative Challenges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7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19241"/>
          </a:xfrm>
        </p:spPr>
        <p:txBody>
          <a:bodyPr/>
          <a:lstStyle/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1520" y="1075334"/>
            <a:ext cx="10622280" cy="4167227"/>
          </a:xfrm>
        </p:spPr>
        <p:txBody>
          <a:bodyPr/>
          <a:lstStyle/>
          <a:p>
            <a:pPr marL="514350" indent="-514350">
              <a:buAutoNum type="arabicPeriod"/>
            </a:pPr>
            <a:r>
              <a:rPr lang="en-US" sz="2400" dirty="0" smtClean="0"/>
              <a:t>Generative </a:t>
            </a:r>
            <a:r>
              <a:rPr lang="en-US" sz="2400" dirty="0"/>
              <a:t>AI </a:t>
            </a:r>
            <a:r>
              <a:rPr lang="en-US" sz="2400" dirty="0" smtClean="0"/>
              <a:t>Development</a:t>
            </a:r>
          </a:p>
          <a:p>
            <a:pPr lvl="1"/>
            <a:r>
              <a:rPr lang="en-US" sz="2000" dirty="0" smtClean="0"/>
              <a:t>Implement </a:t>
            </a:r>
            <a:r>
              <a:rPr lang="en-US" sz="2000" dirty="0"/>
              <a:t>and fine-tune models using the </a:t>
            </a:r>
            <a:r>
              <a:rPr lang="en-US" sz="2000" dirty="0" err="1"/>
              <a:t>OpenAI</a:t>
            </a:r>
            <a:r>
              <a:rPr lang="en-US" sz="2000" dirty="0"/>
              <a:t> library for various AI applications.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Web-Based </a:t>
            </a:r>
            <a:r>
              <a:rPr lang="en-US" sz="2400" dirty="0"/>
              <a:t>AI </a:t>
            </a:r>
            <a:r>
              <a:rPr lang="en-US" sz="2400" dirty="0" smtClean="0"/>
              <a:t>Applications</a:t>
            </a:r>
          </a:p>
          <a:p>
            <a:pPr lvl="1"/>
            <a:r>
              <a:rPr lang="en-US" sz="2000" dirty="0" smtClean="0"/>
              <a:t>Using </a:t>
            </a:r>
            <a:r>
              <a:rPr lang="en-US" sz="2000" dirty="0" err="1"/>
              <a:t>Streamlit</a:t>
            </a:r>
            <a:r>
              <a:rPr lang="en-US" sz="2000" dirty="0"/>
              <a:t> to create interactive AI-powered web applications.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Deep Learning and Model </a:t>
            </a:r>
            <a:r>
              <a:rPr lang="en-US" sz="2400" dirty="0" smtClean="0"/>
              <a:t>Training</a:t>
            </a:r>
          </a:p>
          <a:p>
            <a:pPr lvl="1"/>
            <a:r>
              <a:rPr lang="en-US" sz="2000" dirty="0"/>
              <a:t>Build and train neural networks using </a:t>
            </a:r>
            <a:r>
              <a:rPr lang="en-US" sz="2000" dirty="0" err="1"/>
              <a:t>PyTorch</a:t>
            </a:r>
            <a:r>
              <a:rPr lang="en-US" sz="2000" dirty="0"/>
              <a:t> for various AI/ML tasks.</a:t>
            </a:r>
            <a:endParaRPr lang="en-US" sz="2000" dirty="0" smtClean="0"/>
          </a:p>
          <a:p>
            <a:pPr marL="514350" indent="-514350">
              <a:buFont typeface="+mj-lt"/>
              <a:buAutoNum type="arabicPeriod"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/>
              <a:t>LLM-Based Applications </a:t>
            </a:r>
            <a:r>
              <a:rPr lang="en-US" sz="2400" dirty="0" smtClean="0"/>
              <a:t>Development</a:t>
            </a:r>
          </a:p>
          <a:p>
            <a:pPr lvl="1"/>
            <a:r>
              <a:rPr lang="en-US" sz="2000" dirty="0"/>
              <a:t>Utilize </a:t>
            </a:r>
            <a:r>
              <a:rPr lang="en-US" sz="2000" dirty="0" err="1"/>
              <a:t>LangChain</a:t>
            </a:r>
            <a:r>
              <a:rPr lang="en-US" sz="2000" dirty="0"/>
              <a:t> to build applications leveraging large language models (LLMs</a:t>
            </a:r>
            <a:r>
              <a:rPr lang="en-US" sz="2000" dirty="0" smtClean="0"/>
              <a:t>).</a:t>
            </a:r>
          </a:p>
          <a:p>
            <a:pPr lvl="1"/>
            <a:r>
              <a:rPr lang="en-US" sz="2000" dirty="0"/>
              <a:t>Implement Retrieval-Augmented Generation (RAG) techniques to enhance AI response accuracy</a:t>
            </a:r>
            <a:r>
              <a:rPr lang="en-US" sz="2000" dirty="0" smtClean="0"/>
              <a:t>.</a:t>
            </a:r>
          </a:p>
          <a:p>
            <a:pPr lvl="1"/>
            <a:r>
              <a:rPr lang="en-US" sz="2000" dirty="0"/>
              <a:t>Develop customized </a:t>
            </a:r>
            <a:r>
              <a:rPr lang="en-US" sz="2000" dirty="0" err="1"/>
              <a:t>chatbots</a:t>
            </a:r>
            <a:r>
              <a:rPr lang="en-US" sz="2000" dirty="0"/>
              <a:t> for specific use cases using advanced NLP techniques.</a:t>
            </a:r>
            <a:endParaRPr lang="en-US" sz="2000" dirty="0" smtClean="0"/>
          </a:p>
          <a:p>
            <a:pPr lvl="1"/>
            <a:endParaRPr lang="en-US" sz="2000" dirty="0" smtClean="0"/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8</a:t>
            </a:fld>
            <a:endParaRPr lang="en-US" altLang="en-US"/>
          </a:p>
        </p:txBody>
      </p:sp>
    </p:spTree>
  </p:cSld>
  <p:clrMapOvr>
    <a:masterClrMapping/>
  </p:clrMapOvr>
  <p:transition spd="slow">
    <p:blinds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6311"/>
          </a:xfrm>
        </p:spPr>
        <p:txBody>
          <a:bodyPr/>
          <a:lstStyle/>
          <a:p>
            <a:r>
              <a:rPr lang="en-US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Internship Road Map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15EC703-C051-410C-8BA1-62752E291E83}" type="slidenum">
              <a:rPr lang="en-US" altLang="en-US" smtClean="0"/>
              <a:t>9</a:t>
            </a:fld>
            <a:endParaRPr lang="en-US" altLang="en-US"/>
          </a:p>
        </p:txBody>
      </p:sp>
      <p:graphicFrame>
        <p:nvGraphicFramePr>
          <p:cNvPr id="8" name="Content Placeholder 7"/>
          <p:cNvGraphicFramePr>
            <a:graphicFrameLocks noGrp="1"/>
          </p:cNvGraphicFramePr>
          <p:nvPr>
            <p:ph idx="1"/>
          </p:nvPr>
        </p:nvGraphicFramePr>
        <p:xfrm>
          <a:off x="838200" y="1210491"/>
          <a:ext cx="10515600" cy="40581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 spd="slow">
    <p:blinds dir="vert"/>
  </p:transition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441</Words>
  <Application>Microsoft Office PowerPoint</Application>
  <PresentationFormat>Widescreen</PresentationFormat>
  <Paragraphs>103</Paragraphs>
  <Slides>12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1" baseType="lpstr">
      <vt:lpstr>Arial</vt:lpstr>
      <vt:lpstr>Calibri</vt:lpstr>
      <vt:lpstr>Calibri Light</vt:lpstr>
      <vt:lpstr>Cambria</vt:lpstr>
      <vt:lpstr>Tahoma</vt:lpstr>
      <vt:lpstr>Times New Roman</vt:lpstr>
      <vt:lpstr>Verdana</vt:lpstr>
      <vt:lpstr>Wingdings</vt:lpstr>
      <vt:lpstr>Office Theme</vt:lpstr>
      <vt:lpstr>PowerPoint Presentation</vt:lpstr>
      <vt:lpstr>Content</vt:lpstr>
      <vt:lpstr>About Company or Organization</vt:lpstr>
      <vt:lpstr>PowerPoint Presentation</vt:lpstr>
      <vt:lpstr>Working domain or the technology</vt:lpstr>
      <vt:lpstr>About your team and reporting Manager</vt:lpstr>
      <vt:lpstr>Challenges Faced in Internship</vt:lpstr>
      <vt:lpstr>Objectives of the work</vt:lpstr>
      <vt:lpstr>Internship Road Map</vt:lpstr>
      <vt:lpstr>Github Link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Preeteesh</dc:creator>
  <cp:lastModifiedBy>Microsoft account</cp:lastModifiedBy>
  <cp:revision>925</cp:revision>
  <cp:lastPrinted>2025-05-14T16:24:50Z</cp:lastPrinted>
  <dcterms:created xsi:type="dcterms:W3CDTF">2025-05-14T16:24:50Z</dcterms:created>
  <dcterms:modified xsi:type="dcterms:W3CDTF">2025-05-15T06:21:09Z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