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6"/>
  </p:notesMasterIdLst>
  <p:sldIdLst>
    <p:sldId id="256" r:id="rId5"/>
    <p:sldId id="257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EAFAA-1B1A-4F4F-8746-5EDAFCACFA7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5E956-5708-4705-8F88-291E84CE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 l="50000" t="13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888" y="541626"/>
            <a:ext cx="6601012" cy="2887374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69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64" y="3748951"/>
            <a:ext cx="5209793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4122B6F-0CDC-4ACB-B4B3-A54E49725045}"/>
              </a:ext>
            </a:extLst>
          </p:cNvPr>
          <p:cNvSpPr txBox="1">
            <a:spLocks/>
          </p:cNvSpPr>
          <p:nvPr userDrawn="1"/>
        </p:nvSpPr>
        <p:spPr>
          <a:xfrm>
            <a:off x="7613127" y="95403"/>
            <a:ext cx="446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lang="en-US" sz="1600" kern="1200" dirty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Object Oriented Programming (CSC241 )</a:t>
            </a:r>
            <a:endParaRPr lang="en-AE" sz="1600" kern="1200" dirty="0">
              <a:solidFill>
                <a:schemeClr val="tx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A7D805F-CCE4-437F-BDB6-B4469C266EEA}"/>
              </a:ext>
            </a:extLst>
          </p:cNvPr>
          <p:cNvSpPr txBox="1">
            <a:spLocks/>
          </p:cNvSpPr>
          <p:nvPr userDrawn="1"/>
        </p:nvSpPr>
        <p:spPr>
          <a:xfrm>
            <a:off x="-549326" y="6361071"/>
            <a:ext cx="5416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sz="1600" kern="1200" dirty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COMSATS University Islamabad, Abbottabad Campus</a:t>
            </a:r>
            <a:endParaRPr lang="en-AE" sz="1600" kern="1200" dirty="0">
              <a:solidFill>
                <a:schemeClr val="tx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4874B5-5BC7-4237-9254-6C47FC87DD5C}"/>
              </a:ext>
            </a:extLst>
          </p:cNvPr>
          <p:cNvSpPr/>
          <p:nvPr userDrawn="1"/>
        </p:nvSpPr>
        <p:spPr>
          <a:xfrm>
            <a:off x="92363" y="6687414"/>
            <a:ext cx="12020364" cy="1626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D53FF-0C4C-4F29-99C1-E3F8E95C54B4}"/>
              </a:ext>
            </a:extLst>
          </p:cNvPr>
          <p:cNvSpPr/>
          <p:nvPr userDrawn="1"/>
        </p:nvSpPr>
        <p:spPr>
          <a:xfrm rot="16200000">
            <a:off x="-3315860" y="3362022"/>
            <a:ext cx="6797977" cy="166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F46FE-869B-4BB8-8763-76BCA39F5D4B}"/>
              </a:ext>
            </a:extLst>
          </p:cNvPr>
          <p:cNvSpPr/>
          <p:nvPr userDrawn="1"/>
        </p:nvSpPr>
        <p:spPr>
          <a:xfrm rot="16200000">
            <a:off x="8696068" y="3366645"/>
            <a:ext cx="6797977" cy="166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D3BA8-EFFD-444F-B623-81B35E9C4C47}"/>
              </a:ext>
            </a:extLst>
          </p:cNvPr>
          <p:cNvSpPr/>
          <p:nvPr userDrawn="1"/>
        </p:nvSpPr>
        <p:spPr>
          <a:xfrm>
            <a:off x="-13665" y="-1030"/>
            <a:ext cx="12195668" cy="11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9261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916921A-4012-46B8-8EEE-1A467472A7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955" y="359395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39747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160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CC86C02-0657-4F8C-A868-CF42FF348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91" y="321785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5109D-BE7A-4757-9C21-5A904915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AAB4B-2A7F-44F3-8FFA-34AA05FD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61C858-7544-42AC-BBB2-430D736F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FBDD4B1-5F84-4C02-91AD-3D4C0168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9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EE50555-1670-4010-850E-EB419B3A33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05" y="239486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858640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8DD4833-2340-4618-9ED8-3C6880FCE3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64" y="373205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346842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EBD0E02-1135-4A33-8FEC-073CC5ADE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91" y="284176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404513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200BB12-4278-49FC-A45A-AA0D3D9CC0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64" y="284176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128156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8E9833F-EBCA-46EC-A4B5-441EB79181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91" y="70021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372484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2970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727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COMSATS University Islamabad Abbottabad Campus</a:t>
            </a:r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2585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A2ECA4-C74A-41E1-90CA-6BD9C4504708}"/>
              </a:ext>
            </a:extLst>
          </p:cNvPr>
          <p:cNvSpPr/>
          <p:nvPr/>
        </p:nvSpPr>
        <p:spPr>
          <a:xfrm>
            <a:off x="8211312" y="173736"/>
            <a:ext cx="3758184" cy="46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34B39-6EAD-4378-A9EE-42590337BBBA}"/>
              </a:ext>
            </a:extLst>
          </p:cNvPr>
          <p:cNvSpPr txBox="1"/>
          <p:nvPr/>
        </p:nvSpPr>
        <p:spPr>
          <a:xfrm>
            <a:off x="8044962" y="310896"/>
            <a:ext cx="38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Programming Fundamentals (CSC103)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0CA9FA-C77E-49F4-9A50-43A8498C4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65" y="861577"/>
            <a:ext cx="6601012" cy="2887374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4BDD1B4-0608-4BEA-ACA3-36F64DD1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64" y="3748951"/>
            <a:ext cx="5209793" cy="1309255"/>
          </a:xfrm>
        </p:spPr>
        <p:txBody>
          <a:bodyPr/>
          <a:lstStyle/>
          <a:p>
            <a:r>
              <a:rPr lang="en-US" dirty="0"/>
              <a:t>Lecture 1</a:t>
            </a:r>
          </a:p>
          <a:p>
            <a:r>
              <a:rPr lang="en-US" dirty="0"/>
              <a:t>Instructor: Yasher Ali</a:t>
            </a:r>
          </a:p>
        </p:txBody>
      </p:sp>
    </p:spTree>
    <p:extLst>
      <p:ext uri="{BB962C8B-B14F-4D97-AF65-F5344CB8AC3E}">
        <p14:creationId xmlns:p14="http://schemas.microsoft.com/office/powerpoint/2010/main" val="172905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B9774E-B979-48D6-A312-70D0A3EE4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/>
          </a:bodyPr>
          <a:lstStyle/>
          <a:p>
            <a:r>
              <a:rPr lang="en-US" dirty="0"/>
              <a:t>Different programming languages are used for different categories of developers.</a:t>
            </a:r>
          </a:p>
          <a:p>
            <a:r>
              <a:rPr lang="en-US" dirty="0"/>
              <a:t>Some languages are best for beginners, while others are more suited for advanced computer programmers.</a:t>
            </a:r>
          </a:p>
          <a:p>
            <a:r>
              <a:rPr lang="en-US" dirty="0"/>
              <a:t>The best way to determine what programming languages to learn is to know what skills you will need in order to be a successful computer programmer.</a:t>
            </a:r>
          </a:p>
          <a:p>
            <a:r>
              <a:rPr lang="en-US" dirty="0"/>
              <a:t>Popular and important computer programming languages based on necessity and application include: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Swift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FE64A-6326-4BD6-BAFA-29D2872E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C2981-AD35-42DC-B557-1B318F41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10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6F5BA3-F294-47BC-97AC-6007AD47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Computer Programming Languages?</a:t>
            </a:r>
          </a:p>
        </p:txBody>
      </p:sp>
    </p:spTree>
    <p:extLst>
      <p:ext uri="{BB962C8B-B14F-4D97-AF65-F5344CB8AC3E}">
        <p14:creationId xmlns:p14="http://schemas.microsoft.com/office/powerpoint/2010/main" val="39509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92D5F3-AFBD-4777-A95C-2D20BFD3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of these language ranges in usability and ease of learning. </a:t>
            </a:r>
          </a:p>
          <a:p>
            <a:r>
              <a:rPr lang="en-US" dirty="0">
                <a:solidFill>
                  <a:schemeClr val="accent5"/>
                </a:solidFill>
              </a:rPr>
              <a:t>Python</a:t>
            </a:r>
            <a:r>
              <a:rPr lang="en-US" dirty="0"/>
              <a:t> is considered the best beginner programming language. It is easy to learn and to deploy. </a:t>
            </a:r>
          </a:p>
          <a:p>
            <a:r>
              <a:rPr lang="en-US" dirty="0">
                <a:solidFill>
                  <a:schemeClr val="accent5"/>
                </a:solidFill>
              </a:rPr>
              <a:t>Java</a:t>
            </a:r>
            <a:r>
              <a:rPr lang="en-US" dirty="0"/>
              <a:t> has been a popular language for many decades. It is the official language for Android apps. </a:t>
            </a:r>
          </a:p>
          <a:p>
            <a:r>
              <a:rPr lang="en-US" dirty="0">
                <a:solidFill>
                  <a:schemeClr val="accent5"/>
                </a:solidFill>
              </a:rPr>
              <a:t>C</a:t>
            </a:r>
            <a:r>
              <a:rPr lang="en-US" dirty="0"/>
              <a:t> and </a:t>
            </a:r>
            <a:r>
              <a:rPr lang="en-US" dirty="0">
                <a:solidFill>
                  <a:schemeClr val="accent5"/>
                </a:solidFill>
              </a:rPr>
              <a:t>C++ </a:t>
            </a:r>
            <a:r>
              <a:rPr lang="en-US" dirty="0"/>
              <a:t>are considered the foundational languages for many operating systems and file systems. </a:t>
            </a:r>
          </a:p>
          <a:p>
            <a:r>
              <a:rPr lang="en-US" dirty="0">
                <a:solidFill>
                  <a:schemeClr val="accent5"/>
                </a:solidFill>
              </a:rPr>
              <a:t>JavaScript</a:t>
            </a:r>
            <a:r>
              <a:rPr lang="en-US" dirty="0"/>
              <a:t> is popular for front end developers because it helps make applications look clean and clear for the user. </a:t>
            </a:r>
          </a:p>
          <a:p>
            <a:r>
              <a:rPr lang="en-US" dirty="0">
                <a:solidFill>
                  <a:schemeClr val="accent5"/>
                </a:solidFill>
              </a:rPr>
              <a:t>Swift</a:t>
            </a:r>
            <a:r>
              <a:rPr lang="en-US" dirty="0"/>
              <a:t> is a native iOS language and has been growing in popularity as Mac and Apple products become industry favorites.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9967C-E7E6-42EA-93A8-E5B1B3D8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BA4EB-85C9-4844-B33F-5BE275C6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11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263C0C-5A1F-44B2-95CC-24B287F0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Computer Programming Languages?</a:t>
            </a:r>
          </a:p>
        </p:txBody>
      </p:sp>
    </p:spTree>
    <p:extLst>
      <p:ext uri="{BB962C8B-B14F-4D97-AF65-F5344CB8AC3E}">
        <p14:creationId xmlns:p14="http://schemas.microsoft.com/office/powerpoint/2010/main" val="37765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73C6A5-E768-4AD5-AADC-FA6E7ABF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  <a:p>
            <a:r>
              <a:rPr lang="en-US" dirty="0"/>
              <a:t>Computer Program</a:t>
            </a:r>
          </a:p>
          <a:p>
            <a:r>
              <a:rPr lang="en-US" dirty="0"/>
              <a:t>Algorithm and Pseudocode</a:t>
            </a:r>
          </a:p>
          <a:p>
            <a:r>
              <a:rPr lang="en-US" dirty="0"/>
              <a:t>Programming Languages</a:t>
            </a:r>
          </a:p>
          <a:p>
            <a:r>
              <a:rPr lang="en-US" dirty="0"/>
              <a:t>Procedural and Non Procedural Languages</a:t>
            </a:r>
          </a:p>
          <a:p>
            <a:r>
              <a:rPr lang="en-US" dirty="0"/>
              <a:t>Getting started with C</a:t>
            </a:r>
          </a:p>
          <a:p>
            <a:r>
              <a:rPr lang="en-US" dirty="0"/>
              <a:t>Examples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DE76F7-FEBD-4B39-BEAA-DE749CF5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/>
              <a:t>Recap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AA7165-0CA4-4542-A696-1615873D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539" y="6422854"/>
            <a:ext cx="10402372" cy="365125"/>
          </a:xfrm>
        </p:spPr>
        <p:txBody>
          <a:bodyPr/>
          <a:lstStyle/>
          <a:p>
            <a:r>
              <a:rPr lang="en-US" dirty="0"/>
              <a:t>                            Tutor:: Yasher Ali                                                                                                                                                                                                            COMSATS University Islamabad Abbottabad Campus</a:t>
            </a:r>
            <a:endParaRPr lang="en-A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9AD9FB-3053-4F32-83E8-C7FB19F2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07115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50B301-E359-44C7-9431-05060C84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Programming</a:t>
            </a:r>
          </a:p>
          <a:p>
            <a:r>
              <a:rPr lang="en-US" dirty="0"/>
              <a:t>What is a program</a:t>
            </a:r>
          </a:p>
          <a:p>
            <a:r>
              <a:rPr lang="en-US" dirty="0"/>
              <a:t>What is a class</a:t>
            </a:r>
          </a:p>
          <a:p>
            <a:r>
              <a:rPr lang="en-US" dirty="0"/>
              <a:t>What is a function</a:t>
            </a:r>
          </a:p>
          <a:p>
            <a:r>
              <a:rPr lang="en-US" dirty="0"/>
              <a:t>Impact of computer programming</a:t>
            </a:r>
          </a:p>
          <a:p>
            <a:r>
              <a:rPr lang="en-US" dirty="0"/>
              <a:t>What are computer programming languages</a:t>
            </a:r>
          </a:p>
          <a:p>
            <a:r>
              <a:rPr lang="en-US" dirty="0"/>
              <a:t>Constant, variable, and keywords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93CA6-DF94-43E8-B58A-5EBBC90C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E079A-851A-4B37-8BE6-011D40B9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3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C4900C-7780-41E3-B838-AD426D42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474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074419-E6D4-4452-9895-6E061463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Programming is using a language that a machine can understand in order to get it to perform various tasks. </a:t>
            </a:r>
          </a:p>
          <a:p>
            <a:r>
              <a:rPr lang="en-US" sz="2800" dirty="0"/>
              <a:t>Computer programming is how we communicate with machines in a way that makes them function how we need.</a:t>
            </a:r>
          </a:p>
          <a:p>
            <a:r>
              <a:rPr lang="en-US" sz="2800" dirty="0"/>
              <a:t>In fact, without computer programming you would not be able to use your cell phone, computer or smart TV.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B44D9-E6C9-46E5-9DCE-78A96465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29E37-252F-4F6E-ACC2-88AFD393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4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B71AFC-37B0-46EA-907B-0519B18D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</p:spTree>
    <p:extLst>
      <p:ext uri="{BB962C8B-B14F-4D97-AF65-F5344CB8AC3E}">
        <p14:creationId xmlns:p14="http://schemas.microsoft.com/office/powerpoint/2010/main" val="401389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42EC9A-F799-47C1-A342-A4D7FAE0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program is a group of logical, mathematical and sequential functions grouped together. </a:t>
            </a:r>
          </a:p>
          <a:p>
            <a:r>
              <a:rPr lang="en-US" sz="2800" dirty="0"/>
              <a:t>When they are grouped, these functions perform a task. </a:t>
            </a:r>
          </a:p>
          <a:p>
            <a:r>
              <a:rPr lang="en-US" sz="2800" dirty="0"/>
              <a:t>Each programming language focuses on different types of tasks as well as gives commands to the machine in different ways.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B839E-8DAB-45E7-B0B6-083BB5AF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D930F-147E-478A-B692-D451E1DB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5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5CB683-C621-42D2-88FE-93CBD6F9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Program?</a:t>
            </a:r>
          </a:p>
        </p:txBody>
      </p:sp>
    </p:spTree>
    <p:extLst>
      <p:ext uri="{BB962C8B-B14F-4D97-AF65-F5344CB8AC3E}">
        <p14:creationId xmlns:p14="http://schemas.microsoft.com/office/powerpoint/2010/main" val="26079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D20A1D-4F3E-44A3-B484-F1087C22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8773185" cy="4206240"/>
          </a:xfrm>
        </p:spPr>
        <p:txBody>
          <a:bodyPr>
            <a:normAutofit/>
          </a:bodyPr>
          <a:lstStyle/>
          <a:p>
            <a:r>
              <a:rPr lang="en-US" sz="2800" dirty="0"/>
              <a:t>In computer programming, a class contains a group of instructions that act as commands for the computer. </a:t>
            </a:r>
          </a:p>
          <a:p>
            <a:r>
              <a:rPr lang="en-US" sz="2800" dirty="0"/>
              <a:t>The class is made up of variables, integers, decimals and other symbols. </a:t>
            </a:r>
          </a:p>
          <a:p>
            <a:r>
              <a:rPr lang="en-US" sz="2800" dirty="0"/>
              <a:t>These are put together in certain orders to let the computer know what task to perform.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0DC5F-E2AE-4F3D-96D3-4B42E221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615B4-0B93-454A-9BB2-ABF38F5F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6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73EB24-6C3F-4CC5-BAA2-686BACA8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</p:txBody>
      </p:sp>
    </p:spTree>
    <p:extLst>
      <p:ext uri="{BB962C8B-B14F-4D97-AF65-F5344CB8AC3E}">
        <p14:creationId xmlns:p14="http://schemas.microsoft.com/office/powerpoint/2010/main" val="257867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D02AD2-C3FE-49D5-A329-ED19E4C4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Even if you are new to computer programming, you are familiar with functions. </a:t>
            </a:r>
          </a:p>
          <a:p>
            <a:r>
              <a:rPr lang="en-US" sz="2800" dirty="0"/>
              <a:t>If you use an online music streaming program, you press the button to start or pause the play. </a:t>
            </a:r>
          </a:p>
          <a:p>
            <a:r>
              <a:rPr lang="en-US" sz="2800" dirty="0"/>
              <a:t>Those are functions.</a:t>
            </a:r>
          </a:p>
          <a:p>
            <a:r>
              <a:rPr lang="en-US" sz="2800" dirty="0"/>
              <a:t>When classes of programming languages are grouped together, they create functions. </a:t>
            </a:r>
          </a:p>
          <a:p>
            <a:r>
              <a:rPr lang="en-US" sz="2800" dirty="0"/>
              <a:t>These functions allow you to perform certain tasks in a program.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1FD0C-A479-4DBD-870D-B8A97D7F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B1B7D-431A-4D41-A069-3662BD7F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7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BC2AA7-FC1F-46FA-B725-B68AB766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</p:spTree>
    <p:extLst>
      <p:ext uri="{BB962C8B-B14F-4D97-AF65-F5344CB8AC3E}">
        <p14:creationId xmlns:p14="http://schemas.microsoft.com/office/powerpoint/2010/main" val="409224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F1446C-CFC3-4EA4-9679-37564214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Technology production is an essential part of an evolving world. </a:t>
            </a:r>
          </a:p>
          <a:p>
            <a:r>
              <a:rPr lang="en-US" sz="2400" dirty="0"/>
              <a:t>This means that computer programming is exceptionally important for our future as a global society.</a:t>
            </a:r>
          </a:p>
          <a:p>
            <a:r>
              <a:rPr lang="en-US" sz="2400" dirty="0"/>
              <a:t>Computer programming is important today because so much of our world is automated. </a:t>
            </a:r>
          </a:p>
          <a:p>
            <a:r>
              <a:rPr lang="en-US" sz="2400" dirty="0"/>
              <a:t>Humans need to be able to control the interaction between people and machines.</a:t>
            </a:r>
          </a:p>
          <a:p>
            <a:r>
              <a:rPr lang="en-US" sz="2400" dirty="0"/>
              <a:t>Since computers and machines are able to do things so efficiently and accurately, we use computer programming to harness that computing power.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AAD1C-4F62-47EA-B653-4091A583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1926-3D8B-4B91-BA16-BFEC8504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8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9A8AA7-9EF1-4833-9B6F-1B471D6D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Computer Programming?</a:t>
            </a:r>
          </a:p>
        </p:txBody>
      </p:sp>
    </p:spTree>
    <p:extLst>
      <p:ext uri="{BB962C8B-B14F-4D97-AF65-F5344CB8AC3E}">
        <p14:creationId xmlns:p14="http://schemas.microsoft.com/office/powerpoint/2010/main" val="240847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F24BF1-F1D3-4276-8CDB-09E62111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56214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Computer programming languages allow us to give instructions to a computer in a language the computer understands. </a:t>
            </a:r>
          </a:p>
          <a:p>
            <a:r>
              <a:rPr lang="en-US" sz="2400" dirty="0"/>
              <a:t>Just as many human-based languages exist, there are an array of computer programming languages that programmers can use to communicate with a computer. </a:t>
            </a:r>
          </a:p>
          <a:p>
            <a:r>
              <a:rPr lang="en-US" sz="2400" dirty="0"/>
              <a:t>The portion of the language that a computer can understand is called a “binary.” </a:t>
            </a:r>
          </a:p>
          <a:p>
            <a:r>
              <a:rPr lang="en-US" sz="2400" dirty="0"/>
              <a:t>Translating programming language into binary is known as “compiling.” </a:t>
            </a:r>
          </a:p>
          <a:p>
            <a:r>
              <a:rPr lang="en-US" sz="2400" dirty="0"/>
              <a:t>Each language has its own distinct features, though many times there are commonalities between programming languages.</a:t>
            </a:r>
          </a:p>
          <a:p>
            <a:r>
              <a:rPr lang="en-US" sz="2400" dirty="0"/>
              <a:t>These languages allow computers to quickly and efficiently process large and complex swaths of information.</a:t>
            </a:r>
          </a:p>
          <a:p>
            <a:r>
              <a:rPr lang="en-US" sz="2400" dirty="0"/>
              <a:t> For example, if a person is given a list of randomized numbers ranging from one to ten thousand and is asked to place them in ascending order, chances are that it will take a sizable amount of time and include some errors.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93E61-3497-45ED-9B9D-7892522C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9F92C-1DD9-4D38-B5A8-1AE969B5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9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8EE506-E182-43F7-9898-A524111F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Computer Programming Languages?</a:t>
            </a:r>
          </a:p>
        </p:txBody>
      </p:sp>
    </p:spTree>
    <p:extLst>
      <p:ext uri="{BB962C8B-B14F-4D97-AF65-F5344CB8AC3E}">
        <p14:creationId xmlns:p14="http://schemas.microsoft.com/office/powerpoint/2010/main" val="596540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1FBDD381021E42947CF7B3FBA306E5" ma:contentTypeVersion="0" ma:contentTypeDescription="Create a new document." ma:contentTypeScope="" ma:versionID="836a733798110354c1e9fa8559dfd73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ca43119f7824e762e86d1d63033a74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0C76CC-294C-44BC-8F0F-25DB41D58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FA39B1-F044-4BD7-BE7F-2712C477A758}">
  <ds:schemaRefs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44DC964-E234-4B9B-8BD9-301F4460F5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1232</TotalTime>
  <Words>809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Banded</vt:lpstr>
      <vt:lpstr>INTRODUCTION TO Programming</vt:lpstr>
      <vt:lpstr>Recap</vt:lpstr>
      <vt:lpstr>Table of Contents</vt:lpstr>
      <vt:lpstr>What Is Programming?</vt:lpstr>
      <vt:lpstr>What Is a Program?</vt:lpstr>
      <vt:lpstr>What Is a Class?</vt:lpstr>
      <vt:lpstr>What Is a Function?</vt:lpstr>
      <vt:lpstr>Impact of Computer Programming?</vt:lpstr>
      <vt:lpstr>What are Computer Programming Languages?</vt:lpstr>
      <vt:lpstr>What are Computer Programming Languages?</vt:lpstr>
      <vt:lpstr>What are Computer Programming Languages?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Abdul Nasir</dc:creator>
  <cp:lastModifiedBy>yasher ali</cp:lastModifiedBy>
  <cp:revision>51</cp:revision>
  <dcterms:created xsi:type="dcterms:W3CDTF">2022-02-24T07:33:24Z</dcterms:created>
  <dcterms:modified xsi:type="dcterms:W3CDTF">2022-03-08T17:16:42Z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0x010100761FBDD381021E42947CF7B3FBA306E5</vt:lpwstr>
  </property>
</Properties>
</file>