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0"/>
  </p:notesMasterIdLst>
  <p:sldIdLst>
    <p:sldId id="256" r:id="rId5"/>
    <p:sldId id="257" r:id="rId6"/>
    <p:sldId id="263" r:id="rId7"/>
    <p:sldId id="265" r:id="rId8"/>
    <p:sldId id="266" r:id="rId9"/>
    <p:sldId id="267" r:id="rId10"/>
    <p:sldId id="258" r:id="rId11"/>
    <p:sldId id="259" r:id="rId12"/>
    <p:sldId id="260" r:id="rId13"/>
    <p:sldId id="261" r:id="rId14"/>
    <p:sldId id="262" r:id="rId15"/>
    <p:sldId id="264" r:id="rId16"/>
    <p:sldId id="269" r:id="rId17"/>
    <p:sldId id="27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EAFAA-1B1A-4F4F-8746-5EDAFCACFA70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5E956-5708-4705-8F88-291E84CE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 l="50000" t="13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888" y="541626"/>
            <a:ext cx="6601012" cy="2887374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69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64" y="3748951"/>
            <a:ext cx="5209793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4122B6F-0CDC-4ACB-B4B3-A54E49725045}"/>
              </a:ext>
            </a:extLst>
          </p:cNvPr>
          <p:cNvSpPr txBox="1">
            <a:spLocks/>
          </p:cNvSpPr>
          <p:nvPr userDrawn="1"/>
        </p:nvSpPr>
        <p:spPr>
          <a:xfrm>
            <a:off x="7613127" y="95403"/>
            <a:ext cx="446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en-US" sz="1600" kern="1200" dirty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Object Oriented Programming (CSC241 )</a:t>
            </a:r>
            <a:endParaRPr lang="en-AE" sz="1600" kern="1200" dirty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A7D805F-CCE4-437F-BDB6-B4469C266EEA}"/>
              </a:ext>
            </a:extLst>
          </p:cNvPr>
          <p:cNvSpPr txBox="1">
            <a:spLocks/>
          </p:cNvSpPr>
          <p:nvPr userDrawn="1"/>
        </p:nvSpPr>
        <p:spPr>
          <a:xfrm>
            <a:off x="-549326" y="6361071"/>
            <a:ext cx="5416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1600" kern="1200" dirty="0">
                <a:solidFill>
                  <a:schemeClr val="tx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COMSATS University Islamabad, Abbottabad Campus</a:t>
            </a:r>
            <a:endParaRPr lang="en-AE" sz="1600" kern="1200" dirty="0">
              <a:solidFill>
                <a:schemeClr val="tx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874B5-5BC7-4237-9254-6C47FC87DD5C}"/>
              </a:ext>
            </a:extLst>
          </p:cNvPr>
          <p:cNvSpPr/>
          <p:nvPr userDrawn="1"/>
        </p:nvSpPr>
        <p:spPr>
          <a:xfrm>
            <a:off x="92363" y="6687414"/>
            <a:ext cx="12020364" cy="1626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D53FF-0C4C-4F29-99C1-E3F8E95C54B4}"/>
              </a:ext>
            </a:extLst>
          </p:cNvPr>
          <p:cNvSpPr/>
          <p:nvPr userDrawn="1"/>
        </p:nvSpPr>
        <p:spPr>
          <a:xfrm rot="16200000">
            <a:off x="-3315860" y="3362022"/>
            <a:ext cx="6797977" cy="166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46FE-869B-4BB8-8763-76BCA39F5D4B}"/>
              </a:ext>
            </a:extLst>
          </p:cNvPr>
          <p:cNvSpPr/>
          <p:nvPr userDrawn="1"/>
        </p:nvSpPr>
        <p:spPr>
          <a:xfrm rot="16200000">
            <a:off x="8696068" y="3366645"/>
            <a:ext cx="6797977" cy="166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D3BA8-EFFD-444F-B623-81B35E9C4C47}"/>
              </a:ext>
            </a:extLst>
          </p:cNvPr>
          <p:cNvSpPr/>
          <p:nvPr userDrawn="1"/>
        </p:nvSpPr>
        <p:spPr>
          <a:xfrm>
            <a:off x="-13665" y="-1030"/>
            <a:ext cx="12195668" cy="112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261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916921A-4012-46B8-8EEE-1A467472A7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55" y="359395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9747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160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CC86C02-0657-4F8C-A868-CF42FF348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91" y="321785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5109D-BE7A-4757-9C21-5A904915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AAB4B-2A7F-44F3-8FFA-34AA05FD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61C858-7544-42AC-BBB2-430D736F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FBDD4B1-5F84-4C02-91AD-3D4C016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9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EE50555-1670-4010-850E-EB419B3A33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5" y="239486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85864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8DD4833-2340-4618-9ED8-3C6880FCE3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64" y="373205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4684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EBD0E02-1135-4A33-8FEC-073CC5ADE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91" y="284176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404513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200BB12-4278-49FC-A45A-AA0D3D9CC0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64" y="284176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12815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8E9833F-EBCA-46EC-A4B5-441EB79181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91" y="70021"/>
            <a:ext cx="1834736" cy="1433541"/>
          </a:xfrm>
          <a:prstGeom prst="rect">
            <a:avLst/>
          </a:prstGeom>
          <a:effectLst>
            <a:glow>
              <a:schemeClr val="accent1"/>
            </a:glow>
            <a:outerShdw blurRad="88900" dist="50800" dir="5400000" sx="94000" sy="94000" algn="ctr" rotWithShape="0">
              <a:srgbClr val="000000">
                <a:alpha val="78000"/>
              </a:srgbClr>
            </a:outerShdw>
            <a:reflection blurRad="6350" stA="50000" endA="300" endPos="55000" dir="5400000" sy="-100000" algn="bl" rotWithShape="0"/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372484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297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727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COMSATS University Islamabad Abbottabad Campus</a:t>
            </a:r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0D5803A-B1B4-41C5-8C1D-30F371E67DA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58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A2ECA4-C74A-41E1-90CA-6BD9C4504708}"/>
              </a:ext>
            </a:extLst>
          </p:cNvPr>
          <p:cNvSpPr/>
          <p:nvPr/>
        </p:nvSpPr>
        <p:spPr>
          <a:xfrm>
            <a:off x="8211312" y="173736"/>
            <a:ext cx="3758184" cy="46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34B39-6EAD-4378-A9EE-42590337BBBA}"/>
              </a:ext>
            </a:extLst>
          </p:cNvPr>
          <p:cNvSpPr txBox="1"/>
          <p:nvPr/>
        </p:nvSpPr>
        <p:spPr>
          <a:xfrm>
            <a:off x="8044962" y="310896"/>
            <a:ext cx="385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Programming Fundamentals (CSC103)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0CA9FA-C77E-49F4-9A50-43A8498C4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65" y="861577"/>
            <a:ext cx="6601012" cy="2887374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BDD1B4-0608-4BEA-ACA3-36F64DD1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64" y="3748951"/>
            <a:ext cx="5209793" cy="1309255"/>
          </a:xfrm>
        </p:spPr>
        <p:txBody>
          <a:bodyPr/>
          <a:lstStyle/>
          <a:p>
            <a:r>
              <a:rPr lang="en-US" dirty="0"/>
              <a:t>Lecture 2</a:t>
            </a:r>
          </a:p>
          <a:p>
            <a:r>
              <a:rPr lang="en-US" dirty="0"/>
              <a:t>Instructor: Yasher Ali</a:t>
            </a:r>
          </a:p>
        </p:txBody>
      </p:sp>
    </p:spTree>
    <p:extLst>
      <p:ext uri="{BB962C8B-B14F-4D97-AF65-F5344CB8AC3E}">
        <p14:creationId xmlns:p14="http://schemas.microsoft.com/office/powerpoint/2010/main" val="172905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20F1DC-CE8A-41E3-A350-773D8ADF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</a:t>
            </a:r>
            <a:r>
              <a:rPr lang="en-US" dirty="0">
                <a:solidFill>
                  <a:schemeClr val="accent5"/>
                </a:solidFill>
              </a:rPr>
              <a:t>signed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</a:rPr>
              <a:t>unsigned</a:t>
            </a:r>
            <a:r>
              <a:rPr lang="en-US" dirty="0"/>
              <a:t> are type modifiers. </a:t>
            </a:r>
          </a:p>
          <a:p>
            <a:r>
              <a:rPr lang="en-US" dirty="0"/>
              <a:t>You can alter the data storage of a data type by using them:</a:t>
            </a:r>
          </a:p>
          <a:p>
            <a:r>
              <a:rPr lang="en-US" dirty="0"/>
              <a:t>signed - allows for storage of both positive and negative numbers</a:t>
            </a:r>
          </a:p>
          <a:p>
            <a:r>
              <a:rPr lang="en-US" dirty="0"/>
              <a:t>unsigned - allows for storage of only positive numbers.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62EE6-005D-4029-AED7-CA076D09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0B404-836A-4D2B-9BC3-6175D6E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10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1C2D7D-7C06-42CF-A683-579B9DCA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and unsigned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955F1-8DEE-4F06-8735-39DDD74B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85" y="3981640"/>
            <a:ext cx="6692748" cy="22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2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B60B2-98AE-4DC2-8455-C39715E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types that are derived from fundamental data types are derived types. For example: arrays, pointers, function types, structures, etc.</a:t>
            </a:r>
          </a:p>
          <a:p>
            <a:r>
              <a:rPr lang="en-US" sz="2400" dirty="0"/>
              <a:t>We will learn about these derived data types in upcoming lectures.</a:t>
            </a:r>
          </a:p>
          <a:p>
            <a:pPr lvl="1"/>
            <a:r>
              <a:rPr lang="en-US" sz="2400" dirty="0"/>
              <a:t>bool type</a:t>
            </a:r>
          </a:p>
          <a:p>
            <a:pPr lvl="1"/>
            <a:r>
              <a:rPr lang="en-US" sz="2400" dirty="0"/>
              <a:t>Enumerated type</a:t>
            </a:r>
          </a:p>
          <a:p>
            <a:pPr lvl="1"/>
            <a:r>
              <a:rPr lang="en-US" sz="2400" dirty="0"/>
              <a:t>Complex types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F7799-B8BF-4D48-AC29-804B776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50944-CDEC-4DC0-B89E-84876C4F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11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56B52-8F48-44CD-98FC-86A8AFEA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 Types</a:t>
            </a:r>
          </a:p>
        </p:txBody>
      </p:sp>
    </p:spTree>
    <p:extLst>
      <p:ext uri="{BB962C8B-B14F-4D97-AF65-F5344CB8AC3E}">
        <p14:creationId xmlns:p14="http://schemas.microsoft.com/office/powerpoint/2010/main" val="247571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CE3E84-02C8-4421-A24E-20E9CF3F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60710"/>
            <a:ext cx="9784080" cy="4562144"/>
          </a:xfrm>
        </p:spPr>
        <p:txBody>
          <a:bodyPr/>
          <a:lstStyle/>
          <a:p>
            <a:r>
              <a:rPr lang="en-US" dirty="0"/>
              <a:t>When encountering a backslash in a string, the compiler looks ahead at the next character and combines it with the backslash to form an escape sequence. </a:t>
            </a:r>
          </a:p>
          <a:p>
            <a:r>
              <a:rPr lang="en-US" dirty="0"/>
              <a:t>The escape sequence </a:t>
            </a:r>
            <a:r>
              <a:rPr lang="en-US" dirty="0">
                <a:solidFill>
                  <a:schemeClr val="accent5"/>
                </a:solidFill>
              </a:rPr>
              <a:t>\n</a:t>
            </a:r>
            <a:r>
              <a:rPr lang="en-US" dirty="0"/>
              <a:t> means </a:t>
            </a:r>
            <a:r>
              <a:rPr lang="en-US" dirty="0">
                <a:solidFill>
                  <a:schemeClr val="accent5"/>
                </a:solidFill>
              </a:rPr>
              <a:t>newline</a:t>
            </a:r>
            <a:r>
              <a:rPr lang="en-US" dirty="0"/>
              <a:t>. </a:t>
            </a:r>
          </a:p>
          <a:p>
            <a:r>
              <a:rPr lang="en-US" dirty="0"/>
              <a:t>When a newline appears in the string output by a </a:t>
            </a:r>
            <a:r>
              <a:rPr lang="en-US" dirty="0" err="1">
                <a:solidFill>
                  <a:schemeClr val="accent5"/>
                </a:solidFill>
              </a:rPr>
              <a:t>printf</a:t>
            </a:r>
            <a:r>
              <a:rPr lang="en-US" dirty="0"/>
              <a:t>, the newline causes the cursor to position to the beginning of the next line on the screen. </a:t>
            </a:r>
          </a:p>
          <a:p>
            <a:r>
              <a:rPr lang="en-US" dirty="0"/>
              <a:t>Some common escape sequences are listed in Fig.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78799-908C-4194-96F1-330958C5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CC1D7-2001-485D-BC06-E30B2F29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12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781F0D-E07C-48B4-83CD-861AE8B5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A1B8B-3A3A-420F-BBBE-8013826C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83" y="4251960"/>
            <a:ext cx="7091553" cy="22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2087F-56BA-4FDC-ACF9-E824CC0C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are invalid C constants and why?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of the following are invalid variable names and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A8B2A-E229-4E0C-ADB4-21BC1C1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10CF2-82DB-4750-AF35-573B1DC9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13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087249-1CC3-423D-921E-29F8447F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BEE30-D6E2-4481-8A69-42D94579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1" y="2421255"/>
            <a:ext cx="6317932" cy="1007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5BDE55-77CF-4982-AEF1-E191EC4E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1" y="3941731"/>
            <a:ext cx="6317932" cy="1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3D1E3-9483-4C40-AEA0-F11671B6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the following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617EE-DF87-4F8F-B193-F84CBF6D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F6FAB-583D-4F91-8827-BCDFC9C7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14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ABD5BB-B4E0-46A1-95E8-AF6C179D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C3861-7C60-4AD4-8CD2-76882127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97" y="2469979"/>
            <a:ext cx="6742747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165DA8-EFE5-4711-94F5-BBA039A5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Constant is an entity whose value remains fixed.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Variable is an entity whose value can change during course of execution of the program.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Keywords are special words whose meaning is known to the Compiler.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There are certain rules that must be followed while building constants or variables.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The three primary constants and variable types in C are integer, float and character.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 We should not use a keyword as a variable name.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Comments should be used to indicate the purpose of the program or statements in a program.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Comments can be single line or multi-line.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0C766-542B-4F0C-8965-669423FE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C704F-255C-43AD-BB91-2B954D80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15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7964E5-C71B-4F79-8AB2-B6572080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10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73C6A5-E768-4AD5-AADC-FA6E7ABF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Keywords</a:t>
            </a:r>
          </a:p>
          <a:p>
            <a:r>
              <a:rPr lang="en-US" dirty="0"/>
              <a:t>Rules for variable names</a:t>
            </a:r>
          </a:p>
          <a:p>
            <a:r>
              <a:rPr lang="en-US" dirty="0"/>
              <a:t>Rules for constant</a:t>
            </a:r>
          </a:p>
          <a:p>
            <a:r>
              <a:rPr lang="en-US" dirty="0"/>
              <a:t>Rules for real numbers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76F7-FEBD-4B39-BEAA-DE749CF5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Recap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AA7165-0CA4-4542-A696-1615873D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539" y="6422854"/>
            <a:ext cx="10402372" cy="365125"/>
          </a:xfrm>
        </p:spPr>
        <p:txBody>
          <a:bodyPr/>
          <a:lstStyle/>
          <a:p>
            <a:r>
              <a:rPr lang="en-US" dirty="0"/>
              <a:t>                            Tutor:: Yasher Ali                                                                                                                                                                                                            COMSATS University Islamabad Abbottabad Campus</a:t>
            </a:r>
            <a:endParaRPr lang="en-A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9AD9FB-3053-4F32-83E8-C7FB19F2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7115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31F5-3C3C-4CD7-B4B1-4CDADE91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334256"/>
          </a:xfrm>
        </p:spPr>
        <p:txBody>
          <a:bodyPr>
            <a:normAutofit/>
          </a:bodyPr>
          <a:lstStyle/>
          <a:p>
            <a:r>
              <a:rPr lang="en-US" sz="2800" dirty="0"/>
              <a:t>Form of a C program indicates how it has to be written/typed. There are certain rules about the form of a C program that are applicable to all C programs. These are as under: </a:t>
            </a:r>
          </a:p>
          <a:p>
            <a:pPr lvl="1"/>
            <a:r>
              <a:rPr lang="en-US" sz="2400" dirty="0"/>
              <a:t> Each </a:t>
            </a:r>
            <a:r>
              <a:rPr lang="en-US" sz="2400" dirty="0">
                <a:solidFill>
                  <a:schemeClr val="accent5"/>
                </a:solidFill>
              </a:rPr>
              <a:t>instruction</a:t>
            </a:r>
            <a:r>
              <a:rPr lang="en-US" sz="2400" dirty="0"/>
              <a:t> in a C program is written as a </a:t>
            </a:r>
            <a:r>
              <a:rPr lang="en-US" sz="2400" dirty="0">
                <a:solidFill>
                  <a:schemeClr val="accent5"/>
                </a:solidFill>
              </a:rPr>
              <a:t>separate statement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chemeClr val="accent5"/>
                </a:solidFill>
              </a:rPr>
              <a:t>statements</a:t>
            </a:r>
            <a:r>
              <a:rPr lang="en-US" sz="2400" dirty="0"/>
              <a:t> in a program must appear in the </a:t>
            </a:r>
            <a:r>
              <a:rPr lang="en-US" sz="2400" dirty="0">
                <a:solidFill>
                  <a:schemeClr val="accent5"/>
                </a:solidFill>
              </a:rPr>
              <a:t>same order</a:t>
            </a:r>
            <a:r>
              <a:rPr lang="en-US" sz="2400" dirty="0"/>
              <a:t> in which we wish them to be executed.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</a:rPr>
              <a:t>Blank spaces </a:t>
            </a:r>
            <a:r>
              <a:rPr lang="en-US" sz="2400" dirty="0"/>
              <a:t>may be inserted between </a:t>
            </a:r>
            <a:r>
              <a:rPr lang="en-US" sz="2400" dirty="0">
                <a:solidFill>
                  <a:schemeClr val="accent5"/>
                </a:solidFill>
              </a:rPr>
              <a:t>two words </a:t>
            </a:r>
            <a:r>
              <a:rPr lang="en-US" sz="2400" dirty="0"/>
              <a:t>to improve the readability of the statement.</a:t>
            </a:r>
          </a:p>
          <a:p>
            <a:pPr lvl="1"/>
            <a:r>
              <a:rPr lang="en-US" sz="2400" dirty="0"/>
              <a:t>All </a:t>
            </a:r>
            <a:r>
              <a:rPr lang="en-US" sz="2400" dirty="0">
                <a:solidFill>
                  <a:schemeClr val="accent5"/>
                </a:solidFill>
              </a:rPr>
              <a:t>statements</a:t>
            </a:r>
            <a:r>
              <a:rPr lang="en-US" sz="2400" dirty="0"/>
              <a:t> should be in </a:t>
            </a:r>
            <a:r>
              <a:rPr lang="en-US" sz="2400" dirty="0">
                <a:solidFill>
                  <a:schemeClr val="accent5"/>
                </a:solidFill>
              </a:rPr>
              <a:t>lower case</a:t>
            </a:r>
            <a:r>
              <a:rPr lang="en-US" sz="2400" dirty="0"/>
              <a:t> letters.</a:t>
            </a:r>
          </a:p>
          <a:p>
            <a:pPr lvl="1"/>
            <a:r>
              <a:rPr lang="en-US" sz="2400" dirty="0"/>
              <a:t>Every C statement must end with a </a:t>
            </a:r>
            <a:r>
              <a:rPr lang="en-US" sz="2400" dirty="0">
                <a:solidFill>
                  <a:schemeClr val="accent5"/>
                </a:solidFill>
              </a:rPr>
              <a:t>semicolon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 ; </a:t>
            </a:r>
            <a:r>
              <a:rPr lang="en-US" sz="2400" dirty="0"/>
              <a:t>). Thus ; acts as a </a:t>
            </a:r>
            <a:r>
              <a:rPr lang="en-US" sz="2400" dirty="0">
                <a:solidFill>
                  <a:schemeClr val="accent5"/>
                </a:solidFill>
              </a:rPr>
              <a:t>statement terminator</a:t>
            </a:r>
            <a:r>
              <a:rPr lang="en-US" sz="2400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F204-033A-4409-9E7E-113CD003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37C8D-1E41-4C43-910D-08D02C66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3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7EF1F0-BAC5-4D8C-B252-2DC453BF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of a C Program</a:t>
            </a:r>
          </a:p>
        </p:txBody>
      </p:sp>
    </p:spTree>
    <p:extLst>
      <p:ext uri="{BB962C8B-B14F-4D97-AF65-F5344CB8AC3E}">
        <p14:creationId xmlns:p14="http://schemas.microsoft.com/office/powerpoint/2010/main" val="159923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16D88-D718-4BA0-9F1D-39ECC03F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does not contain any instruction to display output on the screen.</a:t>
            </a:r>
          </a:p>
          <a:p>
            <a:r>
              <a:rPr lang="en-US" dirty="0"/>
              <a:t>All output to screen is achieved using readymade library functions. </a:t>
            </a:r>
          </a:p>
          <a:p>
            <a:r>
              <a:rPr lang="en-US" dirty="0"/>
              <a:t>One such function is </a:t>
            </a:r>
            <a:r>
              <a:rPr lang="en-US" b="1" dirty="0" err="1">
                <a:solidFill>
                  <a:schemeClr val="accent5"/>
                </a:solidFill>
              </a:rPr>
              <a:t>printf</a:t>
            </a:r>
            <a:r>
              <a:rPr lang="en-US" b="1" dirty="0">
                <a:solidFill>
                  <a:schemeClr val="accent5"/>
                </a:solidFill>
              </a:rPr>
              <a:t>( )</a:t>
            </a:r>
          </a:p>
          <a:p>
            <a:r>
              <a:rPr lang="en-US" dirty="0"/>
              <a:t>For us to be able to use the </a:t>
            </a:r>
            <a:r>
              <a:rPr lang="en-US" dirty="0" err="1"/>
              <a:t>printf</a:t>
            </a:r>
            <a:r>
              <a:rPr lang="en-US" dirty="0"/>
              <a:t>( ) function, it is necessary to use </a:t>
            </a:r>
            <a:r>
              <a:rPr lang="en-US" b="1" dirty="0">
                <a:solidFill>
                  <a:schemeClr val="accent5"/>
                </a:solidFill>
              </a:rPr>
              <a:t>#include &lt;</a:t>
            </a:r>
            <a:r>
              <a:rPr lang="en-US" b="1" dirty="0" err="1">
                <a:solidFill>
                  <a:schemeClr val="accent5"/>
                </a:solidFill>
              </a:rPr>
              <a:t>stdio.h</a:t>
            </a:r>
            <a:r>
              <a:rPr lang="en-US" b="1" dirty="0">
                <a:solidFill>
                  <a:schemeClr val="accent5"/>
                </a:solidFill>
              </a:rPr>
              <a:t>&gt;</a:t>
            </a:r>
            <a:r>
              <a:rPr lang="en-US" dirty="0"/>
              <a:t> at the beginning of the program. </a:t>
            </a:r>
          </a:p>
          <a:p>
            <a:r>
              <a:rPr lang="en-US" dirty="0"/>
              <a:t>#include is a preprocessor directive.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52EF2-182F-4F17-934B-5C8B503A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7D272-8AFD-468A-9B16-88488FAA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4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26EE34-D0EE-41AB-B6B0-4B019032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printf</a:t>
            </a:r>
            <a:r>
              <a:rPr lang="en-US" cap="none" dirty="0"/>
              <a:t>( ) and its purpose</a:t>
            </a:r>
          </a:p>
        </p:txBody>
      </p:sp>
    </p:spTree>
    <p:extLst>
      <p:ext uri="{BB962C8B-B14F-4D97-AF65-F5344CB8AC3E}">
        <p14:creationId xmlns:p14="http://schemas.microsoft.com/office/powerpoint/2010/main" val="270530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9EDD0-E776-4C98-BD37-65D567F0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form of </a:t>
            </a:r>
            <a:r>
              <a:rPr lang="en-US" dirty="0" err="1"/>
              <a:t>printf</a:t>
            </a:r>
            <a:r>
              <a:rPr lang="en-US" dirty="0"/>
              <a:t>( ) function 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&lt;format string&gt; can contain,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addition to format specifiers like %f, %d and %c, the format string may also contain any other characters. </a:t>
            </a:r>
          </a:p>
          <a:p>
            <a:r>
              <a:rPr lang="en-US" dirty="0"/>
              <a:t>These characters are printed as they are when </a:t>
            </a:r>
            <a:r>
              <a:rPr lang="en-US" dirty="0" err="1"/>
              <a:t>printf</a:t>
            </a:r>
            <a:r>
              <a:rPr lang="en-US" dirty="0"/>
              <a:t>( ) is executed.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D4762-0487-441E-AF9F-264C3034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DD5A-6636-49A6-A944-C7349C88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5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380419-E954-441D-B32B-6480FDF5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printf</a:t>
            </a:r>
            <a:r>
              <a:rPr lang="en-US" cap="none" dirty="0"/>
              <a:t>( )</a:t>
            </a:r>
            <a:r>
              <a:rPr lang="en-US" cap="none" dirty="0" err="1"/>
              <a:t>cont</a:t>
            </a:r>
            <a:r>
              <a:rPr lang="en-US" cap="none" dirty="0"/>
              <a:t>…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7F869-7132-4B10-9989-A752F94E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97" y="2524506"/>
            <a:ext cx="58007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076D6-9776-45C2-91D9-BAF90013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88" y="3278505"/>
            <a:ext cx="54387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62667-0A66-407D-918D-135E24D5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5"/>
                </a:solidFill>
              </a:rPr>
              <a:t>printf</a:t>
            </a:r>
            <a:r>
              <a:rPr lang="en-US" b="1" dirty="0">
                <a:solidFill>
                  <a:schemeClr val="accent5"/>
                </a:solidFill>
              </a:rPr>
              <a:t>( ) </a:t>
            </a:r>
            <a:r>
              <a:rPr lang="en-US" dirty="0"/>
              <a:t>can not only print values of variables, it can also print the result of an expression. </a:t>
            </a:r>
          </a:p>
          <a:p>
            <a:r>
              <a:rPr lang="en-US" dirty="0"/>
              <a:t>An expression is nothing but a valid combination of constants, variables and operators. </a:t>
            </a:r>
          </a:p>
          <a:p>
            <a:pPr lvl="1"/>
            <a:r>
              <a:rPr lang="en-US" dirty="0"/>
              <a:t>Thus, 3, 3 + 2, c and a + b * c – d all are valid expressions. </a:t>
            </a:r>
          </a:p>
          <a:p>
            <a:pPr lvl="1"/>
            <a:r>
              <a:rPr lang="en-US" dirty="0"/>
              <a:t>The results of these expressions can be printed as shown below.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Note that 3 and c also represent valid expressions.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7863-6722-4A00-BB32-A8E0B7E9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B307B-A160-46E4-A05F-EA40CF61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6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7948CD-3542-4D3E-8C68-65024275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 )</a:t>
            </a:r>
            <a:r>
              <a:rPr lang="en-US" dirty="0" err="1"/>
              <a:t>cont</a:t>
            </a:r>
            <a:r>
              <a:rPr lang="en-US" dirty="0"/>
              <a:t>…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C2ACA-9315-4D38-83C6-39B2CC7A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83" y="4343019"/>
            <a:ext cx="62007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074419-E6D4-4452-9895-6E061463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C programming, data types are declarations for variables. This determines the type and size of data associated with variables. For example,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 err="1">
                <a:solidFill>
                  <a:srgbClr val="FF0000"/>
                </a:solidFill>
              </a:rPr>
              <a:t>myVar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sz="2400" dirty="0"/>
              <a:t>Here, </a:t>
            </a:r>
            <a:r>
              <a:rPr lang="en-US" sz="2400" dirty="0" err="1"/>
              <a:t>myVar</a:t>
            </a:r>
            <a:r>
              <a:rPr lang="en-US" sz="2400" dirty="0"/>
              <a:t> is a variable of int (integer) type. The size of int is 4 bytes.</a:t>
            </a:r>
          </a:p>
          <a:p>
            <a:r>
              <a:rPr lang="en-US" sz="2400" dirty="0"/>
              <a:t>Variable is an identifier which identifies a value.</a:t>
            </a:r>
          </a:p>
          <a:p>
            <a:r>
              <a:rPr lang="en-US" sz="2400" dirty="0"/>
              <a:t>In C, data types are</a:t>
            </a:r>
          </a:p>
          <a:p>
            <a:pPr lvl="1"/>
            <a:r>
              <a:rPr lang="en-US" sz="2400" dirty="0"/>
              <a:t>char</a:t>
            </a:r>
          </a:p>
          <a:p>
            <a:pPr lvl="1"/>
            <a:r>
              <a:rPr lang="en-US" sz="2400" dirty="0"/>
              <a:t>int</a:t>
            </a:r>
          </a:p>
          <a:p>
            <a:pPr lvl="1"/>
            <a:r>
              <a:rPr lang="en-US" sz="2400" dirty="0"/>
              <a:t>float</a:t>
            </a:r>
          </a:p>
          <a:p>
            <a:pPr lvl="1"/>
            <a:r>
              <a:rPr lang="en-US" sz="2400" dirty="0"/>
              <a:t>double  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B44D9-E6C9-46E5-9DCE-78A96465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29E37-252F-4F6E-ACC2-88AFD393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7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B71AFC-37B0-46EA-907B-0519B18D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Types?</a:t>
            </a:r>
          </a:p>
        </p:txBody>
      </p:sp>
    </p:spTree>
    <p:extLst>
      <p:ext uri="{BB962C8B-B14F-4D97-AF65-F5344CB8AC3E}">
        <p14:creationId xmlns:p14="http://schemas.microsoft.com/office/powerpoint/2010/main" val="401389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00C91B-91ED-4D4E-B7F0-43755876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Here's a table containing commonly used types in C programming for quick access.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1B5B0-CB87-4CCC-83AB-763E1B28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58832-343E-48C4-AAF7-29A28EAF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8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411DB-406E-43F0-9843-D5BA11B7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E16472-FDF9-409A-81F1-78D6CD391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81792"/>
              </p:ext>
            </p:extLst>
          </p:nvPr>
        </p:nvGraphicFramePr>
        <p:xfrm>
          <a:off x="1600200" y="2932514"/>
          <a:ext cx="8331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82">
                  <a:extLst>
                    <a:ext uri="{9D8B030D-6E8A-4147-A177-3AD203B41FA5}">
                      <a16:colId xmlns:a16="http://schemas.microsoft.com/office/drawing/2014/main" val="1976723951"/>
                    </a:ext>
                  </a:extLst>
                </a:gridCol>
                <a:gridCol w="2125306">
                  <a:extLst>
                    <a:ext uri="{9D8B030D-6E8A-4147-A177-3AD203B41FA5}">
                      <a16:colId xmlns:a16="http://schemas.microsoft.com/office/drawing/2014/main" val="2677268517"/>
                    </a:ext>
                  </a:extLst>
                </a:gridCol>
                <a:gridCol w="2125306">
                  <a:extLst>
                    <a:ext uri="{9D8B030D-6E8A-4147-A177-3AD203B41FA5}">
                      <a16:colId xmlns:a16="http://schemas.microsoft.com/office/drawing/2014/main" val="4203582302"/>
                    </a:ext>
                  </a:extLst>
                </a:gridCol>
                <a:gridCol w="2125306">
                  <a:extLst>
                    <a:ext uri="{9D8B030D-6E8A-4147-A177-3AD203B41FA5}">
                      <a16:colId xmlns:a16="http://schemas.microsoft.com/office/drawing/2014/main" val="65218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 Specifier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8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6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-32768 to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hd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5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-2147483648 to 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%d, %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2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unsigned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4294967295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6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lf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5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6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4B70A-D19F-4FC2-B633-DEF12F3D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always check the size of a variable using the </a:t>
            </a:r>
            <a:r>
              <a:rPr lang="en-US" sz="2400" dirty="0" err="1">
                <a:solidFill>
                  <a:schemeClr val="accent5"/>
                </a:solidFill>
              </a:rPr>
              <a:t>sizeof</a:t>
            </a:r>
            <a:r>
              <a:rPr lang="en-US" sz="2400" dirty="0">
                <a:solidFill>
                  <a:schemeClr val="accent5"/>
                </a:solidFill>
              </a:rPr>
              <a:t>()</a:t>
            </a:r>
            <a:r>
              <a:rPr lang="en-US" sz="2400" dirty="0"/>
              <a:t> operator.</a:t>
            </a:r>
          </a:p>
          <a:p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0300F-0DC5-4120-AB5B-6CA7F918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COMSATS University Islamabad Abbottabad Campus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9112-5741-4CA4-8C87-FE5DBFA7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5803A-B1B4-41C5-8C1D-30F371E67DAE}" type="slidenum">
              <a:rPr lang="en-AE" smtClean="0"/>
              <a:t>9</a:t>
            </a:fld>
            <a:endParaRPr lang="en-A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62CC13-A6DE-44CF-AAEB-00C7F5AE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sizeof</a:t>
            </a:r>
            <a:r>
              <a:rPr lang="en-US" cap="none" dirty="0"/>
              <a:t>() operator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38338B-3440-4CCE-8846-CABDB0A98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65" y="2559558"/>
            <a:ext cx="7339012" cy="35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38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1FBDD381021E42947CF7B3FBA306E5" ma:contentTypeVersion="0" ma:contentTypeDescription="Create a new document." ma:contentTypeScope="" ma:versionID="836a733798110354c1e9fa8559dfd73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ca43119f7824e762e86d1d63033a74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0C76CC-294C-44BC-8F0F-25DB41D58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FA39B1-F044-4BD7-BE7F-2712C477A758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44DC964-E234-4B9B-8BD9-301F4460F5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2126</TotalTime>
  <Words>924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Banded</vt:lpstr>
      <vt:lpstr>INTRODUCTION TO Programming</vt:lpstr>
      <vt:lpstr>Recap</vt:lpstr>
      <vt:lpstr>Form of a C Program</vt:lpstr>
      <vt:lpstr>printf( ) and its purpose</vt:lpstr>
      <vt:lpstr>printf( )cont… </vt:lpstr>
      <vt:lpstr>printf( )cont… </vt:lpstr>
      <vt:lpstr>Data Types?</vt:lpstr>
      <vt:lpstr>Basic types</vt:lpstr>
      <vt:lpstr>sizeof() operator</vt:lpstr>
      <vt:lpstr>signed and unsigned</vt:lpstr>
      <vt:lpstr>Derived Data Types</vt:lpstr>
      <vt:lpstr>Escape Sequences</vt:lpstr>
      <vt:lpstr>Exercise</vt:lpstr>
      <vt:lpstr>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Abdul Nasir</dc:creator>
  <cp:lastModifiedBy>yasher ali</cp:lastModifiedBy>
  <cp:revision>61</cp:revision>
  <dcterms:created xsi:type="dcterms:W3CDTF">2022-02-24T07:33:24Z</dcterms:created>
  <dcterms:modified xsi:type="dcterms:W3CDTF">2022-03-09T07:57:13Z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0x010100761FBDD381021E42947CF7B3FBA306E5</vt:lpwstr>
  </property>
</Properties>
</file>