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7"/>
  </p:notesMasterIdLst>
  <p:sldIdLst>
    <p:sldId id="256" r:id="rId5"/>
    <p:sldId id="277" r:id="rId6"/>
    <p:sldId id="257" r:id="rId7"/>
    <p:sldId id="27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67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AFAA-1B1A-4F4F-8746-5EDAFCACFA70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5E956-5708-4705-8F88-291E84CE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 l="50000" t="13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88" y="541626"/>
            <a:ext cx="6601012" cy="2887374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69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64" y="3748951"/>
            <a:ext cx="5209793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4122B6F-0CDC-4ACB-B4B3-A54E49725045}"/>
              </a:ext>
            </a:extLst>
          </p:cNvPr>
          <p:cNvSpPr txBox="1">
            <a:spLocks/>
          </p:cNvSpPr>
          <p:nvPr userDrawn="1"/>
        </p:nvSpPr>
        <p:spPr>
          <a:xfrm>
            <a:off x="7613127" y="95403"/>
            <a:ext cx="446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en-US" sz="1600" kern="1200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Object Oriented Programming (CSC241 )</a:t>
            </a:r>
            <a:endParaRPr lang="en-AE" sz="1600" kern="1200" dirty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7D805F-CCE4-437F-BDB6-B4469C266EEA}"/>
              </a:ext>
            </a:extLst>
          </p:cNvPr>
          <p:cNvSpPr txBox="1">
            <a:spLocks/>
          </p:cNvSpPr>
          <p:nvPr userDrawn="1"/>
        </p:nvSpPr>
        <p:spPr>
          <a:xfrm>
            <a:off x="-549326" y="6361071"/>
            <a:ext cx="5416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1600" kern="1200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COMSATS University Islamabad, Abbottabad Campus</a:t>
            </a:r>
            <a:endParaRPr lang="en-AE" sz="1600" kern="1200" dirty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874B5-5BC7-4237-9254-6C47FC87DD5C}"/>
              </a:ext>
            </a:extLst>
          </p:cNvPr>
          <p:cNvSpPr/>
          <p:nvPr userDrawn="1"/>
        </p:nvSpPr>
        <p:spPr>
          <a:xfrm>
            <a:off x="92363" y="6687414"/>
            <a:ext cx="12020364" cy="1626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D53FF-0C4C-4F29-99C1-E3F8E95C54B4}"/>
              </a:ext>
            </a:extLst>
          </p:cNvPr>
          <p:cNvSpPr/>
          <p:nvPr userDrawn="1"/>
        </p:nvSpPr>
        <p:spPr>
          <a:xfrm rot="16200000">
            <a:off x="-3315860" y="3362022"/>
            <a:ext cx="6797977" cy="166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46FE-869B-4BB8-8763-76BCA39F5D4B}"/>
              </a:ext>
            </a:extLst>
          </p:cNvPr>
          <p:cNvSpPr/>
          <p:nvPr userDrawn="1"/>
        </p:nvSpPr>
        <p:spPr>
          <a:xfrm rot="16200000">
            <a:off x="8696068" y="3366645"/>
            <a:ext cx="6797977" cy="166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D3BA8-EFFD-444F-B623-81B35E9C4C47}"/>
              </a:ext>
            </a:extLst>
          </p:cNvPr>
          <p:cNvSpPr/>
          <p:nvPr userDrawn="1"/>
        </p:nvSpPr>
        <p:spPr>
          <a:xfrm>
            <a:off x="-13665" y="-1030"/>
            <a:ext cx="12195668" cy="11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26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916921A-4012-46B8-8EEE-1A467472A7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55" y="35939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9747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6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CC86C02-0657-4F8C-A868-CF42FF348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32178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5109D-BE7A-4757-9C21-5A904915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AAB4B-2A7F-44F3-8FFA-34AA05FD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61C858-7544-42AC-BBB2-430D736F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FBDD4B1-5F84-4C02-91AD-3D4C016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9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EE50555-1670-4010-850E-EB419B3A3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5" y="23948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85864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DD4833-2340-4618-9ED8-3C6880FCE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64" y="37320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4684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EBD0E02-1135-4A33-8FEC-073CC5ADE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28417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40451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200BB12-4278-49FC-A45A-AA0D3D9CC0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64" y="28417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12815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8E9833F-EBCA-46EC-A4B5-441EB79181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70021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7248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297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27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COMSATS University Islamabad Abbottabad Campus</a:t>
            </a:r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58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A2ECA4-C74A-41E1-90CA-6BD9C4504708}"/>
              </a:ext>
            </a:extLst>
          </p:cNvPr>
          <p:cNvSpPr/>
          <p:nvPr/>
        </p:nvSpPr>
        <p:spPr>
          <a:xfrm>
            <a:off x="8211312" y="173736"/>
            <a:ext cx="3758184" cy="46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34B39-6EAD-4378-A9EE-42590337BBBA}"/>
              </a:ext>
            </a:extLst>
          </p:cNvPr>
          <p:cNvSpPr txBox="1"/>
          <p:nvPr/>
        </p:nvSpPr>
        <p:spPr>
          <a:xfrm>
            <a:off x="8044962" y="310896"/>
            <a:ext cx="38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Programming Fundamentals (CSC103)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0CA9FA-C77E-49F4-9A50-43A8498C4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65" y="861577"/>
            <a:ext cx="6601012" cy="2887374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BDD1B4-0608-4BEA-ACA3-36F64DD1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64" y="3748951"/>
            <a:ext cx="5209793" cy="1309255"/>
          </a:xfrm>
        </p:spPr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dirty="0"/>
              <a:t>Instructor: Yasher Ali</a:t>
            </a:r>
          </a:p>
        </p:txBody>
      </p:sp>
    </p:spTree>
    <p:extLst>
      <p:ext uri="{BB962C8B-B14F-4D97-AF65-F5344CB8AC3E}">
        <p14:creationId xmlns:p14="http://schemas.microsoft.com/office/powerpoint/2010/main" val="172905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D067C3-0CB4-46A8-8534-E61B28F6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Post Increment: </a:t>
            </a:r>
            <a:r>
              <a:rPr lang="en-US" dirty="0"/>
              <a:t>The (</a:t>
            </a:r>
            <a:r>
              <a:rPr lang="en-US" dirty="0">
                <a:solidFill>
                  <a:srgbClr val="FFC000"/>
                </a:solidFill>
              </a:rPr>
              <a:t>a++</a:t>
            </a:r>
            <a:r>
              <a:rPr lang="en-US" dirty="0"/>
              <a:t>) symbol represents the post-increment operator, which means the value of 'a' is incremented by 1 after assigning the original value to the expression or another variable.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the initial value of the x variable is 10 and using the post-increment operator (x++) to assign increment value of the 'x' to the variable 'A'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6FDD2-22F9-4F5B-882C-2A410513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AA846-86FD-4D5A-9D2C-3562760C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10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AC1EB8-A45A-4517-80E9-63AD54E4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Unary Increment Operator (++) 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91C80-8395-4CC5-958D-E587E758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06" y="3517963"/>
            <a:ext cx="2657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6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562EE1-6566-45B6-BF93-349F2FCC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1847801"/>
            <a:ext cx="5350848" cy="480903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C57C3-40D7-4872-A897-BF1EB31F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9710-A6FC-4F67-A36E-ECAB3D17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11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096E82-4162-4427-A350-F27898B3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Unary Increment Operator (++) 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CC141-50FA-40C5-AD1D-489F9D93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991" y="3118842"/>
            <a:ext cx="4267200" cy="226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90318A-861A-4040-B4F3-44C57C0BEB39}"/>
              </a:ext>
            </a:extLst>
          </p:cNvPr>
          <p:cNvSpPr txBox="1"/>
          <p:nvPr/>
        </p:nvSpPr>
        <p:spPr>
          <a:xfrm>
            <a:off x="7337990" y="2609195"/>
            <a:ext cx="24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790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7BACD8-B52C-44CA-8476-6AF2CA3D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unary decrement operator is opposite to the unary increment operator. </a:t>
            </a:r>
          </a:p>
          <a:p>
            <a:r>
              <a:rPr lang="en-US" dirty="0"/>
              <a:t>The Unary decrement operator is represented by the double minus (--) symbol, and it is used to decrease the operand value by 1 according to the decrement's types. </a:t>
            </a:r>
          </a:p>
          <a:p>
            <a:r>
              <a:rPr lang="en-US" dirty="0"/>
              <a:t>The Unary decrement operator is of two types: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Pre decrement </a:t>
            </a:r>
            <a:r>
              <a:rPr lang="en-US" dirty="0"/>
              <a:t>operator and the </a:t>
            </a:r>
            <a:r>
              <a:rPr lang="en-US" dirty="0">
                <a:solidFill>
                  <a:srgbClr val="FFC000"/>
                </a:solidFill>
              </a:rPr>
              <a:t>Post Decrement operator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Pre Decrement: </a:t>
            </a:r>
            <a:r>
              <a:rPr lang="en-US" dirty="0"/>
              <a:t>The pre decrement operator is denoted as (</a:t>
            </a:r>
            <a:r>
              <a:rPr lang="en-US" dirty="0">
                <a:solidFill>
                  <a:srgbClr val="FFC000"/>
                </a:solidFill>
              </a:rPr>
              <a:t>--a</a:t>
            </a:r>
            <a:r>
              <a:rPr lang="en-US" dirty="0"/>
              <a:t>) symbol, meaning the operand value is decreased by 1 before assigning to another variable or expression.</a:t>
            </a:r>
          </a:p>
          <a:p>
            <a:r>
              <a:rPr lang="en-US" dirty="0">
                <a:solidFill>
                  <a:srgbClr val="FFFF00"/>
                </a:solidFill>
              </a:rPr>
              <a:t>Post Decrement: </a:t>
            </a:r>
            <a:r>
              <a:rPr lang="en-US" dirty="0"/>
              <a:t>The Post decrement operator is denoted as (</a:t>
            </a:r>
            <a:r>
              <a:rPr lang="en-US" dirty="0">
                <a:solidFill>
                  <a:srgbClr val="FFC000"/>
                </a:solidFill>
              </a:rPr>
              <a:t>a--</a:t>
            </a:r>
            <a:r>
              <a:rPr lang="en-US" dirty="0"/>
              <a:t>) symbol, which means the original value is decreased by 1 after assigning to another variable or expression.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B5303-E6E3-47AB-B59F-93F271A2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C0CB-8BFC-4BAB-9F20-741D3265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12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C20E6D-9953-4031-8B12-2B44A93A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Unary Decrement Operator (--) 1</a:t>
            </a:r>
          </a:p>
        </p:txBody>
      </p:sp>
    </p:spTree>
    <p:extLst>
      <p:ext uri="{BB962C8B-B14F-4D97-AF65-F5344CB8AC3E}">
        <p14:creationId xmlns:p14="http://schemas.microsoft.com/office/powerpoint/2010/main" val="199230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05080-7D61-4965-8FED-57A0A974A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780" y="1846771"/>
            <a:ext cx="4913708" cy="482248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7038E-A246-4044-8234-F55FF553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C0C88-BC25-4ECA-A122-7CB95CE4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13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3671AB-1433-48C5-8CFA-31C40686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Unary Decrement Operator (--) 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36CF4-9B82-41AE-A5F7-60E71969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28" y="3119773"/>
            <a:ext cx="4524375" cy="227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C59CA8-9EAB-4AA3-B480-D7CF3F86D5EF}"/>
              </a:ext>
            </a:extLst>
          </p:cNvPr>
          <p:cNvSpPr txBox="1"/>
          <p:nvPr/>
        </p:nvSpPr>
        <p:spPr>
          <a:xfrm>
            <a:off x="6933628" y="26127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5290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E7F83-6AE5-4CD8-8221-6FA66FD7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sizeof</a:t>
            </a:r>
            <a:r>
              <a:rPr lang="en-US" dirty="0"/>
              <a:t> is a keyword used to find the size of different data types or operands like int, float, char, double, etc.</a:t>
            </a:r>
          </a:p>
          <a:p>
            <a:pPr lvl="1"/>
            <a:r>
              <a:rPr lang="en-US" dirty="0"/>
              <a:t>Syntax: </a:t>
            </a:r>
            <a:r>
              <a:rPr lang="en-US" dirty="0" err="1">
                <a:solidFill>
                  <a:srgbClr val="FFC000"/>
                </a:solidFill>
              </a:rPr>
              <a:t>sizeof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/>
              <a:t>data_variable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7E86-DDC2-4156-A04B-A8A41292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78839-6EB6-4A51-BEAB-F0DB179A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14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2CDE1-C7EF-460C-A7E4-780DC595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Unary </a:t>
            </a:r>
            <a:r>
              <a:rPr lang="en-US" cap="none" dirty="0" err="1"/>
              <a:t>sizeof</a:t>
            </a:r>
            <a:r>
              <a:rPr lang="en-US" cap="none" dirty="0"/>
              <a:t>() Operator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9EA17-408B-4978-A17D-D384A349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89" y="3023936"/>
            <a:ext cx="6193879" cy="3412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06E17-D68C-483C-A1CB-ACB8E007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691" y="3996875"/>
            <a:ext cx="3855149" cy="1466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14335F-8FD0-4C04-937F-C67C6F34B763}"/>
              </a:ext>
            </a:extLst>
          </p:cNvPr>
          <p:cNvSpPr txBox="1"/>
          <p:nvPr/>
        </p:nvSpPr>
        <p:spPr>
          <a:xfrm>
            <a:off x="8118691" y="3611880"/>
            <a:ext cx="20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84567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7C107-424E-40BF-8F72-9A43E2CE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logical not operator is used to reverse the given condition. </a:t>
            </a:r>
          </a:p>
          <a:p>
            <a:r>
              <a:rPr lang="en-US" dirty="0"/>
              <a:t>For example, if the operand is true, the logical not operator (</a:t>
            </a:r>
            <a:r>
              <a:rPr lang="en-US" dirty="0">
                <a:solidFill>
                  <a:srgbClr val="FFC000"/>
                </a:solidFill>
              </a:rPr>
              <a:t>!</a:t>
            </a:r>
            <a:r>
              <a:rPr lang="en-US" dirty="0"/>
              <a:t>) reverses and return false; if the operand is false, the logical operator returns true.</a:t>
            </a:r>
          </a:p>
          <a:p>
            <a:r>
              <a:rPr lang="en-US" b="1" dirty="0"/>
              <a:t>Syntax:</a:t>
            </a:r>
          </a:p>
          <a:p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0793E-D6F0-49BA-BCE5-1BBB0446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F0DF-D897-4741-AE3C-8E3AF06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15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5B358-6843-41B7-A28F-D3C62F6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Logical Not (!) Operator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04203-A9D2-472A-8587-38A3AFB7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05" y="3749040"/>
            <a:ext cx="5695531" cy="9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B6471B-01AE-4996-9AF2-BE9D88794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164" y="1865059"/>
            <a:ext cx="5645131" cy="464475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C16E1-2D05-4C8D-96D6-41CF50E4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6C5B-36AA-408B-A3FA-8010E456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16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149EA-CB1F-42F3-A885-07467B5A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Logical Not (!) Operator 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10525-52E3-4CC0-98E6-599E4412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38" y="3444487"/>
            <a:ext cx="4562475" cy="1485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C2EC9-7BE9-4E50-9F12-989812CB8F5E}"/>
              </a:ext>
            </a:extLst>
          </p:cNvPr>
          <p:cNvSpPr txBox="1"/>
          <p:nvPr/>
        </p:nvSpPr>
        <p:spPr>
          <a:xfrm>
            <a:off x="7280338" y="2970399"/>
            <a:ext cx="25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26243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49F7E-D2DD-4F92-8E83-8045FFD3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Unary </a:t>
            </a:r>
            <a:r>
              <a:rPr lang="en-US" dirty="0" err="1"/>
              <a:t>AddressOf</a:t>
            </a:r>
            <a:r>
              <a:rPr lang="en-US" dirty="0"/>
              <a:t> Operator is denoted as ampersand (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/>
              <a:t>) symbol, which is used to find the address of a variable defined in computer memory.</a:t>
            </a:r>
          </a:p>
          <a:p>
            <a:r>
              <a:rPr lang="en-US" b="1" dirty="0">
                <a:solidFill>
                  <a:srgbClr val="FFC000"/>
                </a:solidFill>
              </a:rPr>
              <a:t>Syntax:</a:t>
            </a:r>
          </a:p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3A85B-C4B7-416C-A06B-F84F6D8B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04567-0E27-4857-B00B-8B3757DE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17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3878B5-4B9E-47D5-94EF-B73FE743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AddressOf</a:t>
            </a:r>
            <a:r>
              <a:rPr lang="en-US" cap="none" dirty="0"/>
              <a:t> Operator (&amp;)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BE4AC-B495-407A-8844-9A261AF1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47" y="3310128"/>
            <a:ext cx="5522023" cy="12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B1493-08E0-4966-BB7F-84C3F592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1865377"/>
            <a:ext cx="5618505" cy="470844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8D0F-EE4A-47ED-9A51-C15EC52B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1CE9-1A54-4D52-A884-FFCBE5C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18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3F4641-68A0-4892-9E8C-F906B5F3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AddressOf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Operator (&amp;) 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373E1-F45F-4FE2-8471-56467DFB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85" y="3762401"/>
            <a:ext cx="447675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FEC4C4-74FA-49F8-817B-B3F28CBD2A16}"/>
              </a:ext>
            </a:extLst>
          </p:cNvPr>
          <p:cNvSpPr txBox="1"/>
          <p:nvPr/>
        </p:nvSpPr>
        <p:spPr>
          <a:xfrm>
            <a:off x="7195185" y="3354323"/>
            <a:ext cx="27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8022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CCD95C-7882-4A16-84E9-D8E6B5C4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 is used to performing mathematical operations such as addition, subtraction, multiplication, division, modulus, etc., on the given operands.</a:t>
            </a:r>
          </a:p>
          <a:p>
            <a:r>
              <a:rPr lang="en-US" dirty="0"/>
              <a:t>For example: 5 + 3 = 8, 5 - 3 = 2, 2 * 4 = 8, etc. are the examples of arithmetic operators.</a:t>
            </a:r>
          </a:p>
          <a:p>
            <a:r>
              <a:rPr lang="en-US" dirty="0"/>
              <a:t>Let's discuss the different types of Arithmetic Operators in the C programming.</a:t>
            </a:r>
          </a:p>
          <a:p>
            <a:r>
              <a:rPr lang="en-US" dirty="0">
                <a:solidFill>
                  <a:srgbClr val="FFFF00"/>
                </a:solidFill>
              </a:rPr>
              <a:t>Plus Operator:</a:t>
            </a:r>
          </a:p>
          <a:p>
            <a:pPr lvl="1"/>
            <a:r>
              <a:rPr lang="en-US" dirty="0"/>
              <a:t>It is a simple Plus (</a:t>
            </a:r>
            <a:r>
              <a:rPr lang="en-US" dirty="0">
                <a:solidFill>
                  <a:srgbClr val="FFC000"/>
                </a:solidFill>
              </a:rPr>
              <a:t>+</a:t>
            </a:r>
            <a:r>
              <a:rPr lang="en-US" dirty="0"/>
              <a:t>) Operator used to add two given operands.</a:t>
            </a:r>
          </a:p>
          <a:p>
            <a:pPr lvl="1"/>
            <a:r>
              <a:rPr lang="en-US" dirty="0"/>
              <a:t>We can use Plus Operator with different data types such as integer, float, long, double, enumerated and string type data to add the given operand.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42CF7-3059-4868-A973-CB3C7806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0DA13-9448-4B44-8911-7D661059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19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DDFDF0-302A-4417-8EEF-5E334350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Arithmetic Operator in C 1</a:t>
            </a:r>
          </a:p>
        </p:txBody>
      </p:sp>
    </p:spTree>
    <p:extLst>
      <p:ext uri="{BB962C8B-B14F-4D97-AF65-F5344CB8AC3E}">
        <p14:creationId xmlns:p14="http://schemas.microsoft.com/office/powerpoint/2010/main" val="27350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6206B1-4CDF-4A7A-B71A-F6A73F9F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Types of Operators</a:t>
            </a:r>
          </a:p>
          <a:p>
            <a:r>
              <a:rPr lang="en-US" dirty="0"/>
              <a:t>Unary Operators</a:t>
            </a:r>
          </a:p>
          <a:p>
            <a:pPr lvl="1"/>
            <a:r>
              <a:rPr lang="en-US" dirty="0"/>
              <a:t>Types of Unary Operators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A9F6B-D361-43E7-AA86-1D51B0E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A7403-8085-4797-A4AD-0FDD722F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2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316A25-0AD4-4640-A138-4042A6B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0148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706A-BE65-42BD-A809-BC9F6665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Minus Operator:</a:t>
            </a:r>
          </a:p>
          <a:p>
            <a:pPr lvl="1"/>
            <a:r>
              <a:rPr lang="en-US" dirty="0"/>
              <a:t>The minus operator is denoted by the minus (</a:t>
            </a:r>
            <a:r>
              <a:rPr lang="en-US" dirty="0">
                <a:solidFill>
                  <a:srgbClr val="FFC000"/>
                </a:solidFill>
              </a:rPr>
              <a:t>-</a:t>
            </a:r>
            <a:r>
              <a:rPr lang="en-US" dirty="0"/>
              <a:t>) symbol. </a:t>
            </a:r>
          </a:p>
          <a:p>
            <a:pPr lvl="1"/>
            <a:r>
              <a:rPr lang="en-US" dirty="0"/>
              <a:t>It is used to return the subtraction of the first number from the second number. </a:t>
            </a:r>
          </a:p>
          <a:p>
            <a:pPr lvl="1"/>
            <a:r>
              <a:rPr lang="en-US" dirty="0"/>
              <a:t>The data type of the given number can be different types, such as int, float, double, long double, etc., in the programing language.</a:t>
            </a:r>
          </a:p>
          <a:p>
            <a:r>
              <a:rPr lang="en-US" dirty="0">
                <a:solidFill>
                  <a:srgbClr val="FFFF00"/>
                </a:solidFill>
              </a:rPr>
              <a:t>Multiplication Operator:</a:t>
            </a:r>
          </a:p>
          <a:p>
            <a:pPr lvl="1"/>
            <a:r>
              <a:rPr lang="en-US" dirty="0"/>
              <a:t>The multiplication operator is represented as an asterisk (</a:t>
            </a:r>
            <a:r>
              <a:rPr lang="en-US" dirty="0">
                <a:solidFill>
                  <a:srgbClr val="FFC000"/>
                </a:solidFill>
              </a:rPr>
              <a:t>*</a:t>
            </a:r>
            <a:r>
              <a:rPr lang="en-US" dirty="0"/>
              <a:t>) symbol, and it is used to return the product of </a:t>
            </a:r>
            <a:r>
              <a:rPr lang="en-US" dirty="0">
                <a:solidFill>
                  <a:srgbClr val="FFC000"/>
                </a:solidFill>
              </a:rPr>
              <a:t>n1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n2</a:t>
            </a:r>
            <a:r>
              <a:rPr lang="en-US" dirty="0"/>
              <a:t> numbers. </a:t>
            </a:r>
          </a:p>
          <a:p>
            <a:pPr lvl="1"/>
            <a:r>
              <a:rPr lang="en-US" dirty="0"/>
              <a:t>The data type of the given number can be different types such as int, float, and double in the C programing language.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5D3D8-96BB-45D0-BF1F-AF56963A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8989C-0223-4670-913B-28FB12C2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20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7DDB04-76C8-446F-AEAA-1D54BA16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Arithmetic Operator in C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4A6B5C-61BE-41B6-8975-525126F4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Division Operator:</a:t>
            </a:r>
          </a:p>
          <a:p>
            <a:pPr lvl="1"/>
            <a:r>
              <a:rPr lang="en-US" dirty="0"/>
              <a:t>The division operator is an arithmetic operator that divides the first (n1) by the second (n2) number. </a:t>
            </a:r>
          </a:p>
          <a:p>
            <a:pPr lvl="1"/>
            <a:r>
              <a:rPr lang="en-US" dirty="0"/>
              <a:t>Using division operator (</a:t>
            </a:r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/>
              <a:t>), we can divide the int, float, double and long data types variables.</a:t>
            </a:r>
          </a:p>
          <a:p>
            <a:r>
              <a:rPr lang="en-US" dirty="0">
                <a:solidFill>
                  <a:srgbClr val="FFFF00"/>
                </a:solidFill>
              </a:rPr>
              <a:t>Modulus Operator:</a:t>
            </a:r>
          </a:p>
          <a:p>
            <a:pPr lvl="1"/>
            <a:r>
              <a:rPr lang="en-US" dirty="0"/>
              <a:t>The modulus operator is represented by the percentage sign (</a:t>
            </a:r>
            <a:r>
              <a:rPr lang="en-US" dirty="0">
                <a:solidFill>
                  <a:srgbClr val="FFC000"/>
                </a:solidFill>
              </a:rPr>
              <a:t>%</a:t>
            </a:r>
            <a:r>
              <a:rPr lang="en-US" dirty="0"/>
              <a:t>), and it is used to return the remainder by dividing the first number by the second number.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EFC5D-218A-49E5-AB2B-2420081D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B597-068F-45E7-8136-E9AE9511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21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8A46E-C34B-465C-BB3F-902E4D11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Arithmetic Operator in 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D93E3-1203-4C09-B6D8-21EE52FA6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76" y="2215979"/>
            <a:ext cx="5989320" cy="4206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A9E82-99D3-40C7-AF5A-A859C08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8E90-0EF7-4F8F-80AF-40001565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22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0E154-145A-4E4C-B382-66C42F8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Arithmetic Operator in C 4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5981-AEA8-40DE-90F9-71FEC77B42B8}"/>
              </a:ext>
            </a:extLst>
          </p:cNvPr>
          <p:cNvSpPr txBox="1"/>
          <p:nvPr/>
        </p:nvSpPr>
        <p:spPr>
          <a:xfrm>
            <a:off x="1408176" y="1868541"/>
            <a:ext cx="3593592" cy="37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B3ED00-7E5D-4A95-9B0D-08741354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69" y="3562179"/>
            <a:ext cx="4476750" cy="15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E96A0-7DBE-47FE-845C-DF3A008634AC}"/>
              </a:ext>
            </a:extLst>
          </p:cNvPr>
          <p:cNvSpPr txBox="1"/>
          <p:nvPr/>
        </p:nvSpPr>
        <p:spPr>
          <a:xfrm>
            <a:off x="7524368" y="3178131"/>
            <a:ext cx="2680335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0715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AF1B4-3E02-48F1-8603-BE8897CD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the special symbols used to perform mathematical and logical operations to the given numbers or operands and returns results based on passed operator between the operands.</a:t>
            </a:r>
          </a:p>
          <a:p>
            <a:r>
              <a:rPr lang="en-US" dirty="0"/>
              <a:t>In other words, we can say that an operator operates the operands. For example, ‘+’ is an operator used for addition, as shown below: </a:t>
            </a:r>
          </a:p>
          <a:p>
            <a:pPr marL="228600" lvl="1" indent="0">
              <a:buNone/>
            </a:pPr>
            <a:r>
              <a:rPr lang="en-US" dirty="0"/>
              <a:t>	sum=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Types of operators in C:</a:t>
            </a:r>
          </a:p>
          <a:p>
            <a:pPr lvl="1"/>
            <a:r>
              <a:rPr lang="en-US" dirty="0"/>
              <a:t>Unary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Ternary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7B73E-A704-4744-BF62-DBDBEA76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8371F-D738-4496-8D36-63043E1D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3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7BF3BD-5718-430F-AED8-84D775D5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Operators 1</a:t>
            </a:r>
          </a:p>
        </p:txBody>
      </p:sp>
    </p:spTree>
    <p:extLst>
      <p:ext uri="{BB962C8B-B14F-4D97-AF65-F5344CB8AC3E}">
        <p14:creationId xmlns:p14="http://schemas.microsoft.com/office/powerpoint/2010/main" val="975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1520FF-2CAE-4422-8930-05BCFCFD5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946" y="2011363"/>
            <a:ext cx="8636025" cy="441149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1AEBB-DBBD-429B-9F20-E61D6CD6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4B2B-3A9D-4EF5-AC93-5EFAFA05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4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654A8-D066-4B15-87D1-DC935F3E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Operators 2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8702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81ED9-4367-4EE5-8DC5-FF64496A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unary operator is an operator used to operate on a single operand to return a new value. </a:t>
            </a:r>
          </a:p>
          <a:p>
            <a:r>
              <a:rPr lang="en-US" dirty="0"/>
              <a:t>In other words, it is an operator that updates the value of an operand or expression's value by using the appropriate unary operators. </a:t>
            </a:r>
          </a:p>
          <a:p>
            <a:r>
              <a:rPr lang="en-US" dirty="0"/>
              <a:t>In Unary Operator, operators have equal priority from right to left side associativity.</a:t>
            </a:r>
          </a:p>
          <a:p>
            <a:r>
              <a:rPr lang="en-US" dirty="0"/>
              <a:t>Types of the Unary Operator</a:t>
            </a:r>
          </a:p>
          <a:p>
            <a:r>
              <a:rPr lang="en-US" dirty="0"/>
              <a:t>Following are the types of the unary operators in the C programming language.</a:t>
            </a:r>
          </a:p>
          <a:p>
            <a:pPr lvl="1"/>
            <a:r>
              <a:rPr lang="en-US" dirty="0"/>
              <a:t>Unary Minus (</a:t>
            </a:r>
            <a:r>
              <a:rPr lang="en-US" dirty="0">
                <a:solidFill>
                  <a:srgbClr val="FFC000"/>
                </a:solidFill>
              </a:rPr>
              <a:t>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Unary Plus (</a:t>
            </a:r>
            <a:r>
              <a:rPr lang="en-US" dirty="0">
                <a:solidFill>
                  <a:srgbClr val="FFC000"/>
                </a:solidFill>
              </a:rPr>
              <a:t>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Increment (</a:t>
            </a:r>
            <a:r>
              <a:rPr lang="en-US" dirty="0">
                <a:solidFill>
                  <a:srgbClr val="FFC000"/>
                </a:solidFill>
              </a:rPr>
              <a:t>++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Decrement (</a:t>
            </a:r>
            <a:r>
              <a:rPr lang="en-US" dirty="0">
                <a:solidFill>
                  <a:srgbClr val="FFC000"/>
                </a:solidFill>
              </a:rPr>
              <a:t>--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Logical Negation (</a:t>
            </a:r>
            <a:r>
              <a:rPr lang="en-US" dirty="0">
                <a:solidFill>
                  <a:srgbClr val="FFC000"/>
                </a:solidFill>
              </a:rPr>
              <a:t>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Address Operator (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sizeof</a:t>
            </a:r>
            <a:r>
              <a:rPr lang="en-US" dirty="0">
                <a:solidFill>
                  <a:srgbClr val="FFC000"/>
                </a:solidFill>
              </a:rPr>
              <a:t>()</a:t>
            </a:r>
            <a:r>
              <a:rPr lang="en-US" dirty="0"/>
              <a:t>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EFC3-EA42-414D-8F7D-902F44EB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537A0-0143-4530-B2CE-6C5A5D8B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5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638AF4-DB35-44E5-88C2-F8DA1E5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Unary Operator 1</a:t>
            </a:r>
          </a:p>
        </p:txBody>
      </p:sp>
    </p:spTree>
    <p:extLst>
      <p:ext uri="{BB962C8B-B14F-4D97-AF65-F5344CB8AC3E}">
        <p14:creationId xmlns:p14="http://schemas.microsoft.com/office/powerpoint/2010/main" val="42045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997A62-CBEE-439E-8386-F417A2E7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Unary Minus operator is represented using the symbol (</a:t>
            </a:r>
            <a:r>
              <a:rPr lang="en-US" dirty="0">
                <a:solidFill>
                  <a:srgbClr val="FFC000"/>
                </a:solidFill>
              </a:rPr>
              <a:t>-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The unary operator is used to change the sign of any positive value to a negative value.</a:t>
            </a:r>
          </a:p>
          <a:p>
            <a:pPr lvl="1"/>
            <a:r>
              <a:rPr lang="en-US" dirty="0"/>
              <a:t>It means it changes the positive number to the negative, and a negative number becomes the positive number using the unary minus operator.</a:t>
            </a:r>
          </a:p>
          <a:p>
            <a:pPr lvl="1"/>
            <a:r>
              <a:rPr lang="en-US" b="1" dirty="0"/>
              <a:t>Syntax</a:t>
            </a:r>
          </a:p>
          <a:p>
            <a:pPr lvl="1"/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3048F-6DB1-4DA0-BCA4-C3CD9DDE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3BA5-5F87-4DFC-AA98-BE4C7232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6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A3A73E-F09D-4EA6-BC5E-04851403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Unary Minus (-)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239A9-F285-4869-B263-87C23F86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09" y="4114800"/>
            <a:ext cx="42291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3BF6E7-ACA0-47CB-BE94-A5AAC0D4A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769" y="2001824"/>
            <a:ext cx="5389207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C4CEA-C8E7-459A-AA1C-B0C32C6B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12F52-DF1F-4F7A-85E8-129DD82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7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FC1B74-6D32-4313-A354-46FC44A6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Unary Minus (-):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10935-FC54-4BA3-8E99-BA82BF2E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399" y="3208972"/>
            <a:ext cx="3276600" cy="1628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6BEDCD-4596-40D9-9FC4-87399BFD1FED}"/>
              </a:ext>
            </a:extLst>
          </p:cNvPr>
          <p:cNvSpPr txBox="1"/>
          <p:nvPr/>
        </p:nvSpPr>
        <p:spPr>
          <a:xfrm>
            <a:off x="7644384" y="2825496"/>
            <a:ext cx="20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298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455A0F-CB74-43CE-9212-1223D8EB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unary plus operator is represented as the "</a:t>
            </a:r>
            <a:r>
              <a:rPr lang="en-US" dirty="0">
                <a:solidFill>
                  <a:srgbClr val="FFC000"/>
                </a:solidFill>
              </a:rPr>
              <a:t>+</a:t>
            </a:r>
            <a:r>
              <a:rPr lang="en-US" dirty="0"/>
              <a:t>" symbol, and it does not change to the operand value.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A065-1162-42D0-8EE5-10EE972D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18C3B-5049-4152-8DAB-178D7343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8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643E0C-D4B4-40A5-A279-D3CFABF4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Unary Plus (+)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DE29F-C975-4BC3-B987-D92D5E71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305797"/>
            <a:ext cx="4914900" cy="326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3E494-E779-414C-ADF6-AE76B1816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4" y="4449272"/>
            <a:ext cx="3476625" cy="981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9BB65-62C9-4E20-AD5E-F1222BDD8A30}"/>
              </a:ext>
            </a:extLst>
          </p:cNvPr>
          <p:cNvSpPr txBox="1"/>
          <p:nvPr/>
        </p:nvSpPr>
        <p:spPr>
          <a:xfrm>
            <a:off x="7510374" y="4012886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5963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420D1-30D0-4173-9A1B-40735FE5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unary increment operator, which is denoted by the "</a:t>
            </a:r>
            <a:r>
              <a:rPr lang="en-US" dirty="0">
                <a:solidFill>
                  <a:srgbClr val="FFC000"/>
                </a:solidFill>
              </a:rPr>
              <a:t>++</a:t>
            </a:r>
            <a:r>
              <a:rPr lang="en-US" dirty="0"/>
              <a:t>" symbol. </a:t>
            </a:r>
          </a:p>
          <a:p>
            <a:r>
              <a:rPr lang="en-US" dirty="0"/>
              <a:t>The "</a:t>
            </a:r>
            <a:r>
              <a:rPr lang="en-US" dirty="0">
                <a:solidFill>
                  <a:srgbClr val="FFC000"/>
                </a:solidFill>
              </a:rPr>
              <a:t>++</a:t>
            </a:r>
            <a:r>
              <a:rPr lang="en-US" dirty="0"/>
              <a:t>" symbol represents the operand's value is increased by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. </a:t>
            </a:r>
          </a:p>
          <a:p>
            <a:r>
              <a:rPr lang="en-US" dirty="0"/>
              <a:t>It can be used in two ways, as the </a:t>
            </a:r>
            <a:r>
              <a:rPr lang="en-US" dirty="0">
                <a:solidFill>
                  <a:srgbClr val="FFC000"/>
                </a:solidFill>
              </a:rPr>
              <a:t>post-increment</a:t>
            </a:r>
            <a:r>
              <a:rPr lang="en-US" dirty="0"/>
              <a:t> and the </a:t>
            </a:r>
            <a:r>
              <a:rPr lang="en-US" dirty="0">
                <a:solidFill>
                  <a:srgbClr val="FFC000"/>
                </a:solidFill>
              </a:rPr>
              <a:t>pre-increment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Pre Increment: </a:t>
            </a:r>
            <a:r>
              <a:rPr lang="en-US" dirty="0"/>
              <a:t>The pre-increment operator is represented as (</a:t>
            </a:r>
            <a:r>
              <a:rPr lang="en-US" dirty="0">
                <a:solidFill>
                  <a:srgbClr val="FFC000"/>
                </a:solidFill>
              </a:rPr>
              <a:t>++a</a:t>
            </a:r>
            <a:r>
              <a:rPr lang="en-US" dirty="0"/>
              <a:t>), which means the value of variable 'a' is increment by 1 before using operand to the expression.</a:t>
            </a:r>
          </a:p>
          <a:p>
            <a:pPr lvl="1"/>
            <a:r>
              <a:rPr lang="en-US" dirty="0"/>
              <a:t>For example: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initial value of x is 10, and using the pre-increment operator (++x) increases the operand value by 1 before assigning it to the variable 'A'.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8616-4859-4B88-9808-4646FC44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7039-926F-441C-90F6-9E91B95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9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E859E9-1BCC-4DE0-94E2-F1319B00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Unary Increment Operator (++)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C9970-C39E-4466-827C-7F9F7525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80" y="4519422"/>
            <a:ext cx="3609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1FBDD381021E42947CF7B3FBA306E5" ma:contentTypeVersion="0" ma:contentTypeDescription="Create a new document." ma:contentTypeScope="" ma:versionID="836a733798110354c1e9fa8559dfd7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ca43119f7824e762e86d1d63033a74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4DC964-E234-4B9B-8BD9-301F4460F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FA39B1-F044-4BD7-BE7F-2712C477A758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E0C76CC-294C-44BC-8F0F-25DB41D58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2948</TotalTime>
  <Words>1217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Banded</vt:lpstr>
      <vt:lpstr>C Operators</vt:lpstr>
      <vt:lpstr>Table of Contents</vt:lpstr>
      <vt:lpstr>Operators 1</vt:lpstr>
      <vt:lpstr>Operators 2</vt:lpstr>
      <vt:lpstr>Unary Operator 1</vt:lpstr>
      <vt:lpstr>Unary Minus (-)</vt:lpstr>
      <vt:lpstr>Unary Minus (-): Example</vt:lpstr>
      <vt:lpstr>Unary Plus (+)</vt:lpstr>
      <vt:lpstr>Unary Increment Operator (++) 1</vt:lpstr>
      <vt:lpstr>Unary Increment Operator (++) 2</vt:lpstr>
      <vt:lpstr>Unary Increment Operator (++) 3</vt:lpstr>
      <vt:lpstr>Unary Decrement Operator (--) 1</vt:lpstr>
      <vt:lpstr>Unary Decrement Operator (--) 2</vt:lpstr>
      <vt:lpstr>Unary sizeof() Operator</vt:lpstr>
      <vt:lpstr>Logical Not (!) Operator 1</vt:lpstr>
      <vt:lpstr>Logical Not (!) Operator 2</vt:lpstr>
      <vt:lpstr>AddressOf Operator (&amp;) 1</vt:lpstr>
      <vt:lpstr>AddressOf Operator (&amp;) 2</vt:lpstr>
      <vt:lpstr>Arithmetic Operator in C 1</vt:lpstr>
      <vt:lpstr>Arithmetic Operator in C 2</vt:lpstr>
      <vt:lpstr>Arithmetic Operator in C 3</vt:lpstr>
      <vt:lpstr>Arithmetic Operator in C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Abdul Nasir</dc:creator>
  <cp:lastModifiedBy>yasher ali</cp:lastModifiedBy>
  <cp:revision>102</cp:revision>
  <dcterms:created xsi:type="dcterms:W3CDTF">2022-02-24T07:33:24Z</dcterms:created>
  <dcterms:modified xsi:type="dcterms:W3CDTF">2022-03-21T03:44:20Z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0x010100761FBDD381021E42947CF7B3FBA306E5</vt:lpwstr>
  </property>
</Properties>
</file>