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19"/>
  </p:notesMasterIdLst>
  <p:sldIdLst>
    <p:sldId id="256" r:id="rId5"/>
    <p:sldId id="277" r:id="rId6"/>
    <p:sldId id="279" r:id="rId7"/>
    <p:sldId id="278" r:id="rId8"/>
    <p:sldId id="280" r:id="rId9"/>
    <p:sldId id="281" r:id="rId10"/>
    <p:sldId id="282" r:id="rId11"/>
    <p:sldId id="283" r:id="rId12"/>
    <p:sldId id="284" r:id="rId13"/>
    <p:sldId id="285" r:id="rId14"/>
    <p:sldId id="286" r:id="rId15"/>
    <p:sldId id="287" r:id="rId16"/>
    <p:sldId id="288" r:id="rId17"/>
    <p:sldId id="28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FEAFAA-1B1A-4F4F-8746-5EDAFCACFA70}" type="datetimeFigureOut">
              <a:rPr lang="en-US" smtClean="0"/>
              <a:t>3/21/2022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B5E956-5708-4705-8F88-291E84CEFAF5}" type="slidenum">
              <a:rPr lang="en-US" smtClean="0"/>
              <a:t>‹#›</a:t>
            </a:fld>
            <a:endParaRPr lang="en-US"/>
          </a:p>
        </p:txBody>
      </p:sp>
    </p:spTree>
    <p:extLst>
      <p:ext uri="{BB962C8B-B14F-4D97-AF65-F5344CB8AC3E}">
        <p14:creationId xmlns:p14="http://schemas.microsoft.com/office/powerpoint/2010/main" val="395854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alphaModFix amt="10000"/>
            <a:lum/>
          </a:blip>
          <a:srcRect/>
          <a:stretch>
            <a:fillRect l="50000" t="13000" b="6000"/>
          </a:stretch>
        </a:blipFill>
        <a:effectLst/>
      </p:bgPr>
    </p:bg>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218888" y="541626"/>
            <a:ext cx="6601012" cy="2887374"/>
          </a:xfrm>
        </p:spPr>
        <p:txBody>
          <a:bodyPr tIns="45720" bIns="45720" anchor="ctr">
            <a:normAutofit/>
          </a:bodyPr>
          <a:lstStyle>
            <a:lvl1pPr algn="ctr">
              <a:lnSpc>
                <a:spcPct val="80000"/>
              </a:lnSpc>
              <a:defRPr sz="5690" spc="150" baseline="0"/>
            </a:lvl1pPr>
          </a:lstStyle>
          <a:p>
            <a:r>
              <a:rPr lang="en-US" dirty="0"/>
              <a:t>Click to edit Master title style</a:t>
            </a:r>
          </a:p>
        </p:txBody>
      </p:sp>
      <p:sp>
        <p:nvSpPr>
          <p:cNvPr id="3" name="Subtitle 2"/>
          <p:cNvSpPr>
            <a:spLocks noGrp="1"/>
          </p:cNvSpPr>
          <p:nvPr>
            <p:ph type="subTitle" idx="1"/>
          </p:nvPr>
        </p:nvSpPr>
        <p:spPr>
          <a:xfrm>
            <a:off x="731564" y="3748951"/>
            <a:ext cx="5209793" cy="1309255"/>
          </a:xfrm>
        </p:spPr>
        <p:txBody>
          <a:bodyPr>
            <a:normAutofit/>
          </a:bodyPr>
          <a:lstStyle>
            <a:lvl1pPr marL="0" indent="0" algn="ctr">
              <a:buNone/>
              <a:defRPr sz="2000">
                <a:solidFill>
                  <a:schemeClr val="bg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8" name="Footer Placeholder 4">
            <a:extLst>
              <a:ext uri="{FF2B5EF4-FFF2-40B4-BE49-F238E27FC236}">
                <a16:creationId xmlns:a16="http://schemas.microsoft.com/office/drawing/2014/main" id="{D4122B6F-0CDC-4ACB-B4B3-A54E49725045}"/>
              </a:ext>
            </a:extLst>
          </p:cNvPr>
          <p:cNvSpPr txBox="1">
            <a:spLocks/>
          </p:cNvSpPr>
          <p:nvPr userDrawn="1"/>
        </p:nvSpPr>
        <p:spPr>
          <a:xfrm>
            <a:off x="7613127" y="95403"/>
            <a:ext cx="4461168"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2">
                    <a:lumMod val="1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rgbClr val="555555"/>
                </a:solidFill>
                <a:effectLst/>
                <a:latin typeface="Arial" panose="020B0604020202020204" pitchFamily="34" charset="0"/>
              </a:rPr>
              <a:t>       </a:t>
            </a:r>
            <a:r>
              <a:rPr lang="en-US" sz="1600" kern="1200" dirty="0">
                <a:solidFill>
                  <a:schemeClr val="tx2">
                    <a:lumMod val="10000"/>
                  </a:schemeClr>
                </a:solidFill>
                <a:latin typeface="+mn-lt"/>
                <a:ea typeface="+mn-ea"/>
                <a:cs typeface="+mn-cs"/>
              </a:rPr>
              <a:t>Object Oriented Programming (CSC241 )</a:t>
            </a:r>
            <a:endParaRPr lang="en-AE" sz="1600" kern="1200" dirty="0">
              <a:solidFill>
                <a:schemeClr val="tx2">
                  <a:lumMod val="10000"/>
                </a:schemeClr>
              </a:solidFill>
              <a:latin typeface="+mn-lt"/>
              <a:ea typeface="+mn-ea"/>
              <a:cs typeface="+mn-cs"/>
            </a:endParaRPr>
          </a:p>
        </p:txBody>
      </p:sp>
      <p:sp>
        <p:nvSpPr>
          <p:cNvPr id="9" name="Footer Placeholder 4">
            <a:extLst>
              <a:ext uri="{FF2B5EF4-FFF2-40B4-BE49-F238E27FC236}">
                <a16:creationId xmlns:a16="http://schemas.microsoft.com/office/drawing/2014/main" id="{3A7D805F-CCE4-437F-BDB6-B4469C266EEA}"/>
              </a:ext>
            </a:extLst>
          </p:cNvPr>
          <p:cNvSpPr txBox="1">
            <a:spLocks/>
          </p:cNvSpPr>
          <p:nvPr userDrawn="1"/>
        </p:nvSpPr>
        <p:spPr>
          <a:xfrm>
            <a:off x="-549326" y="6361071"/>
            <a:ext cx="5416364"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2">
                    <a:lumMod val="1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rgbClr val="555555"/>
                </a:solidFill>
                <a:effectLst/>
                <a:latin typeface="Arial" panose="020B0604020202020204" pitchFamily="34" charset="0"/>
              </a:rPr>
              <a:t>     </a:t>
            </a:r>
            <a:r>
              <a:rPr lang="en-US" sz="1600" kern="1200" dirty="0">
                <a:solidFill>
                  <a:schemeClr val="tx2">
                    <a:lumMod val="10000"/>
                  </a:schemeClr>
                </a:solidFill>
                <a:latin typeface="+mn-lt"/>
                <a:ea typeface="+mn-ea"/>
                <a:cs typeface="+mn-cs"/>
              </a:rPr>
              <a:t>COMSATS University Islamabad, Abbottabad Campus</a:t>
            </a:r>
            <a:endParaRPr lang="en-AE" sz="1600" kern="1200" dirty="0">
              <a:solidFill>
                <a:schemeClr val="tx2">
                  <a:lumMod val="10000"/>
                </a:schemeClr>
              </a:solidFill>
              <a:latin typeface="+mn-lt"/>
              <a:ea typeface="+mn-ea"/>
              <a:cs typeface="+mn-cs"/>
            </a:endParaRPr>
          </a:p>
        </p:txBody>
      </p:sp>
      <p:sp>
        <p:nvSpPr>
          <p:cNvPr id="4" name="Rectangle 3">
            <a:extLst>
              <a:ext uri="{FF2B5EF4-FFF2-40B4-BE49-F238E27FC236}">
                <a16:creationId xmlns:a16="http://schemas.microsoft.com/office/drawing/2014/main" id="{FB4874B5-5BC7-4237-9254-6C47FC87DD5C}"/>
              </a:ext>
            </a:extLst>
          </p:cNvPr>
          <p:cNvSpPr/>
          <p:nvPr userDrawn="1"/>
        </p:nvSpPr>
        <p:spPr>
          <a:xfrm>
            <a:off x="92363" y="6687414"/>
            <a:ext cx="12020364" cy="1626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0" name="Rectangle 9">
            <a:extLst>
              <a:ext uri="{FF2B5EF4-FFF2-40B4-BE49-F238E27FC236}">
                <a16:creationId xmlns:a16="http://schemas.microsoft.com/office/drawing/2014/main" id="{254D53FF-0C4C-4F29-99C1-E3F8E95C54B4}"/>
              </a:ext>
            </a:extLst>
          </p:cNvPr>
          <p:cNvSpPr/>
          <p:nvPr userDrawn="1"/>
        </p:nvSpPr>
        <p:spPr>
          <a:xfrm rot="16200000">
            <a:off x="-3315860" y="3362022"/>
            <a:ext cx="6797977" cy="166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1" name="Rectangle 10">
            <a:extLst>
              <a:ext uri="{FF2B5EF4-FFF2-40B4-BE49-F238E27FC236}">
                <a16:creationId xmlns:a16="http://schemas.microsoft.com/office/drawing/2014/main" id="{83CF46FE-869B-4BB8-8763-76BCA39F5D4B}"/>
              </a:ext>
            </a:extLst>
          </p:cNvPr>
          <p:cNvSpPr/>
          <p:nvPr userDrawn="1"/>
        </p:nvSpPr>
        <p:spPr>
          <a:xfrm rot="16200000">
            <a:off x="8696068" y="3366645"/>
            <a:ext cx="6797977" cy="166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2" name="Rectangle 11">
            <a:extLst>
              <a:ext uri="{FF2B5EF4-FFF2-40B4-BE49-F238E27FC236}">
                <a16:creationId xmlns:a16="http://schemas.microsoft.com/office/drawing/2014/main" id="{4E4D3BA8-EFFD-444F-B623-81B35E9C4C47}"/>
              </a:ext>
            </a:extLst>
          </p:cNvPr>
          <p:cNvSpPr/>
          <p:nvPr userDrawn="1"/>
        </p:nvSpPr>
        <p:spPr>
          <a:xfrm>
            <a:off x="-13665" y="-1030"/>
            <a:ext cx="12195668" cy="112881"/>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4192610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AE"/>
          </a:p>
        </p:txBody>
      </p:sp>
      <p:sp>
        <p:nvSpPr>
          <p:cNvPr id="5" name="Footer Placeholder 4"/>
          <p:cNvSpPr>
            <a:spLocks noGrp="1"/>
          </p:cNvSpPr>
          <p:nvPr>
            <p:ph type="ftr" sz="quarter" idx="11"/>
          </p:nvPr>
        </p:nvSpPr>
        <p:spPr/>
        <p:txBody>
          <a:bodyPr/>
          <a:lstStyle/>
          <a:p>
            <a:r>
              <a:rPr lang="en-US"/>
              <a:t>COMSATS University Islamabad Abbottabad Campus</a:t>
            </a:r>
            <a:endParaRPr lang="en-AE" dirty="0"/>
          </a:p>
        </p:txBody>
      </p:sp>
      <p:sp>
        <p:nvSpPr>
          <p:cNvPr id="6" name="Slide Number Placeholder 5"/>
          <p:cNvSpPr>
            <a:spLocks noGrp="1"/>
          </p:cNvSpPr>
          <p:nvPr>
            <p:ph type="sldNum" sz="quarter" idx="12"/>
          </p:nvPr>
        </p:nvSpPr>
        <p:spPr/>
        <p:txBody>
          <a:bodyPr/>
          <a:lstStyle/>
          <a:p>
            <a:fld id="{70D5803A-B1B4-41C5-8C1D-30F371E67DAE}" type="slidenum">
              <a:rPr lang="en-AE" smtClean="0"/>
              <a:t>‹#›</a:t>
            </a:fld>
            <a:endParaRPr lang="en-AE"/>
          </a:p>
        </p:txBody>
      </p:sp>
      <p:pic>
        <p:nvPicPr>
          <p:cNvPr id="9" name="Picture 8" descr="Logo, company name&#10;&#10;Description automatically generated">
            <a:extLst>
              <a:ext uri="{FF2B5EF4-FFF2-40B4-BE49-F238E27FC236}">
                <a16:creationId xmlns:a16="http://schemas.microsoft.com/office/drawing/2014/main" id="{9916921A-4012-46B8-8EEE-1A467472A7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1955" y="35939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39747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endParaRPr lang="en-AE"/>
          </a:p>
        </p:txBody>
      </p:sp>
      <p:sp>
        <p:nvSpPr>
          <p:cNvPr id="5" name="Footer Placeholder 4"/>
          <p:cNvSpPr>
            <a:spLocks noGrp="1"/>
          </p:cNvSpPr>
          <p:nvPr>
            <p:ph type="ftr" sz="quarter" idx="11"/>
          </p:nvPr>
        </p:nvSpPr>
        <p:spPr>
          <a:xfrm>
            <a:off x="3776135" y="6422854"/>
            <a:ext cx="4279669" cy="365125"/>
          </a:xfrm>
        </p:spPr>
        <p:txBody>
          <a:bodyPr/>
          <a:lstStyle/>
          <a:p>
            <a:r>
              <a:rPr lang="en-US"/>
              <a:t>COMSATS University Islamabad Abbottabad Campus</a:t>
            </a:r>
            <a:endParaRPr lang="en-AE" dirty="0"/>
          </a:p>
        </p:txBody>
      </p:sp>
      <p:sp>
        <p:nvSpPr>
          <p:cNvPr id="6" name="Slide Number Placeholder 5"/>
          <p:cNvSpPr>
            <a:spLocks noGrp="1"/>
          </p:cNvSpPr>
          <p:nvPr>
            <p:ph type="sldNum" sz="quarter" idx="12"/>
          </p:nvPr>
        </p:nvSpPr>
        <p:spPr>
          <a:xfrm>
            <a:off x="8073048" y="6422854"/>
            <a:ext cx="879759" cy="365125"/>
          </a:xfrm>
        </p:spPr>
        <p:txBody>
          <a:bodyPr/>
          <a:lstStyle/>
          <a:p>
            <a:fld id="{70D5803A-B1B4-41C5-8C1D-30F371E67DAE}" type="slidenum">
              <a:rPr lang="en-AE" smtClean="0"/>
              <a:t>‹#›</a:t>
            </a:fld>
            <a:endParaRPr lang="en-AE"/>
          </a:p>
        </p:txBody>
      </p:sp>
    </p:spTree>
    <p:extLst>
      <p:ext uri="{BB962C8B-B14F-4D97-AF65-F5344CB8AC3E}">
        <p14:creationId xmlns:p14="http://schemas.microsoft.com/office/powerpoint/2010/main" val="7160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Logo, company name&#10;&#10;Description automatically generated">
            <a:extLst>
              <a:ext uri="{FF2B5EF4-FFF2-40B4-BE49-F238E27FC236}">
                <a16:creationId xmlns:a16="http://schemas.microsoft.com/office/drawing/2014/main" id="{1CC86C02-0657-4F8C-A868-CF42FF3481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4691" y="32178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
        <p:nvSpPr>
          <p:cNvPr id="7" name="Date Placeholder 6">
            <a:extLst>
              <a:ext uri="{FF2B5EF4-FFF2-40B4-BE49-F238E27FC236}">
                <a16:creationId xmlns:a16="http://schemas.microsoft.com/office/drawing/2014/main" id="{90D5109D-BE7A-4757-9C21-5A9049150434}"/>
              </a:ext>
            </a:extLst>
          </p:cNvPr>
          <p:cNvSpPr>
            <a:spLocks noGrp="1"/>
          </p:cNvSpPr>
          <p:nvPr>
            <p:ph type="dt" sz="half" idx="10"/>
          </p:nvPr>
        </p:nvSpPr>
        <p:spPr/>
        <p:txBody>
          <a:bodyPr/>
          <a:lstStyle/>
          <a:p>
            <a:endParaRPr lang="en-AE"/>
          </a:p>
        </p:txBody>
      </p:sp>
      <p:sp>
        <p:nvSpPr>
          <p:cNvPr id="8" name="Footer Placeholder 7">
            <a:extLst>
              <a:ext uri="{FF2B5EF4-FFF2-40B4-BE49-F238E27FC236}">
                <a16:creationId xmlns:a16="http://schemas.microsoft.com/office/drawing/2014/main" id="{B41AAB4B-2A7F-44F3-8FFA-34AA05FDA176}"/>
              </a:ext>
            </a:extLst>
          </p:cNvPr>
          <p:cNvSpPr>
            <a:spLocks noGrp="1"/>
          </p:cNvSpPr>
          <p:nvPr>
            <p:ph type="ftr" sz="quarter" idx="11"/>
          </p:nvPr>
        </p:nvSpPr>
        <p:spPr/>
        <p:txBody>
          <a:bodyPr/>
          <a:lstStyle/>
          <a:p>
            <a:r>
              <a:rPr lang="en-US"/>
              <a:t>COMSATS University Islamabad Abbottabad Campus</a:t>
            </a:r>
            <a:endParaRPr lang="en-AE" dirty="0"/>
          </a:p>
        </p:txBody>
      </p:sp>
      <p:sp>
        <p:nvSpPr>
          <p:cNvPr id="10" name="Slide Number Placeholder 9">
            <a:extLst>
              <a:ext uri="{FF2B5EF4-FFF2-40B4-BE49-F238E27FC236}">
                <a16:creationId xmlns:a16="http://schemas.microsoft.com/office/drawing/2014/main" id="{C961C858-7544-42AC-BBB2-430D736F9C3D}"/>
              </a:ext>
            </a:extLst>
          </p:cNvPr>
          <p:cNvSpPr>
            <a:spLocks noGrp="1"/>
          </p:cNvSpPr>
          <p:nvPr>
            <p:ph type="sldNum" sz="quarter" idx="12"/>
          </p:nvPr>
        </p:nvSpPr>
        <p:spPr/>
        <p:txBody>
          <a:bodyPr/>
          <a:lstStyle/>
          <a:p>
            <a:fld id="{70D5803A-B1B4-41C5-8C1D-30F371E67DAE}" type="slidenum">
              <a:rPr lang="en-AE" smtClean="0"/>
              <a:t>‹#›</a:t>
            </a:fld>
            <a:endParaRPr lang="en-AE"/>
          </a:p>
        </p:txBody>
      </p:sp>
      <p:sp>
        <p:nvSpPr>
          <p:cNvPr id="11" name="Title 10">
            <a:extLst>
              <a:ext uri="{FF2B5EF4-FFF2-40B4-BE49-F238E27FC236}">
                <a16:creationId xmlns:a16="http://schemas.microsoft.com/office/drawing/2014/main" id="{4FBDD4B1-5F84-4C02-91AD-3D4C0168952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559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endParaRPr lang="en-AE"/>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COMSATS University Islamabad Abbottabad Campus</a:t>
            </a:r>
            <a:endParaRPr lang="en-AE"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0D5803A-B1B4-41C5-8C1D-30F371E67DAE}" type="slidenum">
              <a:rPr lang="en-AE" smtClean="0"/>
              <a:t>‹#›</a:t>
            </a:fld>
            <a:endParaRPr lang="en-AE"/>
          </a:p>
        </p:txBody>
      </p:sp>
      <p:pic>
        <p:nvPicPr>
          <p:cNvPr id="10" name="Picture 9" descr="Logo, company name&#10;&#10;Description automatically generated">
            <a:extLst>
              <a:ext uri="{FF2B5EF4-FFF2-40B4-BE49-F238E27FC236}">
                <a16:creationId xmlns:a16="http://schemas.microsoft.com/office/drawing/2014/main" id="{DEE50555-1670-4010-850E-EB419B3A33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8305" y="23948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85864003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AE"/>
          </a:p>
        </p:txBody>
      </p:sp>
      <p:sp>
        <p:nvSpPr>
          <p:cNvPr id="6" name="Footer Placeholder 5"/>
          <p:cNvSpPr>
            <a:spLocks noGrp="1"/>
          </p:cNvSpPr>
          <p:nvPr>
            <p:ph type="ftr" sz="quarter" idx="11"/>
          </p:nvPr>
        </p:nvSpPr>
        <p:spPr/>
        <p:txBody>
          <a:bodyPr/>
          <a:lstStyle/>
          <a:p>
            <a:r>
              <a:rPr lang="en-US"/>
              <a:t>COMSATS University Islamabad Abbottabad Campus</a:t>
            </a:r>
            <a:endParaRPr lang="en-AE" dirty="0"/>
          </a:p>
        </p:txBody>
      </p:sp>
      <p:sp>
        <p:nvSpPr>
          <p:cNvPr id="7" name="Slide Number Placeholder 6"/>
          <p:cNvSpPr>
            <a:spLocks noGrp="1"/>
          </p:cNvSpPr>
          <p:nvPr>
            <p:ph type="sldNum" sz="quarter" idx="12"/>
          </p:nvPr>
        </p:nvSpPr>
        <p:spPr/>
        <p:txBody>
          <a:bodyPr/>
          <a:lstStyle/>
          <a:p>
            <a:fld id="{70D5803A-B1B4-41C5-8C1D-30F371E67DAE}" type="slidenum">
              <a:rPr lang="en-AE" smtClean="0"/>
              <a:t>‹#›</a:t>
            </a:fld>
            <a:endParaRPr lang="en-AE"/>
          </a:p>
        </p:txBody>
      </p:sp>
      <p:pic>
        <p:nvPicPr>
          <p:cNvPr id="9" name="Picture 8" descr="Logo, company name&#10;&#10;Description automatically generated">
            <a:extLst>
              <a:ext uri="{FF2B5EF4-FFF2-40B4-BE49-F238E27FC236}">
                <a16:creationId xmlns:a16="http://schemas.microsoft.com/office/drawing/2014/main" id="{48DD4833-2340-4618-9ED8-3C6880FCE3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7264" y="37320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346842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AE"/>
          </a:p>
        </p:txBody>
      </p:sp>
      <p:sp>
        <p:nvSpPr>
          <p:cNvPr id="8" name="Footer Placeholder 7"/>
          <p:cNvSpPr>
            <a:spLocks noGrp="1"/>
          </p:cNvSpPr>
          <p:nvPr>
            <p:ph type="ftr" sz="quarter" idx="11"/>
          </p:nvPr>
        </p:nvSpPr>
        <p:spPr/>
        <p:txBody>
          <a:bodyPr/>
          <a:lstStyle/>
          <a:p>
            <a:r>
              <a:rPr lang="en-US"/>
              <a:t>COMSATS University Islamabad Abbottabad Campus</a:t>
            </a:r>
            <a:endParaRPr lang="en-AE" dirty="0"/>
          </a:p>
        </p:txBody>
      </p:sp>
      <p:sp>
        <p:nvSpPr>
          <p:cNvPr id="9" name="Slide Number Placeholder 8"/>
          <p:cNvSpPr>
            <a:spLocks noGrp="1"/>
          </p:cNvSpPr>
          <p:nvPr>
            <p:ph type="sldNum" sz="quarter" idx="12"/>
          </p:nvPr>
        </p:nvSpPr>
        <p:spPr/>
        <p:txBody>
          <a:bodyPr/>
          <a:lstStyle/>
          <a:p>
            <a:fld id="{70D5803A-B1B4-41C5-8C1D-30F371E67DAE}" type="slidenum">
              <a:rPr lang="en-AE" smtClean="0"/>
              <a:t>‹#›</a:t>
            </a:fld>
            <a:endParaRPr lang="en-AE"/>
          </a:p>
        </p:txBody>
      </p:sp>
      <p:pic>
        <p:nvPicPr>
          <p:cNvPr id="11" name="Picture 10" descr="Logo, company name&#10;&#10;Description automatically generated">
            <a:extLst>
              <a:ext uri="{FF2B5EF4-FFF2-40B4-BE49-F238E27FC236}">
                <a16:creationId xmlns:a16="http://schemas.microsoft.com/office/drawing/2014/main" id="{DEBD0E02-1135-4A33-8FEC-073CC5ADEB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4691" y="28417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4045130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AE"/>
          </a:p>
        </p:txBody>
      </p:sp>
      <p:sp>
        <p:nvSpPr>
          <p:cNvPr id="4" name="Footer Placeholder 3"/>
          <p:cNvSpPr>
            <a:spLocks noGrp="1"/>
          </p:cNvSpPr>
          <p:nvPr>
            <p:ph type="ftr" sz="quarter" idx="11"/>
          </p:nvPr>
        </p:nvSpPr>
        <p:spPr/>
        <p:txBody>
          <a:bodyPr/>
          <a:lstStyle/>
          <a:p>
            <a:r>
              <a:rPr lang="en-US"/>
              <a:t>COMSATS University Islamabad Abbottabad Campus</a:t>
            </a:r>
            <a:endParaRPr lang="en-AE" dirty="0"/>
          </a:p>
        </p:txBody>
      </p:sp>
      <p:sp>
        <p:nvSpPr>
          <p:cNvPr id="5" name="Slide Number Placeholder 4"/>
          <p:cNvSpPr>
            <a:spLocks noGrp="1"/>
          </p:cNvSpPr>
          <p:nvPr>
            <p:ph type="sldNum" sz="quarter" idx="12"/>
          </p:nvPr>
        </p:nvSpPr>
        <p:spPr/>
        <p:txBody>
          <a:bodyPr/>
          <a:lstStyle/>
          <a:p>
            <a:fld id="{70D5803A-B1B4-41C5-8C1D-30F371E67DAE}" type="slidenum">
              <a:rPr lang="en-AE" smtClean="0"/>
              <a:t>‹#›</a:t>
            </a:fld>
            <a:endParaRPr lang="en-AE"/>
          </a:p>
        </p:txBody>
      </p:sp>
      <p:pic>
        <p:nvPicPr>
          <p:cNvPr id="8" name="Picture 7" descr="Logo, company name&#10;&#10;Description automatically generated">
            <a:extLst>
              <a:ext uri="{FF2B5EF4-FFF2-40B4-BE49-F238E27FC236}">
                <a16:creationId xmlns:a16="http://schemas.microsoft.com/office/drawing/2014/main" id="{F200BB12-4278-49FC-A45A-AA0D3D9CC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7264" y="28417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1281563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AE"/>
          </a:p>
        </p:txBody>
      </p:sp>
      <p:sp>
        <p:nvSpPr>
          <p:cNvPr id="3" name="Footer Placeholder 2"/>
          <p:cNvSpPr>
            <a:spLocks noGrp="1"/>
          </p:cNvSpPr>
          <p:nvPr>
            <p:ph type="ftr" sz="quarter" idx="11"/>
          </p:nvPr>
        </p:nvSpPr>
        <p:spPr/>
        <p:txBody>
          <a:bodyPr/>
          <a:lstStyle/>
          <a:p>
            <a:r>
              <a:rPr lang="en-US"/>
              <a:t>COMSATS University Islamabad Abbottabad Campus</a:t>
            </a:r>
            <a:endParaRPr lang="en-AE" dirty="0"/>
          </a:p>
        </p:txBody>
      </p:sp>
      <p:sp>
        <p:nvSpPr>
          <p:cNvPr id="4" name="Slide Number Placeholder 3"/>
          <p:cNvSpPr>
            <a:spLocks noGrp="1"/>
          </p:cNvSpPr>
          <p:nvPr>
            <p:ph type="sldNum" sz="quarter" idx="12"/>
          </p:nvPr>
        </p:nvSpPr>
        <p:spPr/>
        <p:txBody>
          <a:bodyPr/>
          <a:lstStyle/>
          <a:p>
            <a:fld id="{70D5803A-B1B4-41C5-8C1D-30F371E67DAE}" type="slidenum">
              <a:rPr lang="en-AE" smtClean="0"/>
              <a:t>‹#›</a:t>
            </a:fld>
            <a:endParaRPr lang="en-AE"/>
          </a:p>
        </p:txBody>
      </p:sp>
      <p:pic>
        <p:nvPicPr>
          <p:cNvPr id="7" name="Picture 6" descr="Logo, company name&#10;&#10;Description automatically generated">
            <a:extLst>
              <a:ext uri="{FF2B5EF4-FFF2-40B4-BE49-F238E27FC236}">
                <a16:creationId xmlns:a16="http://schemas.microsoft.com/office/drawing/2014/main" id="{A8E9833F-EBCA-46EC-A4B5-441EB791819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4691" y="70021"/>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3724842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AE"/>
          </a:p>
        </p:txBody>
      </p:sp>
      <p:sp>
        <p:nvSpPr>
          <p:cNvPr id="6" name="Footer Placeholder 5"/>
          <p:cNvSpPr>
            <a:spLocks noGrp="1"/>
          </p:cNvSpPr>
          <p:nvPr>
            <p:ph type="ftr" sz="quarter" idx="11"/>
          </p:nvPr>
        </p:nvSpPr>
        <p:spPr/>
        <p:txBody>
          <a:bodyPr/>
          <a:lstStyle/>
          <a:p>
            <a:r>
              <a:rPr lang="en-US"/>
              <a:t>COMSATS University Islamabad Abbottabad Campus</a:t>
            </a:r>
            <a:endParaRPr lang="en-AE" dirty="0"/>
          </a:p>
        </p:txBody>
      </p:sp>
      <p:sp>
        <p:nvSpPr>
          <p:cNvPr id="7" name="Slide Number Placeholder 6"/>
          <p:cNvSpPr>
            <a:spLocks noGrp="1"/>
          </p:cNvSpPr>
          <p:nvPr>
            <p:ph type="sldNum" sz="quarter" idx="12"/>
          </p:nvPr>
        </p:nvSpPr>
        <p:spPr/>
        <p:txBody>
          <a:bodyPr/>
          <a:lstStyle/>
          <a:p>
            <a:fld id="{70D5803A-B1B4-41C5-8C1D-30F371E67DAE}" type="slidenum">
              <a:rPr lang="en-AE" smtClean="0"/>
              <a:t>‹#›</a:t>
            </a:fld>
            <a:endParaRPr lang="en-AE"/>
          </a:p>
        </p:txBody>
      </p:sp>
    </p:spTree>
    <p:extLst>
      <p:ext uri="{BB962C8B-B14F-4D97-AF65-F5344CB8AC3E}">
        <p14:creationId xmlns:p14="http://schemas.microsoft.com/office/powerpoint/2010/main" val="252970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AE"/>
          </a:p>
        </p:txBody>
      </p:sp>
      <p:sp>
        <p:nvSpPr>
          <p:cNvPr id="6" name="Footer Placeholder 5"/>
          <p:cNvSpPr>
            <a:spLocks noGrp="1"/>
          </p:cNvSpPr>
          <p:nvPr>
            <p:ph type="ftr" sz="quarter" idx="11"/>
          </p:nvPr>
        </p:nvSpPr>
        <p:spPr/>
        <p:txBody>
          <a:bodyPr/>
          <a:lstStyle/>
          <a:p>
            <a:r>
              <a:rPr lang="en-US"/>
              <a:t>COMSATS University Islamabad Abbottabad Campus</a:t>
            </a:r>
            <a:endParaRPr lang="en-AE" dirty="0"/>
          </a:p>
        </p:txBody>
      </p:sp>
      <p:sp>
        <p:nvSpPr>
          <p:cNvPr id="7" name="Slide Number Placeholder 6"/>
          <p:cNvSpPr>
            <a:spLocks noGrp="1"/>
          </p:cNvSpPr>
          <p:nvPr>
            <p:ph type="sldNum" sz="quarter" idx="12"/>
          </p:nvPr>
        </p:nvSpPr>
        <p:spPr/>
        <p:txBody>
          <a:bodyPr/>
          <a:lstStyle/>
          <a:p>
            <a:fld id="{70D5803A-B1B4-41C5-8C1D-30F371E67DAE}" type="slidenum">
              <a:rPr lang="en-AE" smtClean="0"/>
              <a:t>‹#›</a:t>
            </a:fld>
            <a:endParaRPr lang="en-AE"/>
          </a:p>
        </p:txBody>
      </p:sp>
    </p:spTree>
    <p:extLst>
      <p:ext uri="{BB962C8B-B14F-4D97-AF65-F5344CB8AC3E}">
        <p14:creationId xmlns:p14="http://schemas.microsoft.com/office/powerpoint/2010/main" val="1872704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endParaRPr lang="en-AE"/>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COMSATS University Islamabad Abbottabad Campus</a:t>
            </a:r>
            <a:endParaRPr lang="en-AE"/>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70D5803A-B1B4-41C5-8C1D-30F371E67DAE}" type="slidenum">
              <a:rPr lang="en-AE" smtClean="0"/>
              <a:t>‹#›</a:t>
            </a:fld>
            <a:endParaRPr lang="en-AE"/>
          </a:p>
        </p:txBody>
      </p:sp>
    </p:spTree>
    <p:extLst>
      <p:ext uri="{BB962C8B-B14F-4D97-AF65-F5344CB8AC3E}">
        <p14:creationId xmlns:p14="http://schemas.microsoft.com/office/powerpoint/2010/main" val="22258566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A2ECA4-C74A-41E1-90CA-6BD9C4504708}"/>
              </a:ext>
            </a:extLst>
          </p:cNvPr>
          <p:cNvSpPr/>
          <p:nvPr/>
        </p:nvSpPr>
        <p:spPr>
          <a:xfrm>
            <a:off x="8211312" y="173736"/>
            <a:ext cx="3758184" cy="4663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51934B39-6EAD-4378-A9EE-42590337BBBA}"/>
              </a:ext>
            </a:extLst>
          </p:cNvPr>
          <p:cNvSpPr txBox="1"/>
          <p:nvPr/>
        </p:nvSpPr>
        <p:spPr>
          <a:xfrm>
            <a:off x="8044962" y="310896"/>
            <a:ext cx="3851382" cy="369332"/>
          </a:xfrm>
          <a:prstGeom prst="rect">
            <a:avLst/>
          </a:prstGeom>
          <a:noFill/>
        </p:spPr>
        <p:txBody>
          <a:bodyPr wrap="square" rtlCol="0">
            <a:spAutoFit/>
          </a:bodyPr>
          <a:lstStyle/>
          <a:p>
            <a:r>
              <a:rPr lang="en-US" dirty="0">
                <a:solidFill>
                  <a:schemeClr val="bg1"/>
                </a:solidFill>
              </a:rPr>
              <a:t>Programming Fundamentals (CSC103) </a:t>
            </a:r>
          </a:p>
        </p:txBody>
      </p:sp>
      <p:sp>
        <p:nvSpPr>
          <p:cNvPr id="6" name="Title 1">
            <a:extLst>
              <a:ext uri="{FF2B5EF4-FFF2-40B4-BE49-F238E27FC236}">
                <a16:creationId xmlns:a16="http://schemas.microsoft.com/office/drawing/2014/main" id="{8A0CA9FA-C77E-49F4-9A50-43A8498C482E}"/>
              </a:ext>
            </a:extLst>
          </p:cNvPr>
          <p:cNvSpPr>
            <a:spLocks noGrp="1"/>
          </p:cNvSpPr>
          <p:nvPr>
            <p:ph type="ctrTitle"/>
          </p:nvPr>
        </p:nvSpPr>
        <p:spPr>
          <a:xfrm>
            <a:off x="465073" y="1985313"/>
            <a:ext cx="6601012" cy="2887374"/>
          </a:xfrm>
        </p:spPr>
        <p:txBody>
          <a:bodyPr>
            <a:normAutofit/>
          </a:bodyPr>
          <a:lstStyle/>
          <a:p>
            <a:r>
              <a:rPr lang="en-US" sz="2800" dirty="0"/>
              <a:t>Arithmetic assignment and operators precedence</a:t>
            </a:r>
          </a:p>
        </p:txBody>
      </p:sp>
      <p:sp>
        <p:nvSpPr>
          <p:cNvPr id="8" name="Subtitle 2">
            <a:extLst>
              <a:ext uri="{FF2B5EF4-FFF2-40B4-BE49-F238E27FC236}">
                <a16:creationId xmlns:a16="http://schemas.microsoft.com/office/drawing/2014/main" id="{04BDD1B4-0608-4BEA-ACA3-36F64DD11D59}"/>
              </a:ext>
            </a:extLst>
          </p:cNvPr>
          <p:cNvSpPr>
            <a:spLocks noGrp="1"/>
          </p:cNvSpPr>
          <p:nvPr>
            <p:ph type="subTitle" idx="1"/>
          </p:nvPr>
        </p:nvSpPr>
        <p:spPr>
          <a:xfrm>
            <a:off x="731564" y="3748951"/>
            <a:ext cx="5209793" cy="1309255"/>
          </a:xfrm>
        </p:spPr>
        <p:txBody>
          <a:bodyPr/>
          <a:lstStyle/>
          <a:p>
            <a:r>
              <a:rPr lang="en-US" dirty="0"/>
              <a:t>Lecture 5</a:t>
            </a:r>
          </a:p>
          <a:p>
            <a:r>
              <a:rPr lang="en-US" dirty="0"/>
              <a:t>Instructor: Yasher Ali</a:t>
            </a:r>
          </a:p>
        </p:txBody>
      </p:sp>
    </p:spTree>
    <p:extLst>
      <p:ext uri="{BB962C8B-B14F-4D97-AF65-F5344CB8AC3E}">
        <p14:creationId xmlns:p14="http://schemas.microsoft.com/office/powerpoint/2010/main" val="1729052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A9904F-74E6-420F-B9FA-5430D283E6A4}"/>
              </a:ext>
            </a:extLst>
          </p:cNvPr>
          <p:cNvSpPr>
            <a:spLocks noGrp="1"/>
          </p:cNvSpPr>
          <p:nvPr>
            <p:ph idx="1"/>
          </p:nvPr>
        </p:nvSpPr>
        <p:spPr/>
        <p:txBody>
          <a:bodyPr/>
          <a:lstStyle/>
          <a:p>
            <a:r>
              <a:rPr lang="en-US" sz="2400" dirty="0">
                <a:solidFill>
                  <a:srgbClr val="FFC000"/>
                </a:solidFill>
              </a:rPr>
              <a:t>Multiplication</a:t>
            </a:r>
            <a:r>
              <a:rPr lang="en-US" sz="2400" dirty="0"/>
              <a:t>, </a:t>
            </a:r>
            <a:r>
              <a:rPr lang="en-US" sz="2400" dirty="0">
                <a:solidFill>
                  <a:srgbClr val="FFC000"/>
                </a:solidFill>
              </a:rPr>
              <a:t>division</a:t>
            </a:r>
            <a:r>
              <a:rPr lang="en-US" sz="2400" dirty="0"/>
              <a:t> and </a:t>
            </a:r>
            <a:r>
              <a:rPr lang="en-US" sz="2400" dirty="0">
                <a:solidFill>
                  <a:srgbClr val="FFC000"/>
                </a:solidFill>
              </a:rPr>
              <a:t>remainder</a:t>
            </a:r>
            <a:r>
              <a:rPr lang="en-US" sz="2400" dirty="0"/>
              <a:t> operations are applied next. If an expression contains several multiplication, division and remainder operations, evaluation proceeds from left to right. Multiplication, division and remainder are said to be on the same level of precedence.</a:t>
            </a:r>
          </a:p>
          <a:p>
            <a:r>
              <a:rPr lang="en-US" sz="2400" dirty="0"/>
              <a:t> </a:t>
            </a:r>
            <a:r>
              <a:rPr lang="en-US" sz="2400" dirty="0">
                <a:solidFill>
                  <a:srgbClr val="FFC000"/>
                </a:solidFill>
              </a:rPr>
              <a:t>Addition</a:t>
            </a:r>
            <a:r>
              <a:rPr lang="en-US" sz="2400" dirty="0"/>
              <a:t> and </a:t>
            </a:r>
            <a:r>
              <a:rPr lang="en-US" sz="2400" dirty="0">
                <a:solidFill>
                  <a:srgbClr val="FFC000"/>
                </a:solidFill>
              </a:rPr>
              <a:t>subtraction</a:t>
            </a:r>
            <a:r>
              <a:rPr lang="en-US" sz="2400" dirty="0"/>
              <a:t> operations are evaluated next. If an expression contains several addition and subtraction operations, evaluation proceeds from left to right.</a:t>
            </a:r>
          </a:p>
          <a:p>
            <a:r>
              <a:rPr lang="en-US" sz="2400" dirty="0"/>
              <a:t>The </a:t>
            </a:r>
            <a:r>
              <a:rPr lang="en-US" sz="2400" dirty="0">
                <a:solidFill>
                  <a:srgbClr val="FFC000"/>
                </a:solidFill>
              </a:rPr>
              <a:t>assignment</a:t>
            </a:r>
            <a:r>
              <a:rPr lang="en-US" sz="2400" dirty="0"/>
              <a:t> operator (=) is evaluated last.</a:t>
            </a:r>
          </a:p>
          <a:p>
            <a:endParaRPr lang="en-US" dirty="0"/>
          </a:p>
        </p:txBody>
      </p:sp>
      <p:sp>
        <p:nvSpPr>
          <p:cNvPr id="3" name="Footer Placeholder 2">
            <a:extLst>
              <a:ext uri="{FF2B5EF4-FFF2-40B4-BE49-F238E27FC236}">
                <a16:creationId xmlns:a16="http://schemas.microsoft.com/office/drawing/2014/main" id="{BDB102CC-617D-4727-A3A8-52FEC7EE13C3}"/>
              </a:ext>
            </a:extLst>
          </p:cNvPr>
          <p:cNvSpPr>
            <a:spLocks noGrp="1"/>
          </p:cNvSpPr>
          <p:nvPr>
            <p:ph type="ftr" sz="quarter" idx="11"/>
          </p:nvPr>
        </p:nvSpPr>
        <p:spPr/>
        <p:txBody>
          <a:bodyPr/>
          <a:lstStyle/>
          <a:p>
            <a:r>
              <a:rPr lang="en-US"/>
              <a:t>COMSATS University Islamabad Abbottabad Campus</a:t>
            </a:r>
            <a:endParaRPr lang="en-AE" dirty="0"/>
          </a:p>
        </p:txBody>
      </p:sp>
      <p:sp>
        <p:nvSpPr>
          <p:cNvPr id="4" name="Slide Number Placeholder 3">
            <a:extLst>
              <a:ext uri="{FF2B5EF4-FFF2-40B4-BE49-F238E27FC236}">
                <a16:creationId xmlns:a16="http://schemas.microsoft.com/office/drawing/2014/main" id="{10F0AC82-4C00-4D00-A153-A57B0BE4A07B}"/>
              </a:ext>
            </a:extLst>
          </p:cNvPr>
          <p:cNvSpPr>
            <a:spLocks noGrp="1"/>
          </p:cNvSpPr>
          <p:nvPr>
            <p:ph type="sldNum" sz="quarter" idx="12"/>
          </p:nvPr>
        </p:nvSpPr>
        <p:spPr/>
        <p:txBody>
          <a:bodyPr/>
          <a:lstStyle/>
          <a:p>
            <a:fld id="{70D5803A-B1B4-41C5-8C1D-30F371E67DAE}" type="slidenum">
              <a:rPr lang="en-AE" smtClean="0"/>
              <a:t>10</a:t>
            </a:fld>
            <a:endParaRPr lang="en-AE"/>
          </a:p>
        </p:txBody>
      </p:sp>
      <p:sp>
        <p:nvSpPr>
          <p:cNvPr id="5" name="Title 4">
            <a:extLst>
              <a:ext uri="{FF2B5EF4-FFF2-40B4-BE49-F238E27FC236}">
                <a16:creationId xmlns:a16="http://schemas.microsoft.com/office/drawing/2014/main" id="{5C7244FB-59DF-49DB-ABC0-16AAFBD731D9}"/>
              </a:ext>
            </a:extLst>
          </p:cNvPr>
          <p:cNvSpPr>
            <a:spLocks noGrp="1"/>
          </p:cNvSpPr>
          <p:nvPr>
            <p:ph type="title"/>
          </p:nvPr>
        </p:nvSpPr>
        <p:spPr/>
        <p:txBody>
          <a:bodyPr/>
          <a:lstStyle/>
          <a:p>
            <a:r>
              <a:rPr kumimoji="0" lang="en-US" sz="4000" b="0" i="0" u="none" strike="noStrike" kern="1200" cap="none" spc="0" normalizeH="0" baseline="0" noProof="0" dirty="0">
                <a:ln>
                  <a:noFill/>
                </a:ln>
                <a:solidFill>
                  <a:srgbClr val="17406D"/>
                </a:solidFill>
                <a:effectLst/>
                <a:uLnTx/>
                <a:uFillTx/>
                <a:latin typeface="Corbel" panose="020B0503020204020204"/>
                <a:ea typeface="+mj-ea"/>
                <a:cs typeface="+mj-cs"/>
              </a:rPr>
              <a:t>Rules of Operator Precedence 2</a:t>
            </a:r>
            <a:endParaRPr lang="en-US" dirty="0"/>
          </a:p>
        </p:txBody>
      </p:sp>
    </p:spTree>
    <p:extLst>
      <p:ext uri="{BB962C8B-B14F-4D97-AF65-F5344CB8AC3E}">
        <p14:creationId xmlns:p14="http://schemas.microsoft.com/office/powerpoint/2010/main" val="3751999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295C222-D28B-477C-A5D9-3F453A98950A}"/>
              </a:ext>
            </a:extLst>
          </p:cNvPr>
          <p:cNvPicPr>
            <a:picLocks noGrp="1" noChangeAspect="1"/>
          </p:cNvPicPr>
          <p:nvPr>
            <p:ph idx="1"/>
          </p:nvPr>
        </p:nvPicPr>
        <p:blipFill>
          <a:blip r:embed="rId2"/>
          <a:stretch>
            <a:fillRect/>
          </a:stretch>
        </p:blipFill>
        <p:spPr>
          <a:xfrm>
            <a:off x="1953954" y="2004457"/>
            <a:ext cx="8282010" cy="4206875"/>
          </a:xfrm>
        </p:spPr>
      </p:pic>
      <p:sp>
        <p:nvSpPr>
          <p:cNvPr id="3" name="Footer Placeholder 2">
            <a:extLst>
              <a:ext uri="{FF2B5EF4-FFF2-40B4-BE49-F238E27FC236}">
                <a16:creationId xmlns:a16="http://schemas.microsoft.com/office/drawing/2014/main" id="{351F6972-A3DA-4D1A-84F1-FB8C4E2AE995}"/>
              </a:ext>
            </a:extLst>
          </p:cNvPr>
          <p:cNvSpPr>
            <a:spLocks noGrp="1"/>
          </p:cNvSpPr>
          <p:nvPr>
            <p:ph type="ftr" sz="quarter" idx="11"/>
          </p:nvPr>
        </p:nvSpPr>
        <p:spPr/>
        <p:txBody>
          <a:bodyPr/>
          <a:lstStyle/>
          <a:p>
            <a:r>
              <a:rPr lang="en-US"/>
              <a:t>COMSATS University Islamabad Abbottabad Campus</a:t>
            </a:r>
            <a:endParaRPr lang="en-AE" dirty="0"/>
          </a:p>
        </p:txBody>
      </p:sp>
      <p:sp>
        <p:nvSpPr>
          <p:cNvPr id="4" name="Slide Number Placeholder 3">
            <a:extLst>
              <a:ext uri="{FF2B5EF4-FFF2-40B4-BE49-F238E27FC236}">
                <a16:creationId xmlns:a16="http://schemas.microsoft.com/office/drawing/2014/main" id="{FB56A2C2-6972-48CA-B636-CD71D9CD181E}"/>
              </a:ext>
            </a:extLst>
          </p:cNvPr>
          <p:cNvSpPr>
            <a:spLocks noGrp="1"/>
          </p:cNvSpPr>
          <p:nvPr>
            <p:ph type="sldNum" sz="quarter" idx="12"/>
          </p:nvPr>
        </p:nvSpPr>
        <p:spPr/>
        <p:txBody>
          <a:bodyPr/>
          <a:lstStyle/>
          <a:p>
            <a:fld id="{70D5803A-B1B4-41C5-8C1D-30F371E67DAE}" type="slidenum">
              <a:rPr lang="en-AE" smtClean="0"/>
              <a:t>11</a:t>
            </a:fld>
            <a:endParaRPr lang="en-AE"/>
          </a:p>
        </p:txBody>
      </p:sp>
      <p:sp>
        <p:nvSpPr>
          <p:cNvPr id="5" name="Title 4">
            <a:extLst>
              <a:ext uri="{FF2B5EF4-FFF2-40B4-BE49-F238E27FC236}">
                <a16:creationId xmlns:a16="http://schemas.microsoft.com/office/drawing/2014/main" id="{46844F89-EF67-413B-87B0-BDFF162BCF65}"/>
              </a:ext>
            </a:extLst>
          </p:cNvPr>
          <p:cNvSpPr>
            <a:spLocks noGrp="1"/>
          </p:cNvSpPr>
          <p:nvPr>
            <p:ph type="title"/>
          </p:nvPr>
        </p:nvSpPr>
        <p:spPr/>
        <p:txBody>
          <a:bodyPr/>
          <a:lstStyle/>
          <a:p>
            <a:r>
              <a:rPr kumimoji="0" lang="en-US" sz="4000" b="0" i="0" u="none" strike="noStrike" kern="1200" cap="none" spc="0" normalizeH="0" baseline="0" noProof="0" dirty="0">
                <a:ln>
                  <a:noFill/>
                </a:ln>
                <a:solidFill>
                  <a:srgbClr val="17406D"/>
                </a:solidFill>
                <a:effectLst/>
                <a:uLnTx/>
                <a:uFillTx/>
                <a:latin typeface="Corbel" panose="020B0503020204020204"/>
                <a:ea typeface="+mj-ea"/>
                <a:cs typeface="+mj-cs"/>
              </a:rPr>
              <a:t>Rules of Operator Precedence 3</a:t>
            </a:r>
            <a:endParaRPr lang="en-US" dirty="0"/>
          </a:p>
        </p:txBody>
      </p:sp>
    </p:spTree>
    <p:extLst>
      <p:ext uri="{BB962C8B-B14F-4D97-AF65-F5344CB8AC3E}">
        <p14:creationId xmlns:p14="http://schemas.microsoft.com/office/powerpoint/2010/main" val="3964363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9392A3-814C-46AA-A499-839C55F43209}"/>
              </a:ext>
            </a:extLst>
          </p:cNvPr>
          <p:cNvSpPr>
            <a:spLocks noGrp="1"/>
          </p:cNvSpPr>
          <p:nvPr>
            <p:ph idx="1"/>
          </p:nvPr>
        </p:nvSpPr>
        <p:spPr/>
        <p:txBody>
          <a:bodyPr>
            <a:normAutofit lnSpcReduction="10000"/>
          </a:bodyPr>
          <a:lstStyle/>
          <a:p>
            <a:r>
              <a:rPr lang="en-US" dirty="0"/>
              <a:t>The circled numbers indicate the order in which C evaluates the operators.</a:t>
            </a:r>
          </a:p>
          <a:p>
            <a:endParaRPr lang="en-US" dirty="0"/>
          </a:p>
          <a:p>
            <a:endParaRPr lang="en-US" dirty="0"/>
          </a:p>
          <a:p>
            <a:endParaRPr lang="en-US" dirty="0"/>
          </a:p>
          <a:p>
            <a:r>
              <a:rPr lang="en-US" dirty="0"/>
              <a:t>The multiplication, remainder and division are evaluated first in left-to-right order (i.e., they associate from left to right) because they have higher precedence than addition and subtraction. </a:t>
            </a:r>
          </a:p>
          <a:p>
            <a:r>
              <a:rPr lang="en-US" dirty="0"/>
              <a:t>The addition and subtraction are evaluated next.</a:t>
            </a:r>
          </a:p>
          <a:p>
            <a:r>
              <a:rPr lang="en-US" dirty="0"/>
              <a:t> They’re also evaluated left to right. </a:t>
            </a:r>
          </a:p>
          <a:p>
            <a:r>
              <a:rPr lang="en-US" dirty="0"/>
              <a:t>Finally, the result is assigned to the variable z.</a:t>
            </a:r>
          </a:p>
          <a:p>
            <a:endParaRPr lang="en-US" dirty="0"/>
          </a:p>
        </p:txBody>
      </p:sp>
      <p:sp>
        <p:nvSpPr>
          <p:cNvPr id="3" name="Footer Placeholder 2">
            <a:extLst>
              <a:ext uri="{FF2B5EF4-FFF2-40B4-BE49-F238E27FC236}">
                <a16:creationId xmlns:a16="http://schemas.microsoft.com/office/drawing/2014/main" id="{649C27B2-FA51-4AB2-A9A7-C674784BA059}"/>
              </a:ext>
            </a:extLst>
          </p:cNvPr>
          <p:cNvSpPr>
            <a:spLocks noGrp="1"/>
          </p:cNvSpPr>
          <p:nvPr>
            <p:ph type="ftr" sz="quarter" idx="11"/>
          </p:nvPr>
        </p:nvSpPr>
        <p:spPr/>
        <p:txBody>
          <a:bodyPr/>
          <a:lstStyle/>
          <a:p>
            <a:r>
              <a:rPr lang="en-US" dirty="0"/>
              <a:t>COMSATS University Islamabad Abbottabad Campus</a:t>
            </a:r>
            <a:endParaRPr lang="en-AE" dirty="0"/>
          </a:p>
        </p:txBody>
      </p:sp>
      <p:sp>
        <p:nvSpPr>
          <p:cNvPr id="4" name="Slide Number Placeholder 3">
            <a:extLst>
              <a:ext uri="{FF2B5EF4-FFF2-40B4-BE49-F238E27FC236}">
                <a16:creationId xmlns:a16="http://schemas.microsoft.com/office/drawing/2014/main" id="{1E15613C-D4FB-4EF3-AEC3-0907F40262C8}"/>
              </a:ext>
            </a:extLst>
          </p:cNvPr>
          <p:cNvSpPr>
            <a:spLocks noGrp="1"/>
          </p:cNvSpPr>
          <p:nvPr>
            <p:ph type="sldNum" sz="quarter" idx="12"/>
          </p:nvPr>
        </p:nvSpPr>
        <p:spPr/>
        <p:txBody>
          <a:bodyPr/>
          <a:lstStyle/>
          <a:p>
            <a:fld id="{70D5803A-B1B4-41C5-8C1D-30F371E67DAE}" type="slidenum">
              <a:rPr lang="en-AE" smtClean="0"/>
              <a:t>12</a:t>
            </a:fld>
            <a:endParaRPr lang="en-AE"/>
          </a:p>
        </p:txBody>
      </p:sp>
      <p:sp>
        <p:nvSpPr>
          <p:cNvPr id="5" name="Title 4">
            <a:extLst>
              <a:ext uri="{FF2B5EF4-FFF2-40B4-BE49-F238E27FC236}">
                <a16:creationId xmlns:a16="http://schemas.microsoft.com/office/drawing/2014/main" id="{D0D5549B-587C-4E60-9FDB-5717E90AE6A7}"/>
              </a:ext>
            </a:extLst>
          </p:cNvPr>
          <p:cNvSpPr>
            <a:spLocks noGrp="1"/>
          </p:cNvSpPr>
          <p:nvPr>
            <p:ph type="title"/>
          </p:nvPr>
        </p:nvSpPr>
        <p:spPr/>
        <p:txBody>
          <a:bodyPr/>
          <a:lstStyle/>
          <a:p>
            <a:r>
              <a:rPr lang="en-US" cap="none" dirty="0"/>
              <a:t>Sample algebraic and C expressions</a:t>
            </a:r>
          </a:p>
        </p:txBody>
      </p:sp>
      <p:pic>
        <p:nvPicPr>
          <p:cNvPr id="9" name="Picture 8">
            <a:extLst>
              <a:ext uri="{FF2B5EF4-FFF2-40B4-BE49-F238E27FC236}">
                <a16:creationId xmlns:a16="http://schemas.microsoft.com/office/drawing/2014/main" id="{264C7CEF-A719-4AEF-ADE1-DD7EA2E49846}"/>
              </a:ext>
            </a:extLst>
          </p:cNvPr>
          <p:cNvPicPr>
            <a:picLocks noChangeAspect="1"/>
          </p:cNvPicPr>
          <p:nvPr/>
        </p:nvPicPr>
        <p:blipFill>
          <a:blip r:embed="rId2"/>
          <a:stretch>
            <a:fillRect/>
          </a:stretch>
        </p:blipFill>
        <p:spPr>
          <a:xfrm>
            <a:off x="2361159" y="2383081"/>
            <a:ext cx="7467600" cy="1476375"/>
          </a:xfrm>
          <a:prstGeom prst="rect">
            <a:avLst/>
          </a:prstGeom>
        </p:spPr>
      </p:pic>
    </p:spTree>
    <p:extLst>
      <p:ext uri="{BB962C8B-B14F-4D97-AF65-F5344CB8AC3E}">
        <p14:creationId xmlns:p14="http://schemas.microsoft.com/office/powerpoint/2010/main" val="4203774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15DC97-24BA-4B25-87F3-A457A2B08C96}"/>
              </a:ext>
            </a:extLst>
          </p:cNvPr>
          <p:cNvSpPr>
            <a:spLocks noGrp="1"/>
          </p:cNvSpPr>
          <p:nvPr>
            <p:ph idx="1"/>
          </p:nvPr>
        </p:nvSpPr>
        <p:spPr/>
        <p:txBody>
          <a:bodyPr/>
          <a:lstStyle/>
          <a:p>
            <a:r>
              <a:rPr lang="en-US" dirty="0"/>
              <a:t>To develop a better understanding of the rules of operator precedence, let’s see how C evaluates a second-degree polynomial.</a:t>
            </a:r>
          </a:p>
          <a:p>
            <a:endParaRPr lang="en-US" dirty="0"/>
          </a:p>
          <a:p>
            <a:endParaRPr lang="en-US" dirty="0"/>
          </a:p>
          <a:p>
            <a:r>
              <a:rPr lang="en-US" dirty="0"/>
              <a:t>There’s no arithmetic operator for exponentiation in C, so we’ve represented x2 as x * x.</a:t>
            </a:r>
          </a:p>
          <a:p>
            <a:r>
              <a:rPr lang="en-US" dirty="0"/>
              <a:t> The C Standard Library includes the pow (“power”) function to perform exponentiation.</a:t>
            </a:r>
          </a:p>
        </p:txBody>
      </p:sp>
      <p:sp>
        <p:nvSpPr>
          <p:cNvPr id="3" name="Footer Placeholder 2">
            <a:extLst>
              <a:ext uri="{FF2B5EF4-FFF2-40B4-BE49-F238E27FC236}">
                <a16:creationId xmlns:a16="http://schemas.microsoft.com/office/drawing/2014/main" id="{9E73C62D-6A62-4216-AF9B-A96B1F00E69B}"/>
              </a:ext>
            </a:extLst>
          </p:cNvPr>
          <p:cNvSpPr>
            <a:spLocks noGrp="1"/>
          </p:cNvSpPr>
          <p:nvPr>
            <p:ph type="ftr" sz="quarter" idx="11"/>
          </p:nvPr>
        </p:nvSpPr>
        <p:spPr/>
        <p:txBody>
          <a:bodyPr/>
          <a:lstStyle/>
          <a:p>
            <a:r>
              <a:rPr lang="en-US"/>
              <a:t>COMSATS University Islamabad Abbottabad Campus</a:t>
            </a:r>
            <a:endParaRPr lang="en-AE" dirty="0"/>
          </a:p>
        </p:txBody>
      </p:sp>
      <p:sp>
        <p:nvSpPr>
          <p:cNvPr id="4" name="Slide Number Placeholder 3">
            <a:extLst>
              <a:ext uri="{FF2B5EF4-FFF2-40B4-BE49-F238E27FC236}">
                <a16:creationId xmlns:a16="http://schemas.microsoft.com/office/drawing/2014/main" id="{9E875A36-FC11-43EF-9423-18CECEBD876E}"/>
              </a:ext>
            </a:extLst>
          </p:cNvPr>
          <p:cNvSpPr>
            <a:spLocks noGrp="1"/>
          </p:cNvSpPr>
          <p:nvPr>
            <p:ph type="sldNum" sz="quarter" idx="12"/>
          </p:nvPr>
        </p:nvSpPr>
        <p:spPr/>
        <p:txBody>
          <a:bodyPr/>
          <a:lstStyle/>
          <a:p>
            <a:fld id="{70D5803A-B1B4-41C5-8C1D-30F371E67DAE}" type="slidenum">
              <a:rPr lang="en-AE" smtClean="0"/>
              <a:t>13</a:t>
            </a:fld>
            <a:endParaRPr lang="en-AE"/>
          </a:p>
        </p:txBody>
      </p:sp>
      <p:sp>
        <p:nvSpPr>
          <p:cNvPr id="5" name="Title 4">
            <a:extLst>
              <a:ext uri="{FF2B5EF4-FFF2-40B4-BE49-F238E27FC236}">
                <a16:creationId xmlns:a16="http://schemas.microsoft.com/office/drawing/2014/main" id="{7DF5DCF7-1A94-4A3E-ABBB-FD3837537AEB}"/>
              </a:ext>
            </a:extLst>
          </p:cNvPr>
          <p:cNvSpPr>
            <a:spLocks noGrp="1"/>
          </p:cNvSpPr>
          <p:nvPr>
            <p:ph type="title"/>
          </p:nvPr>
        </p:nvSpPr>
        <p:spPr/>
        <p:txBody>
          <a:bodyPr/>
          <a:lstStyle/>
          <a:p>
            <a:r>
              <a:rPr lang="en-US" cap="none" dirty="0"/>
              <a:t>Evaluation of a Second-Degree Polynomial</a:t>
            </a:r>
          </a:p>
        </p:txBody>
      </p:sp>
      <p:pic>
        <p:nvPicPr>
          <p:cNvPr id="7" name="Picture 6">
            <a:extLst>
              <a:ext uri="{FF2B5EF4-FFF2-40B4-BE49-F238E27FC236}">
                <a16:creationId xmlns:a16="http://schemas.microsoft.com/office/drawing/2014/main" id="{7211FFC0-4280-47FB-987C-8167318652EA}"/>
              </a:ext>
            </a:extLst>
          </p:cNvPr>
          <p:cNvPicPr>
            <a:picLocks noChangeAspect="1"/>
          </p:cNvPicPr>
          <p:nvPr/>
        </p:nvPicPr>
        <p:blipFill>
          <a:blip r:embed="rId2"/>
          <a:stretch>
            <a:fillRect/>
          </a:stretch>
        </p:blipFill>
        <p:spPr>
          <a:xfrm>
            <a:off x="2811340" y="2607286"/>
            <a:ext cx="6305550" cy="1133475"/>
          </a:xfrm>
          <a:prstGeom prst="rect">
            <a:avLst/>
          </a:prstGeom>
        </p:spPr>
      </p:pic>
    </p:spTree>
    <p:extLst>
      <p:ext uri="{BB962C8B-B14F-4D97-AF65-F5344CB8AC3E}">
        <p14:creationId xmlns:p14="http://schemas.microsoft.com/office/powerpoint/2010/main" val="756086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9BC745F-1B34-4464-B70F-53E5C8D9C2BE}"/>
              </a:ext>
            </a:extLst>
          </p:cNvPr>
          <p:cNvPicPr>
            <a:picLocks noGrp="1" noChangeAspect="1"/>
          </p:cNvPicPr>
          <p:nvPr>
            <p:ph idx="1"/>
          </p:nvPr>
        </p:nvPicPr>
        <p:blipFill>
          <a:blip r:embed="rId2"/>
          <a:stretch>
            <a:fillRect/>
          </a:stretch>
        </p:blipFill>
        <p:spPr>
          <a:xfrm>
            <a:off x="2048608" y="2011363"/>
            <a:ext cx="7235331" cy="4411491"/>
          </a:xfrm>
        </p:spPr>
      </p:pic>
      <p:sp>
        <p:nvSpPr>
          <p:cNvPr id="3" name="Footer Placeholder 2">
            <a:extLst>
              <a:ext uri="{FF2B5EF4-FFF2-40B4-BE49-F238E27FC236}">
                <a16:creationId xmlns:a16="http://schemas.microsoft.com/office/drawing/2014/main" id="{A2287E6A-CDE1-427D-BD34-F3804A87824E}"/>
              </a:ext>
            </a:extLst>
          </p:cNvPr>
          <p:cNvSpPr>
            <a:spLocks noGrp="1"/>
          </p:cNvSpPr>
          <p:nvPr>
            <p:ph type="ftr" sz="quarter" idx="11"/>
          </p:nvPr>
        </p:nvSpPr>
        <p:spPr/>
        <p:txBody>
          <a:bodyPr/>
          <a:lstStyle/>
          <a:p>
            <a:r>
              <a:rPr lang="en-US"/>
              <a:t>COMSATS University Islamabad Abbottabad Campus</a:t>
            </a:r>
            <a:endParaRPr lang="en-AE" dirty="0"/>
          </a:p>
        </p:txBody>
      </p:sp>
      <p:sp>
        <p:nvSpPr>
          <p:cNvPr id="4" name="Slide Number Placeholder 3">
            <a:extLst>
              <a:ext uri="{FF2B5EF4-FFF2-40B4-BE49-F238E27FC236}">
                <a16:creationId xmlns:a16="http://schemas.microsoft.com/office/drawing/2014/main" id="{753C8A6C-9DF9-4BF2-9993-FD8E2DC7BD8B}"/>
              </a:ext>
            </a:extLst>
          </p:cNvPr>
          <p:cNvSpPr>
            <a:spLocks noGrp="1"/>
          </p:cNvSpPr>
          <p:nvPr>
            <p:ph type="sldNum" sz="quarter" idx="12"/>
          </p:nvPr>
        </p:nvSpPr>
        <p:spPr/>
        <p:txBody>
          <a:bodyPr/>
          <a:lstStyle/>
          <a:p>
            <a:fld id="{70D5803A-B1B4-41C5-8C1D-30F371E67DAE}" type="slidenum">
              <a:rPr lang="en-AE" smtClean="0"/>
              <a:t>14</a:t>
            </a:fld>
            <a:endParaRPr lang="en-AE"/>
          </a:p>
        </p:txBody>
      </p:sp>
      <p:sp>
        <p:nvSpPr>
          <p:cNvPr id="5" name="Title 4">
            <a:extLst>
              <a:ext uri="{FF2B5EF4-FFF2-40B4-BE49-F238E27FC236}">
                <a16:creationId xmlns:a16="http://schemas.microsoft.com/office/drawing/2014/main" id="{34E93400-92D6-4CE0-966E-DEBC2CA6F554}"/>
              </a:ext>
            </a:extLst>
          </p:cNvPr>
          <p:cNvSpPr>
            <a:spLocks noGrp="1"/>
          </p:cNvSpPr>
          <p:nvPr>
            <p:ph type="title"/>
          </p:nvPr>
        </p:nvSpPr>
        <p:spPr/>
        <p:txBody>
          <a:bodyPr/>
          <a:lstStyle/>
          <a:p>
            <a:r>
              <a:rPr lang="en-US" cap="none" dirty="0"/>
              <a:t>Example:</a:t>
            </a:r>
          </a:p>
        </p:txBody>
      </p:sp>
    </p:spTree>
    <p:extLst>
      <p:ext uri="{BB962C8B-B14F-4D97-AF65-F5344CB8AC3E}">
        <p14:creationId xmlns:p14="http://schemas.microsoft.com/office/powerpoint/2010/main" val="2123045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6206B1-4CDF-4A7A-B71A-F6A73F9F4359}"/>
              </a:ext>
            </a:extLst>
          </p:cNvPr>
          <p:cNvSpPr>
            <a:spLocks noGrp="1"/>
          </p:cNvSpPr>
          <p:nvPr>
            <p:ph idx="1"/>
          </p:nvPr>
        </p:nvSpPr>
        <p:spPr/>
        <p:txBody>
          <a:bodyPr/>
          <a:lstStyle/>
          <a:p>
            <a:r>
              <a:rPr lang="en-US" dirty="0"/>
              <a:t>Logical Operators</a:t>
            </a:r>
          </a:p>
          <a:p>
            <a:r>
              <a:rPr lang="en-US" dirty="0"/>
              <a:t>Assignment Operators</a:t>
            </a:r>
          </a:p>
          <a:p>
            <a:r>
              <a:rPr lang="en-US" dirty="0"/>
              <a:t>Bitwise Operators</a:t>
            </a:r>
          </a:p>
          <a:p>
            <a:r>
              <a:rPr lang="en-US" dirty="0"/>
              <a:t>Precedence of Operators</a:t>
            </a:r>
          </a:p>
          <a:p>
            <a:r>
              <a:rPr lang="en-US" dirty="0"/>
              <a:t>Examples</a:t>
            </a:r>
          </a:p>
        </p:txBody>
      </p:sp>
      <p:sp>
        <p:nvSpPr>
          <p:cNvPr id="3" name="Footer Placeholder 2">
            <a:extLst>
              <a:ext uri="{FF2B5EF4-FFF2-40B4-BE49-F238E27FC236}">
                <a16:creationId xmlns:a16="http://schemas.microsoft.com/office/drawing/2014/main" id="{6DBA9F6B-D361-43E7-AA86-1D51B0EBEDB7}"/>
              </a:ext>
            </a:extLst>
          </p:cNvPr>
          <p:cNvSpPr>
            <a:spLocks noGrp="1"/>
          </p:cNvSpPr>
          <p:nvPr>
            <p:ph type="ftr" sz="quarter" idx="11"/>
          </p:nvPr>
        </p:nvSpPr>
        <p:spPr/>
        <p:txBody>
          <a:bodyPr/>
          <a:lstStyle/>
          <a:p>
            <a:r>
              <a:rPr lang="en-US"/>
              <a:t>COMSATS University Islamabad Abbottabad Campus</a:t>
            </a:r>
            <a:endParaRPr lang="en-AE" dirty="0"/>
          </a:p>
        </p:txBody>
      </p:sp>
      <p:sp>
        <p:nvSpPr>
          <p:cNvPr id="4" name="Slide Number Placeholder 3">
            <a:extLst>
              <a:ext uri="{FF2B5EF4-FFF2-40B4-BE49-F238E27FC236}">
                <a16:creationId xmlns:a16="http://schemas.microsoft.com/office/drawing/2014/main" id="{8E9A7403-8085-4797-A4AD-0FDD722FFCB7}"/>
              </a:ext>
            </a:extLst>
          </p:cNvPr>
          <p:cNvSpPr>
            <a:spLocks noGrp="1"/>
          </p:cNvSpPr>
          <p:nvPr>
            <p:ph type="sldNum" sz="quarter" idx="12"/>
          </p:nvPr>
        </p:nvSpPr>
        <p:spPr/>
        <p:txBody>
          <a:bodyPr/>
          <a:lstStyle/>
          <a:p>
            <a:fld id="{70D5803A-B1B4-41C5-8C1D-30F371E67DAE}" type="slidenum">
              <a:rPr lang="en-AE" smtClean="0"/>
              <a:t>2</a:t>
            </a:fld>
            <a:endParaRPr lang="en-AE"/>
          </a:p>
        </p:txBody>
      </p:sp>
      <p:sp>
        <p:nvSpPr>
          <p:cNvPr id="5" name="Title 4">
            <a:extLst>
              <a:ext uri="{FF2B5EF4-FFF2-40B4-BE49-F238E27FC236}">
                <a16:creationId xmlns:a16="http://schemas.microsoft.com/office/drawing/2014/main" id="{BC316A25-0AD4-4640-A138-4042A6B42D99}"/>
              </a:ext>
            </a:extLst>
          </p:cNvPr>
          <p:cNvSpPr>
            <a:spLocks noGrp="1"/>
          </p:cNvSpPr>
          <p:nvPr>
            <p:ph type="title"/>
          </p:nvPr>
        </p:nvSpPr>
        <p:spPr/>
        <p:txBody>
          <a:bodyPr/>
          <a:lstStyle/>
          <a:p>
            <a:r>
              <a:rPr lang="en-US" dirty="0"/>
              <a:t>Table of Contents</a:t>
            </a:r>
          </a:p>
        </p:txBody>
      </p:sp>
    </p:spTree>
    <p:extLst>
      <p:ext uri="{BB962C8B-B14F-4D97-AF65-F5344CB8AC3E}">
        <p14:creationId xmlns:p14="http://schemas.microsoft.com/office/powerpoint/2010/main" val="4001488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2B0C89-BCB0-4CA9-BFE1-E7E0EA6DD286}"/>
              </a:ext>
            </a:extLst>
          </p:cNvPr>
          <p:cNvSpPr>
            <a:spLocks noGrp="1"/>
          </p:cNvSpPr>
          <p:nvPr>
            <p:ph idx="1"/>
          </p:nvPr>
        </p:nvSpPr>
        <p:spPr/>
        <p:txBody>
          <a:bodyPr/>
          <a:lstStyle/>
          <a:p>
            <a:r>
              <a:rPr lang="en-US" dirty="0"/>
              <a:t>Following table shows all the logical operators supported by C language. Assume variable A holds 1 and variable B holds 0, then:</a:t>
            </a:r>
          </a:p>
          <a:p>
            <a:endParaRPr lang="en-US" dirty="0"/>
          </a:p>
        </p:txBody>
      </p:sp>
      <p:sp>
        <p:nvSpPr>
          <p:cNvPr id="3" name="Footer Placeholder 2">
            <a:extLst>
              <a:ext uri="{FF2B5EF4-FFF2-40B4-BE49-F238E27FC236}">
                <a16:creationId xmlns:a16="http://schemas.microsoft.com/office/drawing/2014/main" id="{217DB15A-39C4-4F24-80A1-CC4B5683AF48}"/>
              </a:ext>
            </a:extLst>
          </p:cNvPr>
          <p:cNvSpPr>
            <a:spLocks noGrp="1"/>
          </p:cNvSpPr>
          <p:nvPr>
            <p:ph type="ftr" sz="quarter" idx="11"/>
          </p:nvPr>
        </p:nvSpPr>
        <p:spPr/>
        <p:txBody>
          <a:bodyPr/>
          <a:lstStyle/>
          <a:p>
            <a:r>
              <a:rPr lang="en-US"/>
              <a:t>COMSATS University Islamabad Abbottabad Campus</a:t>
            </a:r>
            <a:endParaRPr lang="en-AE" dirty="0"/>
          </a:p>
        </p:txBody>
      </p:sp>
      <p:sp>
        <p:nvSpPr>
          <p:cNvPr id="4" name="Slide Number Placeholder 3">
            <a:extLst>
              <a:ext uri="{FF2B5EF4-FFF2-40B4-BE49-F238E27FC236}">
                <a16:creationId xmlns:a16="http://schemas.microsoft.com/office/drawing/2014/main" id="{B878A8E3-C3F6-4517-8761-A7DD51DE0669}"/>
              </a:ext>
            </a:extLst>
          </p:cNvPr>
          <p:cNvSpPr>
            <a:spLocks noGrp="1"/>
          </p:cNvSpPr>
          <p:nvPr>
            <p:ph type="sldNum" sz="quarter" idx="12"/>
          </p:nvPr>
        </p:nvSpPr>
        <p:spPr/>
        <p:txBody>
          <a:bodyPr/>
          <a:lstStyle/>
          <a:p>
            <a:fld id="{70D5803A-B1B4-41C5-8C1D-30F371E67DAE}" type="slidenum">
              <a:rPr lang="en-AE" smtClean="0"/>
              <a:t>3</a:t>
            </a:fld>
            <a:endParaRPr lang="en-AE"/>
          </a:p>
        </p:txBody>
      </p:sp>
      <p:sp>
        <p:nvSpPr>
          <p:cNvPr id="5" name="Title 4">
            <a:extLst>
              <a:ext uri="{FF2B5EF4-FFF2-40B4-BE49-F238E27FC236}">
                <a16:creationId xmlns:a16="http://schemas.microsoft.com/office/drawing/2014/main" id="{9E51799A-0A1D-4F82-864B-81474BB9F166}"/>
              </a:ext>
            </a:extLst>
          </p:cNvPr>
          <p:cNvSpPr>
            <a:spLocks noGrp="1"/>
          </p:cNvSpPr>
          <p:nvPr>
            <p:ph type="title"/>
          </p:nvPr>
        </p:nvSpPr>
        <p:spPr/>
        <p:txBody>
          <a:bodyPr/>
          <a:lstStyle/>
          <a:p>
            <a:r>
              <a:rPr lang="en-US" cap="none" dirty="0"/>
              <a:t>Logical Operators</a:t>
            </a:r>
          </a:p>
        </p:txBody>
      </p:sp>
      <p:graphicFrame>
        <p:nvGraphicFramePr>
          <p:cNvPr id="6" name="Table 5">
            <a:extLst>
              <a:ext uri="{FF2B5EF4-FFF2-40B4-BE49-F238E27FC236}">
                <a16:creationId xmlns:a16="http://schemas.microsoft.com/office/drawing/2014/main" id="{4199C4A2-794F-4EFD-9AC8-8B5EBDF6C573}"/>
              </a:ext>
            </a:extLst>
          </p:cNvPr>
          <p:cNvGraphicFramePr>
            <a:graphicFrameLocks noGrp="1"/>
          </p:cNvGraphicFramePr>
          <p:nvPr>
            <p:extLst>
              <p:ext uri="{D42A27DB-BD31-4B8C-83A1-F6EECF244321}">
                <p14:modId xmlns:p14="http://schemas.microsoft.com/office/powerpoint/2010/main" val="427162578"/>
              </p:ext>
            </p:extLst>
          </p:nvPr>
        </p:nvGraphicFramePr>
        <p:xfrm>
          <a:off x="1918613" y="2844125"/>
          <a:ext cx="8352691" cy="3171572"/>
        </p:xfrm>
        <a:graphic>
          <a:graphicData uri="http://schemas.openxmlformats.org/drawingml/2006/table">
            <a:tbl>
              <a:tblPr firstRow="1" firstCol="1" bandRow="1"/>
              <a:tblGrid>
                <a:gridCol w="1109328">
                  <a:extLst>
                    <a:ext uri="{9D8B030D-6E8A-4147-A177-3AD203B41FA5}">
                      <a16:colId xmlns:a16="http://schemas.microsoft.com/office/drawing/2014/main" val="1447923223"/>
                    </a:ext>
                  </a:extLst>
                </a:gridCol>
                <a:gridCol w="5969494">
                  <a:extLst>
                    <a:ext uri="{9D8B030D-6E8A-4147-A177-3AD203B41FA5}">
                      <a16:colId xmlns:a16="http://schemas.microsoft.com/office/drawing/2014/main" val="1738627312"/>
                    </a:ext>
                  </a:extLst>
                </a:gridCol>
                <a:gridCol w="1273869">
                  <a:extLst>
                    <a:ext uri="{9D8B030D-6E8A-4147-A177-3AD203B41FA5}">
                      <a16:colId xmlns:a16="http://schemas.microsoft.com/office/drawing/2014/main" val="3139618651"/>
                    </a:ext>
                  </a:extLst>
                </a:gridCol>
              </a:tblGrid>
              <a:tr h="502427">
                <a:tc>
                  <a:txBody>
                    <a:bodyPr/>
                    <a:lstStyle/>
                    <a:p>
                      <a:pPr marL="0" marR="0" algn="ctr">
                        <a:lnSpc>
                          <a:spcPct val="107000"/>
                        </a:lnSpc>
                        <a:spcBef>
                          <a:spcPts val="0"/>
                        </a:spcBef>
                        <a:spcAft>
                          <a:spcPts val="1500"/>
                        </a:spcAft>
                      </a:pPr>
                      <a:r>
                        <a:rPr lang="en-US" sz="16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Operator</a:t>
                      </a:r>
                      <a:endParaRPr lang="en-US"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marL="0" marR="0" algn="ctr">
                        <a:lnSpc>
                          <a:spcPct val="107000"/>
                        </a:lnSpc>
                        <a:spcBef>
                          <a:spcPts val="0"/>
                        </a:spcBef>
                        <a:spcAft>
                          <a:spcPts val="1500"/>
                        </a:spcAft>
                      </a:pPr>
                      <a:r>
                        <a:rPr lang="en-US" sz="16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marL="0" marR="0" algn="ctr">
                        <a:lnSpc>
                          <a:spcPct val="107000"/>
                        </a:lnSpc>
                        <a:spcBef>
                          <a:spcPts val="0"/>
                        </a:spcBef>
                        <a:spcAft>
                          <a:spcPts val="1500"/>
                        </a:spcAft>
                      </a:pPr>
                      <a:r>
                        <a:rPr lang="en-US" sz="16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534218088"/>
                  </a:ext>
                </a:extLst>
              </a:tr>
              <a:tr h="792893">
                <a:tc>
                  <a:txBody>
                    <a:bodyPr/>
                    <a:lstStyle/>
                    <a:p>
                      <a:pPr marL="0" marR="0">
                        <a:lnSpc>
                          <a:spcPct val="107000"/>
                        </a:lnSpc>
                        <a:spcBef>
                          <a:spcPts val="0"/>
                        </a:spcBef>
                        <a:spcAft>
                          <a:spcPts val="15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&amp;&amp;</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07000"/>
                        </a:lnSpc>
                        <a:spcBef>
                          <a:spcPts val="0"/>
                        </a:spcBef>
                        <a:spcAft>
                          <a:spcPts val="15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Called Logical AND operator. If both the operands are non-zero, then the condition becomes true.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07000"/>
                        </a:lnSpc>
                        <a:spcBef>
                          <a:spcPts val="0"/>
                        </a:spcBef>
                        <a:spcAft>
                          <a:spcPts val="15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(A &amp;&amp; B) is false.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80904503"/>
                  </a:ext>
                </a:extLst>
              </a:tr>
              <a:tr h="792893">
                <a:tc>
                  <a:txBody>
                    <a:bodyPr/>
                    <a:lstStyle/>
                    <a:p>
                      <a:pPr marL="0" marR="0">
                        <a:lnSpc>
                          <a:spcPct val="107000"/>
                        </a:lnSpc>
                        <a:spcBef>
                          <a:spcPts val="0"/>
                        </a:spcBef>
                        <a:spcAft>
                          <a:spcPts val="15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07000"/>
                        </a:lnSpc>
                        <a:spcBef>
                          <a:spcPts val="0"/>
                        </a:spcBef>
                        <a:spcAft>
                          <a:spcPts val="15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Called Logical OR Operator. If any of the two operands is non-zero, then the condition becomes true.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07000"/>
                        </a:lnSpc>
                        <a:spcBef>
                          <a:spcPts val="0"/>
                        </a:spcBef>
                        <a:spcAft>
                          <a:spcPts val="15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(A || B) is true.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942064"/>
                  </a:ext>
                </a:extLst>
              </a:tr>
              <a:tr h="1083359">
                <a:tc>
                  <a:txBody>
                    <a:bodyPr/>
                    <a:lstStyle/>
                    <a:p>
                      <a:pPr marL="0" marR="0">
                        <a:lnSpc>
                          <a:spcPct val="107000"/>
                        </a:lnSpc>
                        <a:spcBef>
                          <a:spcPts val="0"/>
                        </a:spcBef>
                        <a:spcAft>
                          <a:spcPts val="15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07000"/>
                        </a:lnSpc>
                        <a:spcBef>
                          <a:spcPts val="0"/>
                        </a:spcBef>
                        <a:spcAft>
                          <a:spcPts val="150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Called Logical NOT Operator. It is used to reverse the logical state of its operand. If a condition is true, then Logical NOT operator will make it false.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07000"/>
                        </a:lnSpc>
                        <a:spcBef>
                          <a:spcPts val="0"/>
                        </a:spcBef>
                        <a:spcAft>
                          <a:spcPts val="15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 &amp;&amp; B) is true.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50630888"/>
                  </a:ext>
                </a:extLst>
              </a:tr>
            </a:tbl>
          </a:graphicData>
        </a:graphic>
      </p:graphicFrame>
    </p:spTree>
    <p:extLst>
      <p:ext uri="{BB962C8B-B14F-4D97-AF65-F5344CB8AC3E}">
        <p14:creationId xmlns:p14="http://schemas.microsoft.com/office/powerpoint/2010/main" val="1387715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F24C5FA4-9893-493F-A3C7-0B0D4512EB97}"/>
              </a:ext>
            </a:extLst>
          </p:cNvPr>
          <p:cNvGraphicFramePr>
            <a:graphicFrameLocks noGrp="1"/>
          </p:cNvGraphicFramePr>
          <p:nvPr>
            <p:ph idx="1"/>
            <p:extLst>
              <p:ext uri="{D42A27DB-BD31-4B8C-83A1-F6EECF244321}">
                <p14:modId xmlns:p14="http://schemas.microsoft.com/office/powerpoint/2010/main" val="2002116642"/>
              </p:ext>
            </p:extLst>
          </p:nvPr>
        </p:nvGraphicFramePr>
        <p:xfrm>
          <a:off x="2031023" y="1868366"/>
          <a:ext cx="8704385" cy="4606579"/>
        </p:xfrm>
        <a:graphic>
          <a:graphicData uri="http://schemas.openxmlformats.org/drawingml/2006/table">
            <a:tbl>
              <a:tblPr firstRow="1" firstCol="1" bandRow="1"/>
              <a:tblGrid>
                <a:gridCol w="1128430">
                  <a:extLst>
                    <a:ext uri="{9D8B030D-6E8A-4147-A177-3AD203B41FA5}">
                      <a16:colId xmlns:a16="http://schemas.microsoft.com/office/drawing/2014/main" val="948988220"/>
                    </a:ext>
                  </a:extLst>
                </a:gridCol>
                <a:gridCol w="5505368">
                  <a:extLst>
                    <a:ext uri="{9D8B030D-6E8A-4147-A177-3AD203B41FA5}">
                      <a16:colId xmlns:a16="http://schemas.microsoft.com/office/drawing/2014/main" val="1384850743"/>
                    </a:ext>
                  </a:extLst>
                </a:gridCol>
                <a:gridCol w="2070587">
                  <a:extLst>
                    <a:ext uri="{9D8B030D-6E8A-4147-A177-3AD203B41FA5}">
                      <a16:colId xmlns:a16="http://schemas.microsoft.com/office/drawing/2014/main" val="1245318949"/>
                    </a:ext>
                  </a:extLst>
                </a:gridCol>
              </a:tblGrid>
              <a:tr h="359673">
                <a:tc>
                  <a:txBody>
                    <a:bodyPr/>
                    <a:lstStyle/>
                    <a:p>
                      <a:pPr marL="0" marR="0" algn="ctr">
                        <a:lnSpc>
                          <a:spcPct val="107000"/>
                        </a:lnSpc>
                        <a:spcBef>
                          <a:spcPts val="0"/>
                        </a:spcBef>
                        <a:spcAft>
                          <a:spcPts val="1500"/>
                        </a:spcAft>
                      </a:pPr>
                      <a:r>
                        <a:rPr lang="en-US" sz="14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Operator</a:t>
                      </a:r>
                      <a:endParaRPr lang="en-US" sz="12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74090" marR="74090" marT="74090" marB="7409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marL="0" marR="0" algn="ctr">
                        <a:lnSpc>
                          <a:spcPct val="107000"/>
                        </a:lnSpc>
                        <a:spcBef>
                          <a:spcPts val="0"/>
                        </a:spcBef>
                        <a:spcAft>
                          <a:spcPts val="150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4090" marR="74090" marT="74090" marB="7409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marL="0" marR="0" algn="ctr">
                        <a:lnSpc>
                          <a:spcPct val="107000"/>
                        </a:lnSpc>
                        <a:spcBef>
                          <a:spcPts val="0"/>
                        </a:spcBef>
                        <a:spcAft>
                          <a:spcPts val="150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4090" marR="74090" marT="74090" marB="7409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792022067"/>
                  </a:ext>
                </a:extLst>
              </a:tr>
              <a:tr h="763586">
                <a:tc>
                  <a:txBody>
                    <a:bodyPr/>
                    <a:lstStyle/>
                    <a:p>
                      <a:pPr marL="0" marR="0">
                        <a:lnSpc>
                          <a:spcPct val="107000"/>
                        </a:lnSpc>
                        <a:spcBef>
                          <a:spcPts val="0"/>
                        </a:spcBef>
                        <a:spcAft>
                          <a:spcPts val="15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4090" marR="74090" marT="74090" marB="7409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07000"/>
                        </a:lnSpc>
                        <a:spcBef>
                          <a:spcPts val="0"/>
                        </a:spcBef>
                        <a:spcAft>
                          <a:spcPts val="15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Simple assignment operator. Assigns values from right side operands to left side operand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4090" marR="74090" marT="74090" marB="7409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07000"/>
                        </a:lnSpc>
                        <a:spcBef>
                          <a:spcPts val="0"/>
                        </a:spcBef>
                        <a:spcAft>
                          <a:spcPts val="15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C = A + B will assign the value of A + B to 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4090" marR="74090" marT="74090" marB="7409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56991010"/>
                  </a:ext>
                </a:extLst>
              </a:tr>
              <a:tr h="570235">
                <a:tc>
                  <a:txBody>
                    <a:bodyPr/>
                    <a:lstStyle/>
                    <a:p>
                      <a:pPr marL="0" marR="0">
                        <a:lnSpc>
                          <a:spcPct val="107000"/>
                        </a:lnSpc>
                        <a:spcBef>
                          <a:spcPts val="0"/>
                        </a:spcBef>
                        <a:spcAft>
                          <a:spcPts val="15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4090" marR="74090" marT="74090" marB="7409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07000"/>
                        </a:lnSpc>
                        <a:spcBef>
                          <a:spcPts val="0"/>
                        </a:spcBef>
                        <a:spcAft>
                          <a:spcPts val="15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Add AND assignment operator. It adds the right operand to the left operand and assign the result to the left operand.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4090" marR="74090" marT="74090" marB="7409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07000"/>
                        </a:lnSpc>
                        <a:spcBef>
                          <a:spcPts val="0"/>
                        </a:spcBef>
                        <a:spcAft>
                          <a:spcPts val="15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C += A is equivalent to C = C + 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4090" marR="74090" marT="74090" marB="7409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69957682"/>
                  </a:ext>
                </a:extLst>
              </a:tr>
              <a:tr h="763586">
                <a:tc>
                  <a:txBody>
                    <a:bodyPr/>
                    <a:lstStyle/>
                    <a:p>
                      <a:pPr marL="0" marR="0">
                        <a:lnSpc>
                          <a:spcPct val="107000"/>
                        </a:lnSpc>
                        <a:spcBef>
                          <a:spcPts val="0"/>
                        </a:spcBef>
                        <a:spcAft>
                          <a:spcPts val="15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4090" marR="74090" marT="74090" marB="7409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07000"/>
                        </a:lnSpc>
                        <a:spcBef>
                          <a:spcPts val="0"/>
                        </a:spcBef>
                        <a:spcAft>
                          <a:spcPts val="15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Subtract AND assignment operator. It subtracts the right operand from the left operand and assigns the result to the left operand.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4090" marR="74090" marT="74090" marB="7409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07000"/>
                        </a:lnSpc>
                        <a:spcBef>
                          <a:spcPts val="0"/>
                        </a:spcBef>
                        <a:spcAft>
                          <a:spcPts val="15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C -= A is equivalent to C = C - 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4090" marR="74090" marT="74090" marB="7409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84755858"/>
                  </a:ext>
                </a:extLst>
              </a:tr>
              <a:tr h="763586">
                <a:tc>
                  <a:txBody>
                    <a:bodyPr/>
                    <a:lstStyle/>
                    <a:p>
                      <a:pPr marL="0" marR="0">
                        <a:lnSpc>
                          <a:spcPct val="107000"/>
                        </a:lnSpc>
                        <a:spcBef>
                          <a:spcPts val="0"/>
                        </a:spcBef>
                        <a:spcAft>
                          <a:spcPts val="15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4090" marR="74090" marT="74090" marB="7409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07000"/>
                        </a:lnSpc>
                        <a:spcBef>
                          <a:spcPts val="0"/>
                        </a:spcBef>
                        <a:spcAft>
                          <a:spcPts val="15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Multiply AND assignment operator. It multiplies the right operand with the left operand and assigns the result to the left operand.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4090" marR="74090" marT="74090" marB="7409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07000"/>
                        </a:lnSpc>
                        <a:spcBef>
                          <a:spcPts val="0"/>
                        </a:spcBef>
                        <a:spcAft>
                          <a:spcPts val="15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C *= A is equivalent to C = C * 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4090" marR="74090" marT="74090" marB="7409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21332925"/>
                  </a:ext>
                </a:extLst>
              </a:tr>
              <a:tr h="763586">
                <a:tc>
                  <a:txBody>
                    <a:bodyPr/>
                    <a:lstStyle/>
                    <a:p>
                      <a:pPr marL="0" marR="0">
                        <a:lnSpc>
                          <a:spcPct val="107000"/>
                        </a:lnSpc>
                        <a:spcBef>
                          <a:spcPts val="0"/>
                        </a:spcBef>
                        <a:spcAft>
                          <a:spcPts val="15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4090" marR="74090" marT="74090" marB="7409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07000"/>
                        </a:lnSpc>
                        <a:spcBef>
                          <a:spcPts val="0"/>
                        </a:spcBef>
                        <a:spcAft>
                          <a:spcPts val="15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Divide AND assignment operator. It divides the left operand with the right operand and assigns the result to the left operand.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4090" marR="74090" marT="74090" marB="7409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07000"/>
                        </a:lnSpc>
                        <a:spcBef>
                          <a:spcPts val="0"/>
                        </a:spcBef>
                        <a:spcAft>
                          <a:spcPts val="15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C /= A is equivalent to C = C / 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4090" marR="74090" marT="74090" marB="7409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32745113"/>
                  </a:ext>
                </a:extLst>
              </a:tr>
              <a:tr h="570235">
                <a:tc>
                  <a:txBody>
                    <a:bodyPr/>
                    <a:lstStyle/>
                    <a:p>
                      <a:pPr marL="0" marR="0">
                        <a:lnSpc>
                          <a:spcPct val="107000"/>
                        </a:lnSpc>
                        <a:spcBef>
                          <a:spcPts val="0"/>
                        </a:spcBef>
                        <a:spcAft>
                          <a:spcPts val="15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4090" marR="74090" marT="74090" marB="7409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07000"/>
                        </a:lnSpc>
                        <a:spcBef>
                          <a:spcPts val="0"/>
                        </a:spcBef>
                        <a:spcAft>
                          <a:spcPts val="15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Modulus AND assignment operator. It takes modulus using two operands and assigns the result to the left operand.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4090" marR="74090" marT="74090" marB="7409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07000"/>
                        </a:lnSpc>
                        <a:spcBef>
                          <a:spcPts val="0"/>
                        </a:spcBef>
                        <a:spcAft>
                          <a:spcPts val="15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 %= A is equivalent to C = C % 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4090" marR="74090" marT="74090" marB="7409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69322386"/>
                  </a:ext>
                </a:extLst>
              </a:tr>
            </a:tbl>
          </a:graphicData>
        </a:graphic>
      </p:graphicFrame>
      <p:sp>
        <p:nvSpPr>
          <p:cNvPr id="3" name="Footer Placeholder 2">
            <a:extLst>
              <a:ext uri="{FF2B5EF4-FFF2-40B4-BE49-F238E27FC236}">
                <a16:creationId xmlns:a16="http://schemas.microsoft.com/office/drawing/2014/main" id="{1D45058C-DF84-4479-AB92-512555593778}"/>
              </a:ext>
            </a:extLst>
          </p:cNvPr>
          <p:cNvSpPr>
            <a:spLocks noGrp="1"/>
          </p:cNvSpPr>
          <p:nvPr>
            <p:ph type="ftr" sz="quarter" idx="11"/>
          </p:nvPr>
        </p:nvSpPr>
        <p:spPr/>
        <p:txBody>
          <a:bodyPr/>
          <a:lstStyle/>
          <a:p>
            <a:r>
              <a:rPr lang="en-US"/>
              <a:t>COMSATS University Islamabad Abbottabad Campus</a:t>
            </a:r>
            <a:endParaRPr lang="en-AE" dirty="0"/>
          </a:p>
        </p:txBody>
      </p:sp>
      <p:sp>
        <p:nvSpPr>
          <p:cNvPr id="4" name="Slide Number Placeholder 3">
            <a:extLst>
              <a:ext uri="{FF2B5EF4-FFF2-40B4-BE49-F238E27FC236}">
                <a16:creationId xmlns:a16="http://schemas.microsoft.com/office/drawing/2014/main" id="{0E52541D-AF30-4D34-9F28-B585D7A2EE40}"/>
              </a:ext>
            </a:extLst>
          </p:cNvPr>
          <p:cNvSpPr>
            <a:spLocks noGrp="1"/>
          </p:cNvSpPr>
          <p:nvPr>
            <p:ph type="sldNum" sz="quarter" idx="12"/>
          </p:nvPr>
        </p:nvSpPr>
        <p:spPr/>
        <p:txBody>
          <a:bodyPr/>
          <a:lstStyle/>
          <a:p>
            <a:fld id="{70D5803A-B1B4-41C5-8C1D-30F371E67DAE}" type="slidenum">
              <a:rPr lang="en-AE" smtClean="0"/>
              <a:t>4</a:t>
            </a:fld>
            <a:endParaRPr lang="en-AE"/>
          </a:p>
        </p:txBody>
      </p:sp>
      <p:sp>
        <p:nvSpPr>
          <p:cNvPr id="5" name="Title 4">
            <a:extLst>
              <a:ext uri="{FF2B5EF4-FFF2-40B4-BE49-F238E27FC236}">
                <a16:creationId xmlns:a16="http://schemas.microsoft.com/office/drawing/2014/main" id="{D284D8E8-2A5D-4B32-847C-C3175350D508}"/>
              </a:ext>
            </a:extLst>
          </p:cNvPr>
          <p:cNvSpPr>
            <a:spLocks noGrp="1"/>
          </p:cNvSpPr>
          <p:nvPr>
            <p:ph type="title"/>
          </p:nvPr>
        </p:nvSpPr>
        <p:spPr/>
        <p:txBody>
          <a:bodyPr/>
          <a:lstStyle/>
          <a:p>
            <a:r>
              <a:rPr lang="en-US" cap="none" dirty="0"/>
              <a:t>Assignment Operators</a:t>
            </a:r>
          </a:p>
        </p:txBody>
      </p:sp>
    </p:spTree>
    <p:extLst>
      <p:ext uri="{BB962C8B-B14F-4D97-AF65-F5344CB8AC3E}">
        <p14:creationId xmlns:p14="http://schemas.microsoft.com/office/powerpoint/2010/main" val="342169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565B2B-531F-4138-8052-EBA36B7E3A5B}"/>
              </a:ext>
            </a:extLst>
          </p:cNvPr>
          <p:cNvSpPr>
            <a:spLocks noGrp="1"/>
          </p:cNvSpPr>
          <p:nvPr>
            <p:ph idx="1"/>
          </p:nvPr>
        </p:nvSpPr>
        <p:spPr/>
        <p:txBody>
          <a:bodyPr/>
          <a:lstStyle/>
          <a:p>
            <a:r>
              <a:rPr lang="en-US" dirty="0"/>
              <a:t>Bitwise operator works on bits and perform bit-by-bit operation. The truth tables for &amp;, |, and ^ is as follows −</a:t>
            </a:r>
          </a:p>
          <a:p>
            <a:endParaRPr lang="en-US" dirty="0"/>
          </a:p>
        </p:txBody>
      </p:sp>
      <p:sp>
        <p:nvSpPr>
          <p:cNvPr id="3" name="Footer Placeholder 2">
            <a:extLst>
              <a:ext uri="{FF2B5EF4-FFF2-40B4-BE49-F238E27FC236}">
                <a16:creationId xmlns:a16="http://schemas.microsoft.com/office/drawing/2014/main" id="{09826FE8-5F70-42B2-AFFD-082ADAA3A388}"/>
              </a:ext>
            </a:extLst>
          </p:cNvPr>
          <p:cNvSpPr>
            <a:spLocks noGrp="1"/>
          </p:cNvSpPr>
          <p:nvPr>
            <p:ph type="ftr" sz="quarter" idx="11"/>
          </p:nvPr>
        </p:nvSpPr>
        <p:spPr/>
        <p:txBody>
          <a:bodyPr/>
          <a:lstStyle/>
          <a:p>
            <a:r>
              <a:rPr lang="en-US"/>
              <a:t>COMSATS University Islamabad Abbottabad Campus</a:t>
            </a:r>
            <a:endParaRPr lang="en-AE" dirty="0"/>
          </a:p>
        </p:txBody>
      </p:sp>
      <p:sp>
        <p:nvSpPr>
          <p:cNvPr id="4" name="Slide Number Placeholder 3">
            <a:extLst>
              <a:ext uri="{FF2B5EF4-FFF2-40B4-BE49-F238E27FC236}">
                <a16:creationId xmlns:a16="http://schemas.microsoft.com/office/drawing/2014/main" id="{931F80BC-AAF7-4FD6-A818-42F4C258061B}"/>
              </a:ext>
            </a:extLst>
          </p:cNvPr>
          <p:cNvSpPr>
            <a:spLocks noGrp="1"/>
          </p:cNvSpPr>
          <p:nvPr>
            <p:ph type="sldNum" sz="quarter" idx="12"/>
          </p:nvPr>
        </p:nvSpPr>
        <p:spPr/>
        <p:txBody>
          <a:bodyPr/>
          <a:lstStyle/>
          <a:p>
            <a:fld id="{70D5803A-B1B4-41C5-8C1D-30F371E67DAE}" type="slidenum">
              <a:rPr lang="en-AE" smtClean="0"/>
              <a:t>5</a:t>
            </a:fld>
            <a:endParaRPr lang="en-AE"/>
          </a:p>
        </p:txBody>
      </p:sp>
      <p:sp>
        <p:nvSpPr>
          <p:cNvPr id="5" name="Title 4">
            <a:extLst>
              <a:ext uri="{FF2B5EF4-FFF2-40B4-BE49-F238E27FC236}">
                <a16:creationId xmlns:a16="http://schemas.microsoft.com/office/drawing/2014/main" id="{049FC424-55C2-4AD0-8F1F-143BE2E0AD2D}"/>
              </a:ext>
            </a:extLst>
          </p:cNvPr>
          <p:cNvSpPr>
            <a:spLocks noGrp="1"/>
          </p:cNvSpPr>
          <p:nvPr>
            <p:ph type="title"/>
          </p:nvPr>
        </p:nvSpPr>
        <p:spPr/>
        <p:txBody>
          <a:bodyPr/>
          <a:lstStyle/>
          <a:p>
            <a:r>
              <a:rPr lang="en-US" cap="none" dirty="0"/>
              <a:t>Bitwise Operators 1</a:t>
            </a:r>
          </a:p>
        </p:txBody>
      </p:sp>
      <p:graphicFrame>
        <p:nvGraphicFramePr>
          <p:cNvPr id="6" name="Table 5">
            <a:extLst>
              <a:ext uri="{FF2B5EF4-FFF2-40B4-BE49-F238E27FC236}">
                <a16:creationId xmlns:a16="http://schemas.microsoft.com/office/drawing/2014/main" id="{9114B7B6-8A20-486E-95E7-09C02031B6F8}"/>
              </a:ext>
            </a:extLst>
          </p:cNvPr>
          <p:cNvGraphicFramePr>
            <a:graphicFrameLocks noGrp="1"/>
          </p:cNvGraphicFramePr>
          <p:nvPr>
            <p:extLst>
              <p:ext uri="{D42A27DB-BD31-4B8C-83A1-F6EECF244321}">
                <p14:modId xmlns:p14="http://schemas.microsoft.com/office/powerpoint/2010/main" val="1239985253"/>
              </p:ext>
            </p:extLst>
          </p:nvPr>
        </p:nvGraphicFramePr>
        <p:xfrm>
          <a:off x="2716823" y="2822331"/>
          <a:ext cx="6576647" cy="2438400"/>
        </p:xfrm>
        <a:graphic>
          <a:graphicData uri="http://schemas.openxmlformats.org/drawingml/2006/table">
            <a:tbl>
              <a:tblPr/>
              <a:tblGrid>
                <a:gridCol w="1315225">
                  <a:extLst>
                    <a:ext uri="{9D8B030D-6E8A-4147-A177-3AD203B41FA5}">
                      <a16:colId xmlns:a16="http://schemas.microsoft.com/office/drawing/2014/main" val="3828943907"/>
                    </a:ext>
                  </a:extLst>
                </a:gridCol>
                <a:gridCol w="1315225">
                  <a:extLst>
                    <a:ext uri="{9D8B030D-6E8A-4147-A177-3AD203B41FA5}">
                      <a16:colId xmlns:a16="http://schemas.microsoft.com/office/drawing/2014/main" val="3465284090"/>
                    </a:ext>
                  </a:extLst>
                </a:gridCol>
                <a:gridCol w="1315225">
                  <a:extLst>
                    <a:ext uri="{9D8B030D-6E8A-4147-A177-3AD203B41FA5}">
                      <a16:colId xmlns:a16="http://schemas.microsoft.com/office/drawing/2014/main" val="3570178265"/>
                    </a:ext>
                  </a:extLst>
                </a:gridCol>
                <a:gridCol w="1315225">
                  <a:extLst>
                    <a:ext uri="{9D8B030D-6E8A-4147-A177-3AD203B41FA5}">
                      <a16:colId xmlns:a16="http://schemas.microsoft.com/office/drawing/2014/main" val="1883244942"/>
                    </a:ext>
                  </a:extLst>
                </a:gridCol>
                <a:gridCol w="1315747">
                  <a:extLst>
                    <a:ext uri="{9D8B030D-6E8A-4147-A177-3AD203B41FA5}">
                      <a16:colId xmlns:a16="http://schemas.microsoft.com/office/drawing/2014/main" val="12694603"/>
                    </a:ext>
                  </a:extLst>
                </a:gridCol>
              </a:tblGrid>
              <a:tr h="456614">
                <a:tc>
                  <a:txBody>
                    <a:bodyPr/>
                    <a:lstStyle/>
                    <a:p>
                      <a:pPr algn="ctr" fontAlgn="t"/>
                      <a:r>
                        <a:rPr lang="en-US" sz="2400" b="1" dirty="0">
                          <a:solidFill>
                            <a:schemeClr val="bg1"/>
                          </a:solidFill>
                          <a:effectLst/>
                        </a:rPr>
                        <a:t>p</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400" b="1" dirty="0">
                          <a:solidFill>
                            <a:schemeClr val="bg1"/>
                          </a:solidFill>
                          <a:effectLst/>
                        </a:rPr>
                        <a:t>q</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400" b="1" dirty="0">
                          <a:solidFill>
                            <a:schemeClr val="bg1"/>
                          </a:solidFill>
                          <a:effectLst/>
                        </a:rPr>
                        <a:t>p &amp; q</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400" b="1" dirty="0">
                          <a:solidFill>
                            <a:schemeClr val="bg1"/>
                          </a:solidFill>
                          <a:effectLst/>
                        </a:rPr>
                        <a:t>p | q</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400" b="1" dirty="0">
                          <a:solidFill>
                            <a:schemeClr val="bg1"/>
                          </a:solidFill>
                          <a:effectLst/>
                        </a:rPr>
                        <a:t>p ^ q</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824708479"/>
                  </a:ext>
                </a:extLst>
              </a:tr>
              <a:tr h="456614">
                <a:tc>
                  <a:txBody>
                    <a:bodyPr/>
                    <a:lstStyle/>
                    <a:p>
                      <a:pPr fontAlgn="t"/>
                      <a:r>
                        <a:rPr lang="en-US" sz="2400">
                          <a:effectLst/>
                        </a:rPr>
                        <a:t>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400">
                          <a:effectLst/>
                        </a:rPr>
                        <a:t>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400">
                          <a:effectLst/>
                        </a:rPr>
                        <a:t>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400">
                          <a:effectLst/>
                        </a:rPr>
                        <a:t>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400">
                          <a:effectLst/>
                        </a:rPr>
                        <a:t>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53517458"/>
                  </a:ext>
                </a:extLst>
              </a:tr>
              <a:tr h="456614">
                <a:tc>
                  <a:txBody>
                    <a:bodyPr/>
                    <a:lstStyle/>
                    <a:p>
                      <a:pPr fontAlgn="t"/>
                      <a:r>
                        <a:rPr lang="en-US" sz="2400">
                          <a:effectLst/>
                        </a:rPr>
                        <a:t>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400">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400">
                          <a:effectLst/>
                        </a:rPr>
                        <a:t>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400">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400">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35357682"/>
                  </a:ext>
                </a:extLst>
              </a:tr>
              <a:tr h="456614">
                <a:tc>
                  <a:txBody>
                    <a:bodyPr/>
                    <a:lstStyle/>
                    <a:p>
                      <a:pPr fontAlgn="t"/>
                      <a:r>
                        <a:rPr lang="en-US" sz="2400">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400">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400">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400">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400">
                          <a:effectLst/>
                        </a:rPr>
                        <a:t>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01967979"/>
                  </a:ext>
                </a:extLst>
              </a:tr>
              <a:tr h="456614">
                <a:tc>
                  <a:txBody>
                    <a:bodyPr/>
                    <a:lstStyle/>
                    <a:p>
                      <a:pPr fontAlgn="t"/>
                      <a:r>
                        <a:rPr lang="en-US" sz="2400">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400">
                          <a:effectLst/>
                        </a:rPr>
                        <a:t>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400">
                          <a:effectLst/>
                        </a:rPr>
                        <a:t>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400">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400" dirty="0">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33370206"/>
                  </a:ext>
                </a:extLst>
              </a:tr>
            </a:tbl>
          </a:graphicData>
        </a:graphic>
      </p:graphicFrame>
    </p:spTree>
    <p:extLst>
      <p:ext uri="{BB962C8B-B14F-4D97-AF65-F5344CB8AC3E}">
        <p14:creationId xmlns:p14="http://schemas.microsoft.com/office/powerpoint/2010/main" val="4262137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719B56-3B87-44AC-B638-69F3C9C7F3F8}"/>
              </a:ext>
            </a:extLst>
          </p:cNvPr>
          <p:cNvSpPr>
            <a:spLocks noGrp="1"/>
          </p:cNvSpPr>
          <p:nvPr>
            <p:ph idx="1"/>
          </p:nvPr>
        </p:nvSpPr>
        <p:spPr/>
        <p:txBody>
          <a:bodyPr/>
          <a:lstStyle/>
          <a:p>
            <a:pPr algn="just"/>
            <a:r>
              <a:rPr lang="en-US" b="0" i="0" dirty="0">
                <a:effectLst/>
                <a:latin typeface="Arial" panose="020B0604020202020204" pitchFamily="34" charset="0"/>
              </a:rPr>
              <a:t>Assume A = 60 and B = 13 in binary format, they will be as follows −</a:t>
            </a:r>
          </a:p>
          <a:p>
            <a:pPr marL="0" indent="0" algn="just">
              <a:buNone/>
            </a:pPr>
            <a:r>
              <a:rPr lang="en-US" b="0" i="0" dirty="0">
                <a:effectLst/>
                <a:latin typeface="Arial" panose="020B0604020202020204" pitchFamily="34" charset="0"/>
              </a:rPr>
              <a:t>	A = 0011 1100</a:t>
            </a:r>
          </a:p>
          <a:p>
            <a:pPr marL="0" indent="0" algn="just">
              <a:buNone/>
            </a:pPr>
            <a:r>
              <a:rPr lang="en-US" b="0" i="0" dirty="0">
                <a:effectLst/>
                <a:latin typeface="Arial" panose="020B0604020202020204" pitchFamily="34" charset="0"/>
              </a:rPr>
              <a:t>	B = 0000 1101</a:t>
            </a:r>
          </a:p>
          <a:p>
            <a:pPr marL="0" indent="0" algn="just">
              <a:buNone/>
            </a:pPr>
            <a:r>
              <a:rPr lang="en-US" b="0" i="0" dirty="0">
                <a:effectLst/>
                <a:latin typeface="Arial" panose="020B0604020202020204" pitchFamily="34" charset="0"/>
              </a:rPr>
              <a:t>	-----------------</a:t>
            </a:r>
          </a:p>
          <a:p>
            <a:pPr marL="0" indent="0" algn="just">
              <a:buNone/>
            </a:pPr>
            <a:r>
              <a:rPr lang="en-US" b="0" i="0" dirty="0">
                <a:effectLst/>
                <a:latin typeface="Arial" panose="020B0604020202020204" pitchFamily="34" charset="0"/>
              </a:rPr>
              <a:t>	A&amp;B = 0000 1100</a:t>
            </a:r>
          </a:p>
          <a:p>
            <a:pPr marL="0" indent="0" algn="just">
              <a:buNone/>
            </a:pPr>
            <a:r>
              <a:rPr lang="en-US" b="0" i="0" dirty="0">
                <a:effectLst/>
                <a:latin typeface="Arial" panose="020B0604020202020204" pitchFamily="34" charset="0"/>
              </a:rPr>
              <a:t>	A|B = 0011 1101</a:t>
            </a:r>
          </a:p>
          <a:p>
            <a:pPr marL="0" indent="0" algn="just">
              <a:buNone/>
            </a:pPr>
            <a:r>
              <a:rPr lang="en-US" b="0" i="0" dirty="0">
                <a:effectLst/>
                <a:latin typeface="Arial" panose="020B0604020202020204" pitchFamily="34" charset="0"/>
              </a:rPr>
              <a:t>	A^B = 0011 0001</a:t>
            </a:r>
          </a:p>
          <a:p>
            <a:pPr marL="0" indent="0" algn="just">
              <a:buNone/>
            </a:pPr>
            <a:r>
              <a:rPr lang="en-US" b="0" i="0" dirty="0">
                <a:effectLst/>
                <a:latin typeface="Arial" panose="020B0604020202020204" pitchFamily="34" charset="0"/>
              </a:rPr>
              <a:t>	~A = 1100 0011</a:t>
            </a:r>
          </a:p>
          <a:p>
            <a:endParaRPr lang="en-US" dirty="0"/>
          </a:p>
        </p:txBody>
      </p:sp>
      <p:sp>
        <p:nvSpPr>
          <p:cNvPr id="3" name="Footer Placeholder 2">
            <a:extLst>
              <a:ext uri="{FF2B5EF4-FFF2-40B4-BE49-F238E27FC236}">
                <a16:creationId xmlns:a16="http://schemas.microsoft.com/office/drawing/2014/main" id="{34E84B22-4B30-4ECE-9A09-E28FF07DDB75}"/>
              </a:ext>
            </a:extLst>
          </p:cNvPr>
          <p:cNvSpPr>
            <a:spLocks noGrp="1"/>
          </p:cNvSpPr>
          <p:nvPr>
            <p:ph type="ftr" sz="quarter" idx="11"/>
          </p:nvPr>
        </p:nvSpPr>
        <p:spPr/>
        <p:txBody>
          <a:bodyPr/>
          <a:lstStyle/>
          <a:p>
            <a:r>
              <a:rPr lang="en-US"/>
              <a:t>COMSATS University Islamabad Abbottabad Campus</a:t>
            </a:r>
            <a:endParaRPr lang="en-AE" dirty="0"/>
          </a:p>
        </p:txBody>
      </p:sp>
      <p:sp>
        <p:nvSpPr>
          <p:cNvPr id="4" name="Slide Number Placeholder 3">
            <a:extLst>
              <a:ext uri="{FF2B5EF4-FFF2-40B4-BE49-F238E27FC236}">
                <a16:creationId xmlns:a16="http://schemas.microsoft.com/office/drawing/2014/main" id="{B2C79D25-B169-4264-A246-158997C7E47F}"/>
              </a:ext>
            </a:extLst>
          </p:cNvPr>
          <p:cNvSpPr>
            <a:spLocks noGrp="1"/>
          </p:cNvSpPr>
          <p:nvPr>
            <p:ph type="sldNum" sz="quarter" idx="12"/>
          </p:nvPr>
        </p:nvSpPr>
        <p:spPr/>
        <p:txBody>
          <a:bodyPr/>
          <a:lstStyle/>
          <a:p>
            <a:fld id="{70D5803A-B1B4-41C5-8C1D-30F371E67DAE}" type="slidenum">
              <a:rPr lang="en-AE" smtClean="0"/>
              <a:t>6</a:t>
            </a:fld>
            <a:endParaRPr lang="en-AE"/>
          </a:p>
        </p:txBody>
      </p:sp>
      <p:sp>
        <p:nvSpPr>
          <p:cNvPr id="5" name="Title 4">
            <a:extLst>
              <a:ext uri="{FF2B5EF4-FFF2-40B4-BE49-F238E27FC236}">
                <a16:creationId xmlns:a16="http://schemas.microsoft.com/office/drawing/2014/main" id="{9BF48B3B-09E9-4878-B809-5405C9A4355C}"/>
              </a:ext>
            </a:extLst>
          </p:cNvPr>
          <p:cNvSpPr>
            <a:spLocks noGrp="1"/>
          </p:cNvSpPr>
          <p:nvPr>
            <p:ph type="title"/>
          </p:nvPr>
        </p:nvSpPr>
        <p:spPr/>
        <p:txBody>
          <a:bodyPr/>
          <a:lstStyle/>
          <a:p>
            <a:r>
              <a:rPr lang="en-US" cap="none" dirty="0"/>
              <a:t>Bitwise Operators 2</a:t>
            </a:r>
          </a:p>
        </p:txBody>
      </p:sp>
    </p:spTree>
    <p:extLst>
      <p:ext uri="{BB962C8B-B14F-4D97-AF65-F5344CB8AC3E}">
        <p14:creationId xmlns:p14="http://schemas.microsoft.com/office/powerpoint/2010/main" val="2497762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DE65E5-A8CD-47E3-A4F6-A1EAF5F2AAB7}"/>
              </a:ext>
            </a:extLst>
          </p:cNvPr>
          <p:cNvSpPr>
            <a:spLocks noGrp="1"/>
          </p:cNvSpPr>
          <p:nvPr>
            <p:ph idx="1"/>
          </p:nvPr>
        </p:nvSpPr>
        <p:spPr/>
        <p:txBody>
          <a:bodyPr/>
          <a:lstStyle/>
          <a:p>
            <a:r>
              <a:rPr lang="en-US" dirty="0"/>
              <a:t>The following table lists the bitwise operators supported by C. Assume variable 'A' holds 60 and variable 'B' holds 13, then:</a:t>
            </a:r>
          </a:p>
          <a:p>
            <a:endParaRPr lang="en-US" dirty="0"/>
          </a:p>
        </p:txBody>
      </p:sp>
      <p:sp>
        <p:nvSpPr>
          <p:cNvPr id="3" name="Footer Placeholder 2">
            <a:extLst>
              <a:ext uri="{FF2B5EF4-FFF2-40B4-BE49-F238E27FC236}">
                <a16:creationId xmlns:a16="http://schemas.microsoft.com/office/drawing/2014/main" id="{E748C0A3-7FC4-4458-A906-2E9723AD9222}"/>
              </a:ext>
            </a:extLst>
          </p:cNvPr>
          <p:cNvSpPr>
            <a:spLocks noGrp="1"/>
          </p:cNvSpPr>
          <p:nvPr>
            <p:ph type="ftr" sz="quarter" idx="11"/>
          </p:nvPr>
        </p:nvSpPr>
        <p:spPr/>
        <p:txBody>
          <a:bodyPr/>
          <a:lstStyle/>
          <a:p>
            <a:r>
              <a:rPr lang="en-US"/>
              <a:t>COMSATS University Islamabad Abbottabad Campus</a:t>
            </a:r>
            <a:endParaRPr lang="en-AE" dirty="0"/>
          </a:p>
        </p:txBody>
      </p:sp>
      <p:sp>
        <p:nvSpPr>
          <p:cNvPr id="4" name="Slide Number Placeholder 3">
            <a:extLst>
              <a:ext uri="{FF2B5EF4-FFF2-40B4-BE49-F238E27FC236}">
                <a16:creationId xmlns:a16="http://schemas.microsoft.com/office/drawing/2014/main" id="{8CA2B44F-9716-4C92-A2F9-5966BFC7886D}"/>
              </a:ext>
            </a:extLst>
          </p:cNvPr>
          <p:cNvSpPr>
            <a:spLocks noGrp="1"/>
          </p:cNvSpPr>
          <p:nvPr>
            <p:ph type="sldNum" sz="quarter" idx="12"/>
          </p:nvPr>
        </p:nvSpPr>
        <p:spPr/>
        <p:txBody>
          <a:bodyPr/>
          <a:lstStyle/>
          <a:p>
            <a:fld id="{70D5803A-B1B4-41C5-8C1D-30F371E67DAE}" type="slidenum">
              <a:rPr lang="en-AE" smtClean="0"/>
              <a:t>7</a:t>
            </a:fld>
            <a:endParaRPr lang="en-AE"/>
          </a:p>
        </p:txBody>
      </p:sp>
      <p:sp>
        <p:nvSpPr>
          <p:cNvPr id="5" name="Title 4">
            <a:extLst>
              <a:ext uri="{FF2B5EF4-FFF2-40B4-BE49-F238E27FC236}">
                <a16:creationId xmlns:a16="http://schemas.microsoft.com/office/drawing/2014/main" id="{6B3A362B-C419-440C-BB18-951B5CDA8070}"/>
              </a:ext>
            </a:extLst>
          </p:cNvPr>
          <p:cNvSpPr>
            <a:spLocks noGrp="1"/>
          </p:cNvSpPr>
          <p:nvPr>
            <p:ph type="title"/>
          </p:nvPr>
        </p:nvSpPr>
        <p:spPr/>
        <p:txBody>
          <a:bodyPr/>
          <a:lstStyle/>
          <a:p>
            <a:r>
              <a:rPr kumimoji="0" lang="en-US" sz="4000" b="0" i="0" u="none" strike="noStrike" kern="1200" cap="none" spc="0" normalizeH="0" baseline="0" noProof="0" dirty="0">
                <a:ln>
                  <a:noFill/>
                </a:ln>
                <a:solidFill>
                  <a:srgbClr val="17406D"/>
                </a:solidFill>
                <a:effectLst/>
                <a:uLnTx/>
                <a:uFillTx/>
                <a:latin typeface="Corbel" panose="020B0503020204020204"/>
                <a:ea typeface="+mj-ea"/>
                <a:cs typeface="+mj-cs"/>
              </a:rPr>
              <a:t>Bitwise Operators 3</a:t>
            </a:r>
            <a:endParaRPr lang="en-US" dirty="0"/>
          </a:p>
        </p:txBody>
      </p:sp>
      <p:graphicFrame>
        <p:nvGraphicFramePr>
          <p:cNvPr id="6" name="Table 5">
            <a:extLst>
              <a:ext uri="{FF2B5EF4-FFF2-40B4-BE49-F238E27FC236}">
                <a16:creationId xmlns:a16="http://schemas.microsoft.com/office/drawing/2014/main" id="{FFF6F3F8-6557-4CEC-81E6-A6236AE90E2E}"/>
              </a:ext>
            </a:extLst>
          </p:cNvPr>
          <p:cNvGraphicFramePr>
            <a:graphicFrameLocks noGrp="1"/>
          </p:cNvGraphicFramePr>
          <p:nvPr>
            <p:extLst>
              <p:ext uri="{D42A27DB-BD31-4B8C-83A1-F6EECF244321}">
                <p14:modId xmlns:p14="http://schemas.microsoft.com/office/powerpoint/2010/main" val="1501870614"/>
              </p:ext>
            </p:extLst>
          </p:nvPr>
        </p:nvGraphicFramePr>
        <p:xfrm>
          <a:off x="1989280" y="2651125"/>
          <a:ext cx="8651631" cy="3873712"/>
        </p:xfrm>
        <a:graphic>
          <a:graphicData uri="http://schemas.openxmlformats.org/drawingml/2006/table">
            <a:tbl>
              <a:tblPr/>
              <a:tblGrid>
                <a:gridCol w="815902">
                  <a:extLst>
                    <a:ext uri="{9D8B030D-6E8A-4147-A177-3AD203B41FA5}">
                      <a16:colId xmlns:a16="http://schemas.microsoft.com/office/drawing/2014/main" val="3583715838"/>
                    </a:ext>
                  </a:extLst>
                </a:gridCol>
                <a:gridCol w="4546467">
                  <a:extLst>
                    <a:ext uri="{9D8B030D-6E8A-4147-A177-3AD203B41FA5}">
                      <a16:colId xmlns:a16="http://schemas.microsoft.com/office/drawing/2014/main" val="954317077"/>
                    </a:ext>
                  </a:extLst>
                </a:gridCol>
                <a:gridCol w="3289262">
                  <a:extLst>
                    <a:ext uri="{9D8B030D-6E8A-4147-A177-3AD203B41FA5}">
                      <a16:colId xmlns:a16="http://schemas.microsoft.com/office/drawing/2014/main" val="867564643"/>
                    </a:ext>
                  </a:extLst>
                </a:gridCol>
              </a:tblGrid>
              <a:tr h="463841">
                <a:tc>
                  <a:txBody>
                    <a:bodyPr/>
                    <a:lstStyle/>
                    <a:p>
                      <a:pPr algn="ctr" fontAlgn="t"/>
                      <a:r>
                        <a:rPr lang="en-US" sz="1400" dirty="0">
                          <a:solidFill>
                            <a:schemeClr val="bg1"/>
                          </a:solidFill>
                          <a:effectLst/>
                        </a:rPr>
                        <a:t>Operator</a:t>
                      </a:r>
                    </a:p>
                  </a:txBody>
                  <a:tcPr marL="33256" marR="33256" marT="33256" marB="3325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a:solidFill>
                            <a:schemeClr val="bg1"/>
                          </a:solidFill>
                          <a:effectLst/>
                        </a:rPr>
                        <a:t>Description</a:t>
                      </a:r>
                    </a:p>
                  </a:txBody>
                  <a:tcPr marL="33256" marR="33256" marT="33256" marB="3325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dirty="0">
                          <a:solidFill>
                            <a:schemeClr val="bg1"/>
                          </a:solidFill>
                          <a:effectLst/>
                        </a:rPr>
                        <a:t>Example</a:t>
                      </a:r>
                    </a:p>
                  </a:txBody>
                  <a:tcPr marL="33256" marR="33256" marT="33256" marB="3325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009110467"/>
                  </a:ext>
                </a:extLst>
              </a:tr>
              <a:tr h="463841">
                <a:tc>
                  <a:txBody>
                    <a:bodyPr/>
                    <a:lstStyle/>
                    <a:p>
                      <a:pPr fontAlgn="t"/>
                      <a:r>
                        <a:rPr lang="en-US" sz="1400">
                          <a:effectLst/>
                        </a:rPr>
                        <a:t>&amp;</a:t>
                      </a:r>
                    </a:p>
                  </a:txBody>
                  <a:tcPr marL="33256" marR="33256" marT="33256" marB="3325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Binary AND Operator copies a bit to the result if it exists in both operands.</a:t>
                      </a:r>
                    </a:p>
                  </a:txBody>
                  <a:tcPr marL="33256" marR="33256" marT="33256" marB="3325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(A &amp; B) = 12, i.e., 0000 1100</a:t>
                      </a:r>
                    </a:p>
                  </a:txBody>
                  <a:tcPr marL="33256" marR="33256" marT="33256" marB="3325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79689965"/>
                  </a:ext>
                </a:extLst>
              </a:tr>
              <a:tr h="463841">
                <a:tc>
                  <a:txBody>
                    <a:bodyPr/>
                    <a:lstStyle/>
                    <a:p>
                      <a:pPr fontAlgn="t"/>
                      <a:r>
                        <a:rPr lang="en-US" sz="1400">
                          <a:effectLst/>
                        </a:rPr>
                        <a:t>|</a:t>
                      </a:r>
                    </a:p>
                  </a:txBody>
                  <a:tcPr marL="33256" marR="33256" marT="33256" marB="3325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Binary OR Operator copies a bit if it exists in either operand.</a:t>
                      </a:r>
                    </a:p>
                  </a:txBody>
                  <a:tcPr marL="33256" marR="33256" marT="33256" marB="3325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(A | B) = 61, i.e., 0011 1101</a:t>
                      </a:r>
                    </a:p>
                  </a:txBody>
                  <a:tcPr marL="33256" marR="33256" marT="33256" marB="3325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69782509"/>
                  </a:ext>
                </a:extLst>
              </a:tr>
              <a:tr h="463841">
                <a:tc>
                  <a:txBody>
                    <a:bodyPr/>
                    <a:lstStyle/>
                    <a:p>
                      <a:pPr fontAlgn="t"/>
                      <a:r>
                        <a:rPr lang="en-US" sz="1400">
                          <a:effectLst/>
                        </a:rPr>
                        <a:t>^</a:t>
                      </a:r>
                    </a:p>
                  </a:txBody>
                  <a:tcPr marL="33256" marR="33256" marT="33256" marB="3325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Binary XOR Operator copies the bit if it is set in one operand but not both.</a:t>
                      </a:r>
                    </a:p>
                  </a:txBody>
                  <a:tcPr marL="33256" marR="33256" marT="33256" marB="3325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(A ^ B) = 49, i.e., 0011 0001</a:t>
                      </a:r>
                    </a:p>
                  </a:txBody>
                  <a:tcPr marL="33256" marR="33256" marT="33256" marB="3325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1487853"/>
                  </a:ext>
                </a:extLst>
              </a:tr>
              <a:tr h="463841">
                <a:tc>
                  <a:txBody>
                    <a:bodyPr/>
                    <a:lstStyle/>
                    <a:p>
                      <a:pPr fontAlgn="t"/>
                      <a:r>
                        <a:rPr lang="en-US" sz="1400">
                          <a:effectLst/>
                        </a:rPr>
                        <a:t>~</a:t>
                      </a:r>
                    </a:p>
                  </a:txBody>
                  <a:tcPr marL="33256" marR="33256" marT="33256" marB="3325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1400">
                          <a:effectLst/>
                        </a:rPr>
                        <a:t>Binary One's Complement Operator is unary and has the effect of 'flipping' bits.</a:t>
                      </a:r>
                    </a:p>
                  </a:txBody>
                  <a:tcPr marL="33256" marR="33256" marT="33256" marB="33256"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(~A ) = ~(60), i.e,. -0111101</a:t>
                      </a:r>
                    </a:p>
                  </a:txBody>
                  <a:tcPr marL="33256" marR="33256" marT="33256" marB="3325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44031195"/>
                  </a:ext>
                </a:extLst>
              </a:tr>
              <a:tr h="733167">
                <a:tc>
                  <a:txBody>
                    <a:bodyPr/>
                    <a:lstStyle/>
                    <a:p>
                      <a:pPr fontAlgn="t"/>
                      <a:r>
                        <a:rPr lang="en-US" sz="1400">
                          <a:effectLst/>
                        </a:rPr>
                        <a:t>&lt;&lt;</a:t>
                      </a:r>
                    </a:p>
                  </a:txBody>
                  <a:tcPr marL="33256" marR="33256" marT="33256" marB="3325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Binary Left Shift Operator. The left operands value is moved left by the number of bits specified by the right operand.</a:t>
                      </a:r>
                    </a:p>
                  </a:txBody>
                  <a:tcPr marL="33256" marR="33256" marT="33256" marB="3325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pt-BR" sz="1400">
                          <a:effectLst/>
                        </a:rPr>
                        <a:t>A &lt;&lt; 2 = 240 i.e., 1111 0000</a:t>
                      </a:r>
                    </a:p>
                  </a:txBody>
                  <a:tcPr marL="33256" marR="33256" marT="33256" marB="33256"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02875313"/>
                  </a:ext>
                </a:extLst>
              </a:tr>
              <a:tr h="733167">
                <a:tc>
                  <a:txBody>
                    <a:bodyPr/>
                    <a:lstStyle/>
                    <a:p>
                      <a:pPr fontAlgn="t"/>
                      <a:r>
                        <a:rPr lang="en-US" sz="1400">
                          <a:effectLst/>
                        </a:rPr>
                        <a:t>&gt;&gt;</a:t>
                      </a:r>
                    </a:p>
                  </a:txBody>
                  <a:tcPr marL="33256" marR="33256" marT="33256" marB="3325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Binary Right Shift Operator. The left operands value is moved right by the number of bits specified by the right operand.</a:t>
                      </a:r>
                    </a:p>
                  </a:txBody>
                  <a:tcPr marL="33256" marR="33256" marT="33256" marB="3325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pt-BR" sz="1400" dirty="0">
                          <a:effectLst/>
                        </a:rPr>
                        <a:t>A &gt;&gt; 2 = 15 i.e., 0000 1111</a:t>
                      </a:r>
                    </a:p>
                  </a:txBody>
                  <a:tcPr marL="33256" marR="33256" marT="33256" marB="33256"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17198276"/>
                  </a:ext>
                </a:extLst>
              </a:tr>
            </a:tbl>
          </a:graphicData>
        </a:graphic>
      </p:graphicFrame>
    </p:spTree>
    <p:extLst>
      <p:ext uri="{BB962C8B-B14F-4D97-AF65-F5344CB8AC3E}">
        <p14:creationId xmlns:p14="http://schemas.microsoft.com/office/powerpoint/2010/main" val="3739423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3783DB-8EE2-4EB6-A64C-1239664CDBF4}"/>
              </a:ext>
            </a:extLst>
          </p:cNvPr>
          <p:cNvSpPr>
            <a:spLocks noGrp="1"/>
          </p:cNvSpPr>
          <p:nvPr>
            <p:ph idx="1"/>
          </p:nvPr>
        </p:nvSpPr>
        <p:spPr/>
        <p:txBody>
          <a:bodyPr/>
          <a:lstStyle/>
          <a:p>
            <a:r>
              <a:rPr lang="en-US" dirty="0"/>
              <a:t>Arithmetic expressions in C must be written in </a:t>
            </a:r>
            <a:r>
              <a:rPr lang="en-US" dirty="0">
                <a:solidFill>
                  <a:srgbClr val="FFC000"/>
                </a:solidFill>
              </a:rPr>
              <a:t>straight-line form </a:t>
            </a:r>
            <a:r>
              <a:rPr lang="en-US" dirty="0"/>
              <a:t>to facilitate entering programs into the computer. Thus, expressions such as “a divided by b” must be written as a/b so that all operators and operands appear in a straight line. </a:t>
            </a:r>
          </a:p>
          <a:p>
            <a:pPr marL="0" indent="0">
              <a:buNone/>
            </a:pPr>
            <a:endParaRPr lang="en-US" dirty="0"/>
          </a:p>
          <a:p>
            <a:r>
              <a:rPr lang="en-US" dirty="0"/>
              <a:t>The algebraic notation.is generally not acceptable to compilers, </a:t>
            </a:r>
          </a:p>
          <a:p>
            <a:r>
              <a:rPr lang="en-US" dirty="0">
                <a:solidFill>
                  <a:srgbClr val="FFC000"/>
                </a:solidFill>
              </a:rPr>
              <a:t>Parentheses for Grouping Subexpressions</a:t>
            </a:r>
          </a:p>
          <a:p>
            <a:pPr lvl="1"/>
            <a:r>
              <a:rPr lang="en-US" dirty="0"/>
              <a:t>Parentheses are used in C expressions in the same manner as in algebraic expressions. For example, to multiply a times the quantity b + c we write a * ( b + c ).</a:t>
            </a:r>
          </a:p>
        </p:txBody>
      </p:sp>
      <p:sp>
        <p:nvSpPr>
          <p:cNvPr id="3" name="Footer Placeholder 2">
            <a:extLst>
              <a:ext uri="{FF2B5EF4-FFF2-40B4-BE49-F238E27FC236}">
                <a16:creationId xmlns:a16="http://schemas.microsoft.com/office/drawing/2014/main" id="{28276313-5195-485A-817B-A20BAF6F1713}"/>
              </a:ext>
            </a:extLst>
          </p:cNvPr>
          <p:cNvSpPr>
            <a:spLocks noGrp="1"/>
          </p:cNvSpPr>
          <p:nvPr>
            <p:ph type="ftr" sz="quarter" idx="11"/>
          </p:nvPr>
        </p:nvSpPr>
        <p:spPr/>
        <p:txBody>
          <a:bodyPr/>
          <a:lstStyle/>
          <a:p>
            <a:r>
              <a:rPr lang="en-US"/>
              <a:t>COMSATS University Islamabad Abbottabad Campus</a:t>
            </a:r>
            <a:endParaRPr lang="en-AE" dirty="0"/>
          </a:p>
        </p:txBody>
      </p:sp>
      <p:sp>
        <p:nvSpPr>
          <p:cNvPr id="4" name="Slide Number Placeholder 3">
            <a:extLst>
              <a:ext uri="{FF2B5EF4-FFF2-40B4-BE49-F238E27FC236}">
                <a16:creationId xmlns:a16="http://schemas.microsoft.com/office/drawing/2014/main" id="{C5FEDBA2-F531-4639-AF2B-29397088F908}"/>
              </a:ext>
            </a:extLst>
          </p:cNvPr>
          <p:cNvSpPr>
            <a:spLocks noGrp="1"/>
          </p:cNvSpPr>
          <p:nvPr>
            <p:ph type="sldNum" sz="quarter" idx="12"/>
          </p:nvPr>
        </p:nvSpPr>
        <p:spPr/>
        <p:txBody>
          <a:bodyPr/>
          <a:lstStyle/>
          <a:p>
            <a:fld id="{70D5803A-B1B4-41C5-8C1D-30F371E67DAE}" type="slidenum">
              <a:rPr lang="en-AE" smtClean="0"/>
              <a:t>8</a:t>
            </a:fld>
            <a:endParaRPr lang="en-AE"/>
          </a:p>
        </p:txBody>
      </p:sp>
      <p:sp>
        <p:nvSpPr>
          <p:cNvPr id="5" name="Title 4">
            <a:extLst>
              <a:ext uri="{FF2B5EF4-FFF2-40B4-BE49-F238E27FC236}">
                <a16:creationId xmlns:a16="http://schemas.microsoft.com/office/drawing/2014/main" id="{4F315E9A-5352-4EDF-B1BD-3867149E6853}"/>
              </a:ext>
            </a:extLst>
          </p:cNvPr>
          <p:cNvSpPr>
            <a:spLocks noGrp="1"/>
          </p:cNvSpPr>
          <p:nvPr>
            <p:ph type="title"/>
          </p:nvPr>
        </p:nvSpPr>
        <p:spPr/>
        <p:txBody>
          <a:bodyPr/>
          <a:lstStyle/>
          <a:p>
            <a:r>
              <a:rPr lang="en-US" cap="none" dirty="0"/>
              <a:t>Arithmetic expressions in straight-line form</a:t>
            </a:r>
          </a:p>
        </p:txBody>
      </p:sp>
      <p:pic>
        <p:nvPicPr>
          <p:cNvPr id="7" name="Picture 6">
            <a:extLst>
              <a:ext uri="{FF2B5EF4-FFF2-40B4-BE49-F238E27FC236}">
                <a16:creationId xmlns:a16="http://schemas.microsoft.com/office/drawing/2014/main" id="{F6912D2A-A97F-436A-9598-9C14FFBAB65D}"/>
              </a:ext>
            </a:extLst>
          </p:cNvPr>
          <p:cNvPicPr>
            <a:picLocks noChangeAspect="1"/>
          </p:cNvPicPr>
          <p:nvPr/>
        </p:nvPicPr>
        <p:blipFill>
          <a:blip r:embed="rId2"/>
          <a:stretch>
            <a:fillRect/>
          </a:stretch>
        </p:blipFill>
        <p:spPr>
          <a:xfrm>
            <a:off x="2433637" y="3011366"/>
            <a:ext cx="2295525" cy="571500"/>
          </a:xfrm>
          <a:prstGeom prst="rect">
            <a:avLst/>
          </a:prstGeom>
        </p:spPr>
      </p:pic>
    </p:spTree>
    <p:extLst>
      <p:ext uri="{BB962C8B-B14F-4D97-AF65-F5344CB8AC3E}">
        <p14:creationId xmlns:p14="http://schemas.microsoft.com/office/powerpoint/2010/main" val="450305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16CDA1-0F41-4673-A0EA-B31E341166D8}"/>
              </a:ext>
            </a:extLst>
          </p:cNvPr>
          <p:cNvSpPr>
            <a:spLocks noGrp="1"/>
          </p:cNvSpPr>
          <p:nvPr>
            <p:ph idx="1"/>
          </p:nvPr>
        </p:nvSpPr>
        <p:spPr/>
        <p:txBody>
          <a:bodyPr/>
          <a:lstStyle/>
          <a:p>
            <a:r>
              <a:rPr lang="en-US" dirty="0"/>
              <a:t>C applies the operators in arithmetic expressions in a precise sequence determined by the following rules of operator precedence, which are generally the same as those in algebra:</a:t>
            </a:r>
          </a:p>
          <a:p>
            <a:r>
              <a:rPr lang="en-US" dirty="0"/>
              <a:t>Rules</a:t>
            </a:r>
          </a:p>
          <a:p>
            <a:pPr lvl="1"/>
            <a:r>
              <a:rPr lang="en-US" dirty="0"/>
              <a:t>Operators in expressions contained within pairs of parentheses are evaluated first.</a:t>
            </a:r>
          </a:p>
          <a:p>
            <a:pPr lvl="1"/>
            <a:r>
              <a:rPr lang="en-US" dirty="0"/>
              <a:t>Parentheses are said to be at the “</a:t>
            </a:r>
            <a:r>
              <a:rPr lang="en-US" dirty="0">
                <a:solidFill>
                  <a:srgbClr val="FFC000"/>
                </a:solidFill>
              </a:rPr>
              <a:t>highest level of precedence</a:t>
            </a:r>
            <a:r>
              <a:rPr lang="en-US" dirty="0"/>
              <a:t>.” In cases of nested, or embedded, parentheses, such as</a:t>
            </a:r>
          </a:p>
          <a:p>
            <a:pPr lvl="1"/>
            <a:endParaRPr lang="en-US" dirty="0"/>
          </a:p>
          <a:p>
            <a:pPr lvl="1"/>
            <a:r>
              <a:rPr lang="en-US" dirty="0"/>
              <a:t>the operators in the innermost pair of parentheses are applied first.</a:t>
            </a:r>
          </a:p>
          <a:p>
            <a:pPr lvl="1"/>
            <a:endParaRPr lang="en-US" dirty="0"/>
          </a:p>
        </p:txBody>
      </p:sp>
      <p:sp>
        <p:nvSpPr>
          <p:cNvPr id="3" name="Footer Placeholder 2">
            <a:extLst>
              <a:ext uri="{FF2B5EF4-FFF2-40B4-BE49-F238E27FC236}">
                <a16:creationId xmlns:a16="http://schemas.microsoft.com/office/drawing/2014/main" id="{1BCF0751-F39E-44BF-ABF7-6AC8FFA28564}"/>
              </a:ext>
            </a:extLst>
          </p:cNvPr>
          <p:cNvSpPr>
            <a:spLocks noGrp="1"/>
          </p:cNvSpPr>
          <p:nvPr>
            <p:ph type="ftr" sz="quarter" idx="11"/>
          </p:nvPr>
        </p:nvSpPr>
        <p:spPr/>
        <p:txBody>
          <a:bodyPr/>
          <a:lstStyle/>
          <a:p>
            <a:r>
              <a:rPr lang="en-US"/>
              <a:t>COMSATS University Islamabad Abbottabad Campus</a:t>
            </a:r>
            <a:endParaRPr lang="en-AE" dirty="0"/>
          </a:p>
        </p:txBody>
      </p:sp>
      <p:sp>
        <p:nvSpPr>
          <p:cNvPr id="4" name="Slide Number Placeholder 3">
            <a:extLst>
              <a:ext uri="{FF2B5EF4-FFF2-40B4-BE49-F238E27FC236}">
                <a16:creationId xmlns:a16="http://schemas.microsoft.com/office/drawing/2014/main" id="{43910B6A-59F6-49C7-A454-369E756F0E4F}"/>
              </a:ext>
            </a:extLst>
          </p:cNvPr>
          <p:cNvSpPr>
            <a:spLocks noGrp="1"/>
          </p:cNvSpPr>
          <p:nvPr>
            <p:ph type="sldNum" sz="quarter" idx="12"/>
          </p:nvPr>
        </p:nvSpPr>
        <p:spPr/>
        <p:txBody>
          <a:bodyPr/>
          <a:lstStyle/>
          <a:p>
            <a:fld id="{70D5803A-B1B4-41C5-8C1D-30F371E67DAE}" type="slidenum">
              <a:rPr lang="en-AE" smtClean="0"/>
              <a:t>9</a:t>
            </a:fld>
            <a:endParaRPr lang="en-AE"/>
          </a:p>
        </p:txBody>
      </p:sp>
      <p:sp>
        <p:nvSpPr>
          <p:cNvPr id="5" name="Title 4">
            <a:extLst>
              <a:ext uri="{FF2B5EF4-FFF2-40B4-BE49-F238E27FC236}">
                <a16:creationId xmlns:a16="http://schemas.microsoft.com/office/drawing/2014/main" id="{DD4513D0-EBCD-4416-A0B4-8C6A1D9FABA2}"/>
              </a:ext>
            </a:extLst>
          </p:cNvPr>
          <p:cNvSpPr>
            <a:spLocks noGrp="1"/>
          </p:cNvSpPr>
          <p:nvPr>
            <p:ph type="title"/>
          </p:nvPr>
        </p:nvSpPr>
        <p:spPr/>
        <p:txBody>
          <a:bodyPr/>
          <a:lstStyle/>
          <a:p>
            <a:r>
              <a:rPr lang="en-US" cap="none" dirty="0"/>
              <a:t>Rules of Operator Precedence 1</a:t>
            </a:r>
          </a:p>
        </p:txBody>
      </p:sp>
      <p:pic>
        <p:nvPicPr>
          <p:cNvPr id="7" name="Picture 6">
            <a:extLst>
              <a:ext uri="{FF2B5EF4-FFF2-40B4-BE49-F238E27FC236}">
                <a16:creationId xmlns:a16="http://schemas.microsoft.com/office/drawing/2014/main" id="{60D4F2F7-2B74-4100-8169-8631EDEF7231}"/>
              </a:ext>
            </a:extLst>
          </p:cNvPr>
          <p:cNvPicPr>
            <a:picLocks noChangeAspect="1"/>
          </p:cNvPicPr>
          <p:nvPr/>
        </p:nvPicPr>
        <p:blipFill>
          <a:blip r:embed="rId2"/>
          <a:stretch>
            <a:fillRect/>
          </a:stretch>
        </p:blipFill>
        <p:spPr>
          <a:xfrm>
            <a:off x="3506666" y="4429493"/>
            <a:ext cx="3086100" cy="390525"/>
          </a:xfrm>
          <a:prstGeom prst="rect">
            <a:avLst/>
          </a:prstGeom>
        </p:spPr>
      </p:pic>
    </p:spTree>
    <p:extLst>
      <p:ext uri="{BB962C8B-B14F-4D97-AF65-F5344CB8AC3E}">
        <p14:creationId xmlns:p14="http://schemas.microsoft.com/office/powerpoint/2010/main" val="7484239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61FBDD381021E42947CF7B3FBA306E5" ma:contentTypeVersion="0" ma:contentTypeDescription="Create a new document." ma:contentTypeScope="" ma:versionID="836a733798110354c1e9fa8559dfd73f">
  <xsd:schema xmlns:xsd="http://www.w3.org/2001/XMLSchema" xmlns:xs="http://www.w3.org/2001/XMLSchema" xmlns:p="http://schemas.microsoft.com/office/2006/metadata/properties" targetNamespace="http://schemas.microsoft.com/office/2006/metadata/properties" ma:root="true" ma:fieldsID="bca43119f7824e762e86d1d63033a74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4DC964-E234-4B9B-8BD9-301F4460F572}">
  <ds:schemaRefs>
    <ds:schemaRef ds:uri="http://schemas.microsoft.com/sharepoint/v3/contenttype/forms"/>
  </ds:schemaRefs>
</ds:datastoreItem>
</file>

<file path=customXml/itemProps2.xml><?xml version="1.0" encoding="utf-8"?>
<ds:datastoreItem xmlns:ds="http://schemas.openxmlformats.org/officeDocument/2006/customXml" ds:itemID="{7E0C76CC-294C-44BC-8F0F-25DB41D586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9FA39B1-F044-4BD7-BE7F-2712C477A758}">
  <ds:schemaRefs>
    <ds:schemaRef ds:uri="http://schemas.microsoft.com/office/2006/metadata/properties"/>
    <ds:schemaRef ds:uri="http://purl.org/dc/terms/"/>
    <ds:schemaRef ds:uri="http://www.w3.org/XML/1998/namespace"/>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TM03090430[[fn=Banded]]</Template>
  <TotalTime>3051</TotalTime>
  <Words>1198</Words>
  <Application>Microsoft Office PowerPoint</Application>
  <PresentationFormat>Widescreen</PresentationFormat>
  <Paragraphs>165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Corbel</vt:lpstr>
      <vt:lpstr>Times New Roman</vt:lpstr>
      <vt:lpstr>Wingdings</vt:lpstr>
      <vt:lpstr>Banded</vt:lpstr>
      <vt:lpstr>Arithmetic assignment and operators precedence</vt:lpstr>
      <vt:lpstr>Table of Contents</vt:lpstr>
      <vt:lpstr>Logical Operators</vt:lpstr>
      <vt:lpstr>Assignment Operators</vt:lpstr>
      <vt:lpstr>Bitwise Operators 1</vt:lpstr>
      <vt:lpstr>Bitwise Operators 2</vt:lpstr>
      <vt:lpstr>Bitwise Operators 3</vt:lpstr>
      <vt:lpstr>Arithmetic expressions in straight-line form</vt:lpstr>
      <vt:lpstr>Rules of Operator Precedence 1</vt:lpstr>
      <vt:lpstr>Rules of Operator Precedence 2</vt:lpstr>
      <vt:lpstr>Rules of Operator Precedence 3</vt:lpstr>
      <vt:lpstr>Sample algebraic and C expressions</vt:lpstr>
      <vt:lpstr>Evaluation of a Second-Degree Polynomial</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Abdul Nasir</dc:creator>
  <cp:lastModifiedBy>yasher ali</cp:lastModifiedBy>
  <cp:revision>110</cp:revision>
  <dcterms:created xsi:type="dcterms:W3CDTF">2022-02-24T07:33:24Z</dcterms:created>
  <dcterms:modified xsi:type="dcterms:W3CDTF">2022-03-21T16:56:34Z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0x010100761FBDD381021E42947CF7B3FBA306E5</vt:lpwstr>
  </property>
</Properties>
</file>