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4"/>
  </p:sldMasterIdLst>
  <p:notesMasterIdLst>
    <p:notesMasterId r:id="rId19"/>
  </p:notesMasterIdLst>
  <p:sldIdLst>
    <p:sldId id="257" r:id="rId5"/>
    <p:sldId id="270" r:id="rId6"/>
    <p:sldId id="258" r:id="rId7"/>
    <p:sldId id="259" r:id="rId8"/>
    <p:sldId id="26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2" d="100"/>
          <a:sy n="92" d="100"/>
        </p:scale>
        <p:origin x="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21-BSE-026) HAMMAD AKRAM" userId="6a37a173-d107-4c2f-9f26-e3f2d52e59ab" providerId="ADAL" clId="{3B06598D-D804-4B0B-87AE-61A4D262B07B}"/>
    <pc:docChg chg="modSld">
      <pc:chgData name="(FA21-BSE-026) HAMMAD AKRAM" userId="6a37a173-d107-4c2f-9f26-e3f2d52e59ab" providerId="ADAL" clId="{3B06598D-D804-4B0B-87AE-61A4D262B07B}" dt="2021-10-04T16:17:50.709" v="7" actId="20577"/>
      <pc:docMkLst>
        <pc:docMk/>
      </pc:docMkLst>
      <pc:sldChg chg="modSp mod">
        <pc:chgData name="(FA21-BSE-026) HAMMAD AKRAM" userId="6a37a173-d107-4c2f-9f26-e3f2d52e59ab" providerId="ADAL" clId="{3B06598D-D804-4B0B-87AE-61A4D262B07B}" dt="2021-10-04T16:17:50.709" v="7" actId="20577"/>
        <pc:sldMkLst>
          <pc:docMk/>
          <pc:sldMk cId="3416377283" sldId="258"/>
        </pc:sldMkLst>
        <pc:spChg chg="mod">
          <ac:chgData name="(FA21-BSE-026) HAMMAD AKRAM" userId="6a37a173-d107-4c2f-9f26-e3f2d52e59ab" providerId="ADAL" clId="{3B06598D-D804-4B0B-87AE-61A4D262B07B}" dt="2021-10-04T16:17:50.709" v="7" actId="20577"/>
          <ac:spMkLst>
            <pc:docMk/>
            <pc:sldMk cId="3416377283"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A4621-7678-46F2-AFF8-A953C39FB7F7}"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9BB20-0FB7-4531-963C-071B5593B325}" type="slidenum">
              <a:rPr lang="en-US" smtClean="0"/>
              <a:t>‹#›</a:t>
            </a:fld>
            <a:endParaRPr lang="en-US"/>
          </a:p>
        </p:txBody>
      </p:sp>
    </p:spTree>
    <p:extLst>
      <p:ext uri="{BB962C8B-B14F-4D97-AF65-F5344CB8AC3E}">
        <p14:creationId xmlns:p14="http://schemas.microsoft.com/office/powerpoint/2010/main" val="423972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79BB20-0FB7-4531-963C-071B5593B325}" type="slidenum">
              <a:rPr lang="en-US" smtClean="0"/>
              <a:t>1</a:t>
            </a:fld>
            <a:endParaRPr lang="en-US"/>
          </a:p>
        </p:txBody>
      </p:sp>
    </p:spTree>
    <p:extLst>
      <p:ext uri="{BB962C8B-B14F-4D97-AF65-F5344CB8AC3E}">
        <p14:creationId xmlns:p14="http://schemas.microsoft.com/office/powerpoint/2010/main" val="197152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BB1EE-B6D0-40EF-9B05-02CA1771FC5A}"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744979562"/>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5906D6-7C71-4626-B7B7-C38B97998037}"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213723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9E596-5F23-4E1C-A0F4-07C8D61832DE}"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3902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3D2B3-AFE0-416E-99A7-513CB42EF876}"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8499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0D946-EE1D-4B91-ADD8-50DCBA914DC1}"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59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406AE-2DCA-4C04-B056-3052944D7607}"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99978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7EDDD2-6292-4989-A2C6-E1BCBFB7EF42}"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13644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6DC8C3-DD87-4F01-A1FA-803EA992A519}"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78519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B8371-B34F-4741-B931-3FC5544C612A}"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99691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19C6E-9CDB-42A1-B340-981EB3ABE125}"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5347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7A4D36-A517-42D8-B476-A62EBE0CB4EB}"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291215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1DEB0A-BB2F-4364-B682-90F2578A60DC}" type="datetime1">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59040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6C80B7-81BA-4640-BEB5-A1944C60816A}" type="datetime1">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354781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42305-2A95-42DF-BCF8-2CBBC497417F}" type="datetime1">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233215008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13FFE-D82C-477B-AE99-2CF62FF5C265}"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287193399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287AC-44EF-4393-83D2-CB9F882E2A64}"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4D0A-4E1C-4598-A430-B06F578C8B20}" type="slidenum">
              <a:rPr lang="en-US" smtClean="0"/>
              <a:t>‹#›</a:t>
            </a:fld>
            <a:endParaRPr lang="en-US"/>
          </a:p>
        </p:txBody>
      </p:sp>
    </p:spTree>
    <p:extLst>
      <p:ext uri="{BB962C8B-B14F-4D97-AF65-F5344CB8AC3E}">
        <p14:creationId xmlns:p14="http://schemas.microsoft.com/office/powerpoint/2010/main" val="223602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1C9B62-51AE-4D4A-9CE3-5A8E345DA64B}" type="datetime1">
              <a:rPr lang="en-US" smtClean="0"/>
              <a:t>10/11/2021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E24D0A-4E1C-4598-A430-B06F578C8B20}" type="slidenum">
              <a:rPr lang="en-US" smtClean="0"/>
              <a:t>‹#›</a:t>
            </a:fld>
            <a:endParaRPr lang="en-US"/>
          </a:p>
        </p:txBody>
      </p:sp>
    </p:spTree>
    <p:extLst>
      <p:ext uri="{BB962C8B-B14F-4D97-AF65-F5344CB8AC3E}">
        <p14:creationId xmlns:p14="http://schemas.microsoft.com/office/powerpoint/2010/main" val="4013456220"/>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bacus" TargetMode="External"/><Relationship Id="rId2" Type="http://schemas.openxmlformats.org/officeDocument/2006/relationships/hyperlink" Target="https://en.wikipedia.org/wiki/History_of_computing_hardware_(1960s%E2%80%93present)" TargetMode="External"/><Relationship Id="rId1" Type="http://schemas.openxmlformats.org/officeDocument/2006/relationships/slideLayout" Target="../slideLayouts/slideLayout2.xml"/><Relationship Id="rId4" Type="http://schemas.openxmlformats.org/officeDocument/2006/relationships/hyperlink" Target="https://www.geeksforgeeks.org/generations-of-compu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11" y="168325"/>
            <a:ext cx="10510458" cy="2837621"/>
          </a:xfrm>
        </p:spPr>
        <p:txBody>
          <a:bodyPr>
            <a:noAutofit/>
          </a:bodyPr>
          <a:lstStyle/>
          <a:p>
            <a:r>
              <a:rPr lang="en-US" sz="6000" b="1" i="1" u="sng" dirty="0" smtClean="0">
                <a:latin typeface="Algerian" panose="04020705040A02060702" pitchFamily="82" charset="0"/>
              </a:rPr>
              <a:t>History Of Computer</a:t>
            </a:r>
            <a:br>
              <a:rPr lang="en-US" sz="6000" b="1" i="1" u="sng" dirty="0" smtClean="0">
                <a:latin typeface="Algerian" panose="04020705040A02060702" pitchFamily="82" charset="0"/>
              </a:rPr>
            </a:br>
            <a:r>
              <a:rPr lang="en-US" sz="6000" b="1" i="1" u="sng" dirty="0" smtClean="0">
                <a:latin typeface="Algerian" panose="04020705040A02060702" pitchFamily="82" charset="0"/>
              </a:rPr>
              <a:t>AND SIGNIFICANT ADVANTAGES</a:t>
            </a:r>
            <a:endParaRPr lang="en-US" sz="6000" b="1" i="1" u="sng" dirty="0">
              <a:latin typeface="Algerian" panose="04020705040A02060702" pitchFamily="82" charset="0"/>
            </a:endParaRPr>
          </a:p>
        </p:txBody>
      </p:sp>
      <p:sp>
        <p:nvSpPr>
          <p:cNvPr id="3" name="TextBox 2"/>
          <p:cNvSpPr txBox="1"/>
          <p:nvPr/>
        </p:nvSpPr>
        <p:spPr>
          <a:xfrm>
            <a:off x="2259291" y="4732532"/>
            <a:ext cx="5926347" cy="1569660"/>
          </a:xfrm>
          <a:prstGeom prst="rect">
            <a:avLst/>
          </a:prstGeom>
          <a:noFill/>
        </p:spPr>
        <p:txBody>
          <a:bodyPr wrap="square" rtlCol="0">
            <a:spAutoFit/>
          </a:bodyPr>
          <a:lstStyle/>
          <a:p>
            <a:pPr algn="ctr"/>
            <a:endParaRPr lang="en-US" sz="2400" i="1" dirty="0" smtClean="0">
              <a:solidFill>
                <a:schemeClr val="accent6"/>
              </a:solidFill>
            </a:endParaRPr>
          </a:p>
          <a:p>
            <a:pPr algn="ctr"/>
            <a:endParaRPr lang="en-US" sz="2400" i="1" dirty="0">
              <a:solidFill>
                <a:schemeClr val="accent6"/>
              </a:solidFill>
            </a:endParaRPr>
          </a:p>
          <a:p>
            <a:pPr algn="ctr"/>
            <a:endParaRPr lang="en-US" sz="2400" i="1" dirty="0" smtClean="0">
              <a:solidFill>
                <a:schemeClr val="accent6"/>
              </a:solidFill>
            </a:endParaRPr>
          </a:p>
          <a:p>
            <a:pPr algn="ctr"/>
            <a:r>
              <a:rPr lang="en-US" sz="2400" i="1" dirty="0" smtClean="0">
                <a:solidFill>
                  <a:schemeClr val="accent6"/>
                </a:solidFill>
              </a:rPr>
              <a:t>SYED SHAH HUSSAIN BADSHAH</a:t>
            </a:r>
            <a:endParaRPr lang="en-US" sz="2400" i="1" dirty="0">
              <a:solidFill>
                <a:schemeClr val="accent6"/>
              </a:solidFill>
            </a:endParaRPr>
          </a:p>
        </p:txBody>
      </p:sp>
      <p:sp>
        <p:nvSpPr>
          <p:cNvPr id="4" name="TextBox 3"/>
          <p:cNvSpPr txBox="1"/>
          <p:nvPr/>
        </p:nvSpPr>
        <p:spPr>
          <a:xfrm>
            <a:off x="3581123" y="6187864"/>
            <a:ext cx="3441940" cy="369332"/>
          </a:xfrm>
          <a:prstGeom prst="rect">
            <a:avLst/>
          </a:prstGeom>
          <a:noFill/>
        </p:spPr>
        <p:txBody>
          <a:bodyPr wrap="square" rtlCol="0">
            <a:spAutoFit/>
          </a:bodyPr>
          <a:lstStyle/>
          <a:p>
            <a:r>
              <a:rPr lang="en-US" dirty="0" smtClean="0">
                <a:solidFill>
                  <a:schemeClr val="accent6"/>
                </a:solidFill>
              </a:rPr>
              <a:t>(FA21-BSE-083)</a:t>
            </a:r>
            <a:endParaRPr lang="en-US" dirty="0">
              <a:solidFill>
                <a:schemeClr val="accent6"/>
              </a:solidFill>
            </a:endParaRPr>
          </a:p>
        </p:txBody>
      </p:sp>
      <p:sp>
        <p:nvSpPr>
          <p:cNvPr id="5" name="TextBox 4"/>
          <p:cNvSpPr txBox="1"/>
          <p:nvPr/>
        </p:nvSpPr>
        <p:spPr>
          <a:xfrm>
            <a:off x="448408" y="3127704"/>
            <a:ext cx="7359161" cy="584775"/>
          </a:xfrm>
          <a:prstGeom prst="rect">
            <a:avLst/>
          </a:prstGeom>
          <a:noFill/>
        </p:spPr>
        <p:txBody>
          <a:bodyPr wrap="square" rtlCol="0">
            <a:spAutoFit/>
          </a:bodyPr>
          <a:lstStyle/>
          <a:p>
            <a:r>
              <a:rPr lang="en-US" sz="3200" b="1" i="1" u="sng" dirty="0" smtClean="0">
                <a:solidFill>
                  <a:srgbClr val="92D050"/>
                </a:solidFill>
                <a:latin typeface="Ink Free" panose="03080402000500000000" pitchFamily="66" charset="0"/>
              </a:rPr>
              <a:t>ASSIGNMENT: 01</a:t>
            </a:r>
            <a:endParaRPr lang="en-US" sz="3200" b="1" i="1" u="sng" dirty="0">
              <a:solidFill>
                <a:srgbClr val="92D050"/>
              </a:solidFill>
              <a:latin typeface="Ink Free" panose="03080402000500000000" pitchFamily="66" charset="0"/>
            </a:endParaRPr>
          </a:p>
        </p:txBody>
      </p:sp>
      <p:sp>
        <p:nvSpPr>
          <p:cNvPr id="6" name="Slide Number Placeholder 5"/>
          <p:cNvSpPr>
            <a:spLocks noGrp="1"/>
          </p:cNvSpPr>
          <p:nvPr>
            <p:ph type="sldNum" sz="quarter" idx="12"/>
          </p:nvPr>
        </p:nvSpPr>
        <p:spPr/>
        <p:txBody>
          <a:bodyPr/>
          <a:lstStyle/>
          <a:p>
            <a:fld id="{77E24D0A-4E1C-4598-A430-B06F578C8B20}" type="slidenum">
              <a:rPr lang="en-US" smtClean="0"/>
              <a:t>1</a:t>
            </a:fld>
            <a:endParaRPr lang="en-US"/>
          </a:p>
        </p:txBody>
      </p:sp>
    </p:spTree>
    <p:extLst>
      <p:ext uri="{BB962C8B-B14F-4D97-AF65-F5344CB8AC3E}">
        <p14:creationId xmlns:p14="http://schemas.microsoft.com/office/powerpoint/2010/main" val="37753451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Californian FB" panose="0207040306080B030204" pitchFamily="18" charset="0"/>
              </a:rPr>
              <a:t>3</a:t>
            </a:r>
            <a:r>
              <a:rPr lang="en-US" u="sng" baseline="30000" dirty="0">
                <a:latin typeface="Californian FB" panose="0207040306080B030204" pitchFamily="18" charset="0"/>
              </a:rPr>
              <a:t>rd</a:t>
            </a:r>
            <a:r>
              <a:rPr lang="en-US" u="sng" dirty="0">
                <a:latin typeface="Californian FB" panose="0207040306080B030204" pitchFamily="18" charset="0"/>
              </a:rPr>
              <a:t> </a:t>
            </a:r>
            <a:r>
              <a:rPr lang="en-US" u="sng" dirty="0" smtClean="0">
                <a:latin typeface="Californian FB" panose="0207040306080B030204" pitchFamily="18" charset="0"/>
              </a:rPr>
              <a:t>Generation:</a:t>
            </a:r>
            <a:endParaRPr lang="en-US" u="sng" dirty="0">
              <a:latin typeface="Californian FB" panose="0207040306080B030204" pitchFamily="18" charset="0"/>
            </a:endParaRPr>
          </a:p>
        </p:txBody>
      </p:sp>
      <p:sp>
        <p:nvSpPr>
          <p:cNvPr id="3" name="Content Placeholder 2"/>
          <p:cNvSpPr>
            <a:spLocks noGrp="1"/>
          </p:cNvSpPr>
          <p:nvPr>
            <p:ph idx="1"/>
          </p:nvPr>
        </p:nvSpPr>
        <p:spPr>
          <a:xfrm>
            <a:off x="0" y="1265129"/>
            <a:ext cx="12192000" cy="5592871"/>
          </a:xfrm>
        </p:spPr>
        <p:txBody>
          <a:bodyPr>
            <a:normAutofit fontScale="92500" lnSpcReduction="10000"/>
          </a:bodyPr>
          <a:lstStyle/>
          <a:p>
            <a:r>
              <a:rPr lang="en-US" b="1" u="sng" dirty="0"/>
              <a:t>Introduction: </a:t>
            </a:r>
          </a:p>
          <a:p>
            <a:r>
              <a:rPr lang="en-US" dirty="0"/>
              <a:t>1965-1971 is the period of third generation computer.</a:t>
            </a:r>
          </a:p>
          <a:p>
            <a:r>
              <a:rPr lang="en-US" dirty="0"/>
              <a:t>These computers were based on Integrated circuits.</a:t>
            </a:r>
          </a:p>
          <a:p>
            <a:r>
              <a:rPr lang="en-US" dirty="0"/>
              <a:t>IC was invented by Robert </a:t>
            </a:r>
            <a:r>
              <a:rPr lang="en-US" dirty="0" err="1"/>
              <a:t>Noyce</a:t>
            </a:r>
            <a:r>
              <a:rPr lang="en-US" dirty="0"/>
              <a:t> and Jack </a:t>
            </a:r>
            <a:r>
              <a:rPr lang="en-US" dirty="0" err="1"/>
              <a:t>Kilby</a:t>
            </a:r>
            <a:r>
              <a:rPr lang="en-US" dirty="0"/>
              <a:t> In 1958-1959.</a:t>
            </a:r>
          </a:p>
          <a:p>
            <a:r>
              <a:rPr lang="en-US" dirty="0"/>
              <a:t>IC was a single component containing number of transistors.</a:t>
            </a:r>
          </a:p>
          <a:p>
            <a:r>
              <a:rPr lang="en-US" b="1" u="sng" dirty="0"/>
              <a:t>Few Examples are: </a:t>
            </a:r>
          </a:p>
          <a:p>
            <a:r>
              <a:rPr lang="en-US" dirty="0"/>
              <a:t>IBM 360</a:t>
            </a:r>
          </a:p>
          <a:p>
            <a:r>
              <a:rPr lang="en-US" dirty="0"/>
              <a:t>IBM 370</a:t>
            </a:r>
          </a:p>
          <a:p>
            <a:r>
              <a:rPr lang="en-US" b="1" u="sng" dirty="0"/>
              <a:t>Advantages: </a:t>
            </a:r>
          </a:p>
          <a:p>
            <a:r>
              <a:rPr lang="en-US" dirty="0"/>
              <a:t>These computers were cheaper as compared to second-generation computers.</a:t>
            </a:r>
          </a:p>
          <a:p>
            <a:r>
              <a:rPr lang="en-US" dirty="0"/>
              <a:t>They were fast and reliable.</a:t>
            </a:r>
          </a:p>
          <a:p>
            <a:r>
              <a:rPr lang="en-US" b="1" u="sng" dirty="0"/>
              <a:t>Disadvantages: </a:t>
            </a:r>
          </a:p>
          <a:p>
            <a:r>
              <a:rPr lang="en-US" dirty="0"/>
              <a:t>IC chips are difficult to maintain.</a:t>
            </a:r>
          </a:p>
          <a:p>
            <a:r>
              <a:rPr lang="en-US" dirty="0"/>
              <a:t>The highly sophisticated technology required for the manufacturing of IC chips.</a:t>
            </a:r>
          </a:p>
          <a:p>
            <a:r>
              <a:rPr lang="en-US" dirty="0"/>
              <a:t>Air conditioning is required.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971" y="1853248"/>
            <a:ext cx="2371725" cy="1924050"/>
          </a:xfrm>
          <a:prstGeom prst="rect">
            <a:avLst/>
          </a:prstGeom>
        </p:spPr>
      </p:pic>
      <p:sp>
        <p:nvSpPr>
          <p:cNvPr id="4" name="Slide Number Placeholder 3"/>
          <p:cNvSpPr>
            <a:spLocks noGrp="1"/>
          </p:cNvSpPr>
          <p:nvPr>
            <p:ph type="sldNum" sz="quarter" idx="12"/>
          </p:nvPr>
        </p:nvSpPr>
        <p:spPr/>
        <p:txBody>
          <a:bodyPr/>
          <a:lstStyle/>
          <a:p>
            <a:fld id="{77E24D0A-4E1C-4598-A430-B06F578C8B20}" type="slidenum">
              <a:rPr lang="en-US" smtClean="0"/>
              <a:t>10</a:t>
            </a:fld>
            <a:endParaRPr lang="en-US"/>
          </a:p>
        </p:txBody>
      </p:sp>
    </p:spTree>
    <p:extLst>
      <p:ext uri="{BB962C8B-B14F-4D97-AF65-F5344CB8AC3E}">
        <p14:creationId xmlns:p14="http://schemas.microsoft.com/office/powerpoint/2010/main" val="106547118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70" y="183703"/>
            <a:ext cx="8596668" cy="1320800"/>
          </a:xfrm>
        </p:spPr>
        <p:txBody>
          <a:bodyPr/>
          <a:lstStyle/>
          <a:p>
            <a:pPr algn="ctr"/>
            <a:r>
              <a:rPr lang="en-US" b="1" u="sng" dirty="0">
                <a:latin typeface="Californian FB" panose="0207040306080B030204" pitchFamily="18" charset="0"/>
              </a:rPr>
              <a:t>4</a:t>
            </a:r>
            <a:r>
              <a:rPr lang="en-US" b="1" u="sng" baseline="30000" dirty="0">
                <a:latin typeface="Californian FB" panose="0207040306080B030204" pitchFamily="18" charset="0"/>
              </a:rPr>
              <a:t>Th</a:t>
            </a:r>
            <a:r>
              <a:rPr lang="en-US" b="1" u="sng" dirty="0">
                <a:latin typeface="Californian FB" panose="0207040306080B030204" pitchFamily="18" charset="0"/>
              </a:rPr>
              <a:t> </a:t>
            </a:r>
            <a:r>
              <a:rPr lang="en-US" b="1" u="sng" dirty="0" smtClean="0">
                <a:latin typeface="Californian FB" panose="0207040306080B030204" pitchFamily="18" charset="0"/>
              </a:rPr>
              <a:t>Generation:</a:t>
            </a:r>
            <a:endParaRPr lang="en-US" b="1" u="sng" dirty="0">
              <a:latin typeface="Californian FB" panose="0207040306080B030204" pitchFamily="18" charset="0"/>
            </a:endParaRPr>
          </a:p>
        </p:txBody>
      </p:sp>
      <p:sp>
        <p:nvSpPr>
          <p:cNvPr id="3" name="Content Placeholder 2"/>
          <p:cNvSpPr>
            <a:spLocks noGrp="1"/>
          </p:cNvSpPr>
          <p:nvPr>
            <p:ph idx="1"/>
          </p:nvPr>
        </p:nvSpPr>
        <p:spPr>
          <a:xfrm>
            <a:off x="0" y="1177446"/>
            <a:ext cx="12192000" cy="5680553"/>
          </a:xfrm>
        </p:spPr>
        <p:txBody>
          <a:bodyPr>
            <a:normAutofit/>
          </a:bodyPr>
          <a:lstStyle/>
          <a:p>
            <a:r>
              <a:rPr lang="en-US" b="1" i="1" u="sng" dirty="0"/>
              <a:t>Introduction: </a:t>
            </a:r>
          </a:p>
          <a:p>
            <a:r>
              <a:rPr lang="en-US" dirty="0"/>
              <a:t>1971-1980 is the period of fourth generation computer.</a:t>
            </a:r>
          </a:p>
          <a:p>
            <a:r>
              <a:rPr lang="en-US" dirty="0"/>
              <a:t>This technology is based on Microprocessor.</a:t>
            </a:r>
          </a:p>
          <a:p>
            <a:r>
              <a:rPr lang="en-US" dirty="0"/>
              <a:t>A microprocessor is used in a computer for any logical and arithmetic function to be performed in any program.</a:t>
            </a:r>
          </a:p>
          <a:p>
            <a:r>
              <a:rPr lang="en-US" dirty="0"/>
              <a:t>Graphics User Interface (GUI) technology was exploited to offer more comfort to users.</a:t>
            </a:r>
          </a:p>
          <a:p>
            <a:r>
              <a:rPr lang="en-US" b="1" i="1" u="sng" dirty="0"/>
              <a:t>Few Examples are</a:t>
            </a:r>
            <a:r>
              <a:rPr lang="en-US" dirty="0"/>
              <a:t>: </a:t>
            </a:r>
          </a:p>
          <a:p>
            <a:r>
              <a:rPr lang="en-US" dirty="0"/>
              <a:t>IBM 4341</a:t>
            </a:r>
          </a:p>
          <a:p>
            <a:r>
              <a:rPr lang="en-US" dirty="0"/>
              <a:t>PUP 11</a:t>
            </a:r>
          </a:p>
          <a:p>
            <a:r>
              <a:rPr lang="en-US" b="1" i="1" u="sng" dirty="0"/>
              <a:t>Advantages: </a:t>
            </a:r>
          </a:p>
          <a:p>
            <a:r>
              <a:rPr lang="en-US" dirty="0"/>
              <a:t>Fastest in computation and size get reduced as compared to the previous generation of computer.</a:t>
            </a:r>
          </a:p>
          <a:p>
            <a:r>
              <a:rPr lang="en-US" b="1" i="1" u="sng" dirty="0"/>
              <a:t>Disadvantages: </a:t>
            </a:r>
          </a:p>
          <a:p>
            <a:r>
              <a:rPr lang="en-US" dirty="0"/>
              <a:t>The Microprocessor design and fabrication are very complex.</a:t>
            </a:r>
          </a:p>
          <a:p>
            <a:r>
              <a:rPr lang="en-US" dirty="0"/>
              <a:t>Air conditioning is required in many cases due to the presence of ICs.</a:t>
            </a:r>
          </a:p>
          <a:p>
            <a:r>
              <a:rPr lang="en-US" dirty="0"/>
              <a:t>Advance technology is required to make the 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352" y="3350737"/>
            <a:ext cx="4396634" cy="1661028"/>
          </a:xfrm>
          <a:prstGeom prst="rect">
            <a:avLst/>
          </a:prstGeom>
        </p:spPr>
      </p:pic>
      <p:sp>
        <p:nvSpPr>
          <p:cNvPr id="5" name="Slide Number Placeholder 4"/>
          <p:cNvSpPr>
            <a:spLocks noGrp="1"/>
          </p:cNvSpPr>
          <p:nvPr>
            <p:ph type="sldNum" sz="quarter" idx="12"/>
          </p:nvPr>
        </p:nvSpPr>
        <p:spPr/>
        <p:txBody>
          <a:bodyPr/>
          <a:lstStyle/>
          <a:p>
            <a:fld id="{77E24D0A-4E1C-4598-A430-B06F578C8B20}" type="slidenum">
              <a:rPr lang="en-US" smtClean="0"/>
              <a:t>11</a:t>
            </a:fld>
            <a:endParaRPr lang="en-US"/>
          </a:p>
        </p:txBody>
      </p:sp>
    </p:spTree>
    <p:extLst>
      <p:ext uri="{BB962C8B-B14F-4D97-AF65-F5344CB8AC3E}">
        <p14:creationId xmlns:p14="http://schemas.microsoft.com/office/powerpoint/2010/main" val="2015644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83" y="204158"/>
            <a:ext cx="8596668" cy="1320800"/>
          </a:xfrm>
        </p:spPr>
        <p:txBody>
          <a:bodyPr/>
          <a:lstStyle/>
          <a:p>
            <a:pPr algn="ctr"/>
            <a:r>
              <a:rPr lang="en-US" b="1" u="sng" dirty="0">
                <a:latin typeface="Californian FB" panose="0207040306080B030204" pitchFamily="18" charset="0"/>
              </a:rPr>
              <a:t>5</a:t>
            </a:r>
            <a:r>
              <a:rPr lang="en-US" b="1" u="sng" baseline="30000" dirty="0">
                <a:latin typeface="Californian FB" panose="0207040306080B030204" pitchFamily="18" charset="0"/>
              </a:rPr>
              <a:t>th</a:t>
            </a:r>
            <a:r>
              <a:rPr lang="en-US" b="1" u="sng" dirty="0">
                <a:latin typeface="Californian FB" panose="0207040306080B030204" pitchFamily="18" charset="0"/>
              </a:rPr>
              <a:t> </a:t>
            </a:r>
            <a:r>
              <a:rPr lang="en-US" b="1" u="sng" dirty="0" smtClean="0">
                <a:latin typeface="Californian FB" panose="0207040306080B030204" pitchFamily="18" charset="0"/>
              </a:rPr>
              <a:t>Generation:</a:t>
            </a:r>
            <a:endParaRPr lang="en-US" b="1" u="sng" dirty="0">
              <a:latin typeface="Californian FB" panose="0207040306080B030204" pitchFamily="18" charset="0"/>
            </a:endParaRPr>
          </a:p>
        </p:txBody>
      </p:sp>
      <p:sp>
        <p:nvSpPr>
          <p:cNvPr id="3" name="Content Placeholder 2"/>
          <p:cNvSpPr>
            <a:spLocks noGrp="1"/>
          </p:cNvSpPr>
          <p:nvPr>
            <p:ph idx="1"/>
          </p:nvPr>
        </p:nvSpPr>
        <p:spPr>
          <a:xfrm>
            <a:off x="87682" y="1202499"/>
            <a:ext cx="12104318" cy="5045901"/>
          </a:xfrm>
        </p:spPr>
        <p:txBody>
          <a:bodyPr>
            <a:normAutofit/>
          </a:bodyPr>
          <a:lstStyle/>
          <a:p>
            <a:r>
              <a:rPr lang="en-US" b="1" u="sng" dirty="0"/>
              <a:t>Introduction: </a:t>
            </a:r>
          </a:p>
          <a:p>
            <a:r>
              <a:rPr lang="en-US" dirty="0"/>
              <a:t>The period of the fifth generation in 1980-onwards.</a:t>
            </a:r>
          </a:p>
          <a:p>
            <a:r>
              <a:rPr lang="en-US" dirty="0"/>
              <a:t>This generation is based on artificial intelligence.</a:t>
            </a:r>
          </a:p>
          <a:p>
            <a:r>
              <a:rPr lang="en-US" dirty="0"/>
              <a:t>The aim of the fifth generation is to make a device which could respond to natural language input and are capable of learning and self-organization.</a:t>
            </a:r>
          </a:p>
          <a:p>
            <a:r>
              <a:rPr lang="en-US" dirty="0"/>
              <a:t>This generation is based on ULSI(Ultra Large Scale Integration) technology resulting in the production of microprocessor chips having ten million electronic component.</a:t>
            </a:r>
          </a:p>
          <a:p>
            <a:r>
              <a:rPr lang="en-US" b="1" u="sng" dirty="0"/>
              <a:t>Few Examples are: </a:t>
            </a:r>
          </a:p>
          <a:p>
            <a:r>
              <a:rPr lang="en-US" dirty="0"/>
              <a:t>Desktop</a:t>
            </a:r>
          </a:p>
          <a:p>
            <a:r>
              <a:rPr lang="en-US" dirty="0"/>
              <a:t>Laptop</a:t>
            </a:r>
          </a:p>
          <a:p>
            <a:r>
              <a:rPr lang="en-US" b="1" u="sng" dirty="0"/>
              <a:t>Advantages: </a:t>
            </a:r>
          </a:p>
          <a:p>
            <a:r>
              <a:rPr lang="en-US" dirty="0"/>
              <a:t>It is more reliable and works faster.</a:t>
            </a:r>
          </a:p>
          <a:p>
            <a:r>
              <a:rPr lang="en-US" dirty="0"/>
              <a:t>It is available in different sizes and unique features.</a:t>
            </a:r>
          </a:p>
        </p:txBody>
      </p:sp>
      <p:pic>
        <p:nvPicPr>
          <p:cNvPr id="4" name="Picture 3"/>
          <p:cNvPicPr>
            <a:picLocks noChangeAspect="1"/>
          </p:cNvPicPr>
          <p:nvPr/>
        </p:nvPicPr>
        <p:blipFill>
          <a:blip r:embed="rId2"/>
          <a:stretch>
            <a:fillRect/>
          </a:stretch>
        </p:blipFill>
        <p:spPr>
          <a:xfrm>
            <a:off x="9432121" y="3993924"/>
            <a:ext cx="2371550" cy="1926503"/>
          </a:xfrm>
          <a:prstGeom prst="rect">
            <a:avLst/>
          </a:prstGeom>
        </p:spPr>
      </p:pic>
      <p:sp>
        <p:nvSpPr>
          <p:cNvPr id="5" name="Slide Number Placeholder 4"/>
          <p:cNvSpPr>
            <a:spLocks noGrp="1"/>
          </p:cNvSpPr>
          <p:nvPr>
            <p:ph type="sldNum" sz="quarter" idx="12"/>
          </p:nvPr>
        </p:nvSpPr>
        <p:spPr/>
        <p:txBody>
          <a:bodyPr/>
          <a:lstStyle/>
          <a:p>
            <a:fld id="{77E24D0A-4E1C-4598-A430-B06F578C8B20}" type="slidenum">
              <a:rPr lang="en-US" smtClean="0"/>
              <a:t>12</a:t>
            </a:fld>
            <a:endParaRPr lang="en-US"/>
          </a:p>
        </p:txBody>
      </p:sp>
    </p:spTree>
    <p:extLst>
      <p:ext uri="{BB962C8B-B14F-4D97-AF65-F5344CB8AC3E}">
        <p14:creationId xmlns:p14="http://schemas.microsoft.com/office/powerpoint/2010/main" val="271029462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59" y="338204"/>
            <a:ext cx="11661731" cy="6400800"/>
          </a:xfrm>
        </p:spPr>
        <p:txBody>
          <a:bodyPr>
            <a:normAutofit fontScale="92500" lnSpcReduction="10000"/>
          </a:bodyPr>
          <a:lstStyle/>
          <a:p>
            <a:pPr marL="0" indent="0">
              <a:buNone/>
            </a:pPr>
            <a:r>
              <a:rPr lang="en-US" dirty="0"/>
              <a:t>    </a:t>
            </a:r>
            <a:endParaRPr lang="en-US" sz="2600" i="1" dirty="0"/>
          </a:p>
          <a:p>
            <a:pPr marL="0" indent="0" algn="ctr">
              <a:buNone/>
            </a:pPr>
            <a:r>
              <a:rPr lang="en-US" sz="3900" b="1" i="1" u="sng" dirty="0">
                <a:solidFill>
                  <a:schemeClr val="accent1"/>
                </a:solidFill>
                <a:latin typeface="Algerian" panose="04020705040A02060702" pitchFamily="82" charset="0"/>
              </a:rPr>
              <a:t>Classification Of </a:t>
            </a:r>
            <a:r>
              <a:rPr lang="en-US" sz="3900" b="1" i="1" u="sng" dirty="0" smtClean="0">
                <a:solidFill>
                  <a:schemeClr val="accent1"/>
                </a:solidFill>
                <a:latin typeface="Algerian" panose="04020705040A02060702" pitchFamily="82" charset="0"/>
              </a:rPr>
              <a:t>Computers:</a:t>
            </a:r>
          </a:p>
          <a:p>
            <a:pPr marL="0" indent="0" algn="ctr">
              <a:buNone/>
            </a:pPr>
            <a:endParaRPr lang="en-US" sz="2000" b="1" u="sng" dirty="0">
              <a:latin typeface="Copperplate Gothic Bold" panose="020E0705020206020404" pitchFamily="34" charset="0"/>
            </a:endParaRPr>
          </a:p>
          <a:p>
            <a:pPr marL="0" indent="0">
              <a:buNone/>
            </a:pPr>
            <a:r>
              <a:rPr lang="en-US" dirty="0"/>
              <a:t> </a:t>
            </a:r>
            <a:r>
              <a:rPr lang="en-US" sz="2600" b="1" u="sng" dirty="0"/>
              <a:t>PC (Personal Computer) or </a:t>
            </a:r>
            <a:r>
              <a:rPr lang="en-US" sz="2600" b="1" u="sng" dirty="0" smtClean="0"/>
              <a:t>Micro-Computers:</a:t>
            </a:r>
            <a:endParaRPr lang="en-US" sz="2600" b="1" u="sng" dirty="0"/>
          </a:p>
          <a:p>
            <a:r>
              <a:rPr lang="en-US" dirty="0"/>
              <a:t>It is a single user computer system having a moderately powerful microprocessor. It is termed as a computer that is equipped microprocessor as its CPU.</a:t>
            </a:r>
          </a:p>
          <a:p>
            <a:r>
              <a:rPr lang="en-US" sz="2600" b="1" u="sng" dirty="0" smtClean="0"/>
              <a:t>Workstation:</a:t>
            </a:r>
            <a:endParaRPr lang="en-US" sz="2600" b="1" u="sng" dirty="0"/>
          </a:p>
          <a:p>
            <a:r>
              <a:rPr lang="en-US" dirty="0"/>
              <a:t>It is also a single user computer system, similar to the personal computer, however, has a more powerful microprocessor.</a:t>
            </a:r>
          </a:p>
          <a:p>
            <a:r>
              <a:rPr lang="en-US" sz="2600" b="1" u="sng" dirty="0" smtClean="0"/>
              <a:t>Mini-Computer:</a:t>
            </a:r>
            <a:endParaRPr lang="en-US" sz="2600" b="1" u="sng" dirty="0"/>
          </a:p>
          <a:p>
            <a:r>
              <a:rPr lang="en-US" dirty="0"/>
              <a:t>It is a multi-user computer system, capable of supporting hundreds of users simultaneously.</a:t>
            </a:r>
          </a:p>
          <a:p>
            <a:r>
              <a:rPr lang="en-US" sz="2600" b="1" u="sng" dirty="0"/>
              <a:t>Main </a:t>
            </a:r>
            <a:r>
              <a:rPr lang="en-US" sz="2600" b="1" u="sng" dirty="0" smtClean="0"/>
              <a:t>Frame:</a:t>
            </a:r>
            <a:endParaRPr lang="en-US" sz="2600" b="1" u="sng" dirty="0"/>
          </a:p>
          <a:p>
            <a:r>
              <a:rPr lang="en-US" dirty="0"/>
              <a:t>It is a multi-user computer system, capable of supporting hundreds of users simultaneously. Software technology is different from minicomputer.</a:t>
            </a:r>
          </a:p>
          <a:p>
            <a:r>
              <a:rPr lang="en-US" sz="2600" b="1" u="sng" dirty="0" smtClean="0"/>
              <a:t>Super-Computer:</a:t>
            </a:r>
            <a:endParaRPr lang="en-US" sz="2600" b="1" u="sng" dirty="0"/>
          </a:p>
          <a:p>
            <a:r>
              <a:rPr lang="en-US" dirty="0"/>
              <a:t>It is an extremely fast computer, which can execute hundreds of millions of instructions per second.</a:t>
            </a:r>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77E24D0A-4E1C-4598-A430-B06F578C8B20}" type="slidenum">
              <a:rPr lang="en-US" smtClean="0"/>
              <a:t>13</a:t>
            </a:fld>
            <a:endParaRPr lang="en-US"/>
          </a:p>
        </p:txBody>
      </p:sp>
    </p:spTree>
    <p:extLst>
      <p:ext uri="{BB962C8B-B14F-4D97-AF65-F5344CB8AC3E}">
        <p14:creationId xmlns:p14="http://schemas.microsoft.com/office/powerpoint/2010/main" val="19122876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685" y="719977"/>
            <a:ext cx="8596668" cy="3880773"/>
          </a:xfrm>
        </p:spPr>
        <p:txBody>
          <a:bodyPr>
            <a:normAutofit fontScale="92500" lnSpcReduction="10000"/>
          </a:bodyPr>
          <a:lstStyle/>
          <a:p>
            <a:pPr algn="ctr"/>
            <a:r>
              <a:rPr lang="en-US" sz="5800" i="1" u="sng" dirty="0">
                <a:solidFill>
                  <a:schemeClr val="accent4"/>
                </a:solidFill>
                <a:latin typeface="Gill Sans Ultra Bold" panose="020B0A02020104020203" pitchFamily="34" charset="0"/>
              </a:rPr>
              <a:t>References:</a:t>
            </a:r>
          </a:p>
          <a:p>
            <a:r>
              <a:rPr lang="en-US" dirty="0">
                <a:solidFill>
                  <a:schemeClr val="accent4"/>
                </a:solidFill>
              </a:rPr>
              <a:t>History Of Computer's: </a:t>
            </a:r>
            <a:r>
              <a:rPr lang="en-US" dirty="0">
                <a:hlinkClick r:id="rId2"/>
              </a:rPr>
              <a:t>https://en.wikipedia.org/wiki/History_of_computing_hardware_(1960s%E2%80%93present</a:t>
            </a:r>
            <a:r>
              <a:rPr lang="en-US" dirty="0" smtClean="0">
                <a:hlinkClick r:id="rId2"/>
              </a:rPr>
              <a:t>)</a:t>
            </a:r>
            <a:endParaRPr lang="en-US" dirty="0" smtClean="0"/>
          </a:p>
          <a:p>
            <a:endParaRPr lang="en-US" dirty="0"/>
          </a:p>
          <a:p>
            <a:r>
              <a:rPr lang="en-US" dirty="0">
                <a:solidFill>
                  <a:schemeClr val="accent4"/>
                </a:solidFill>
              </a:rPr>
              <a:t>Abacus:</a:t>
            </a:r>
          </a:p>
          <a:p>
            <a:r>
              <a:rPr lang="en-US" dirty="0">
                <a:hlinkClick r:id="rId3"/>
              </a:rPr>
              <a:t>https://</a:t>
            </a:r>
            <a:r>
              <a:rPr lang="en-US" dirty="0" smtClean="0">
                <a:hlinkClick r:id="rId3"/>
              </a:rPr>
              <a:t>en.wikipedia.org/wiki/Abacus</a:t>
            </a:r>
            <a:endParaRPr lang="en-US" dirty="0" smtClean="0"/>
          </a:p>
          <a:p>
            <a:endParaRPr lang="en-US" dirty="0"/>
          </a:p>
          <a:p>
            <a:r>
              <a:rPr lang="en-US" dirty="0">
                <a:solidFill>
                  <a:schemeClr val="accent4"/>
                </a:solidFill>
              </a:rPr>
              <a:t>Generation Of Computers:</a:t>
            </a:r>
          </a:p>
          <a:p>
            <a:r>
              <a:rPr lang="en-US" dirty="0">
                <a:hlinkClick r:id="rId4"/>
              </a:rPr>
              <a:t>https://www.geeksforgeeks.org/generations-of-computer/</a:t>
            </a:r>
            <a:endParaRPr lang="en-US" dirty="0"/>
          </a:p>
          <a:p>
            <a:endParaRPr lang="en-US" dirty="0"/>
          </a:p>
        </p:txBody>
      </p:sp>
      <p:sp>
        <p:nvSpPr>
          <p:cNvPr id="2" name="Slide Number Placeholder 1"/>
          <p:cNvSpPr>
            <a:spLocks noGrp="1"/>
          </p:cNvSpPr>
          <p:nvPr>
            <p:ph type="sldNum" sz="quarter" idx="12"/>
          </p:nvPr>
        </p:nvSpPr>
        <p:spPr/>
        <p:txBody>
          <a:bodyPr/>
          <a:lstStyle/>
          <a:p>
            <a:fld id="{77E24D0A-4E1C-4598-A430-B06F578C8B20}" type="slidenum">
              <a:rPr lang="en-US" smtClean="0"/>
              <a:t>14</a:t>
            </a:fld>
            <a:endParaRPr lang="en-US"/>
          </a:p>
        </p:txBody>
      </p:sp>
    </p:spTree>
    <p:extLst>
      <p:ext uri="{BB962C8B-B14F-4D97-AF65-F5344CB8AC3E}">
        <p14:creationId xmlns:p14="http://schemas.microsoft.com/office/powerpoint/2010/main" val="4287327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460" y="712176"/>
            <a:ext cx="9108831"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SUBMITTED BY: </a:t>
            </a:r>
            <a:r>
              <a:rPr lang="en-US" sz="3200" dirty="0" smtClean="0">
                <a:solidFill>
                  <a:srgbClr val="92D050"/>
                </a:solidFill>
              </a:rPr>
              <a:t>SYED SHAH HUSSAIN BADSHAH</a:t>
            </a:r>
            <a:endParaRPr lang="en-US" sz="3200" dirty="0">
              <a:solidFill>
                <a:srgbClr val="92D050"/>
              </a:solidFill>
            </a:endParaRPr>
          </a:p>
        </p:txBody>
      </p:sp>
      <p:sp>
        <p:nvSpPr>
          <p:cNvPr id="4" name="TextBox 3"/>
          <p:cNvSpPr txBox="1"/>
          <p:nvPr/>
        </p:nvSpPr>
        <p:spPr>
          <a:xfrm>
            <a:off x="615460" y="1802395"/>
            <a:ext cx="5213839"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t>SUBMITTED TO: </a:t>
            </a:r>
            <a:r>
              <a:rPr lang="en-US" sz="2800" dirty="0" smtClean="0">
                <a:solidFill>
                  <a:srgbClr val="92D050"/>
                </a:solidFill>
              </a:rPr>
              <a:t>MA’AM SAJIDA KALSOOM</a:t>
            </a:r>
            <a:endParaRPr lang="en-US" sz="2800" dirty="0">
              <a:solidFill>
                <a:srgbClr val="92D050"/>
              </a:solidFill>
            </a:endParaRPr>
          </a:p>
        </p:txBody>
      </p:sp>
      <p:sp>
        <p:nvSpPr>
          <p:cNvPr id="5" name="TextBox 4"/>
          <p:cNvSpPr txBox="1"/>
          <p:nvPr/>
        </p:nvSpPr>
        <p:spPr>
          <a:xfrm>
            <a:off x="615460" y="3261946"/>
            <a:ext cx="4712677"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REGISTRATION NO: </a:t>
            </a:r>
            <a:r>
              <a:rPr lang="en-US" sz="2400" dirty="0" smtClean="0">
                <a:solidFill>
                  <a:srgbClr val="92D050"/>
                </a:solidFill>
              </a:rPr>
              <a:t>FA21-BSE-083</a:t>
            </a:r>
          </a:p>
          <a:p>
            <a:endParaRPr lang="en-US" sz="2400" dirty="0">
              <a:solidFill>
                <a:srgbClr val="92D050"/>
              </a:solidFill>
            </a:endParaRPr>
          </a:p>
          <a:p>
            <a:endParaRPr lang="en-US" sz="2400" dirty="0" smtClean="0">
              <a:solidFill>
                <a:srgbClr val="92D050"/>
              </a:solidFill>
            </a:endParaRPr>
          </a:p>
          <a:p>
            <a:endParaRPr lang="en-US" sz="2400" dirty="0">
              <a:solidFill>
                <a:srgbClr val="92D050"/>
              </a:solidFill>
            </a:endParaRPr>
          </a:p>
        </p:txBody>
      </p:sp>
      <p:sp>
        <p:nvSpPr>
          <p:cNvPr id="6" name="TextBox 5"/>
          <p:cNvSpPr txBox="1"/>
          <p:nvPr/>
        </p:nvSpPr>
        <p:spPr>
          <a:xfrm>
            <a:off x="633046" y="4459887"/>
            <a:ext cx="8519746"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t>SUBJECT: </a:t>
            </a:r>
            <a:r>
              <a:rPr lang="en-US" sz="2800" dirty="0" smtClean="0">
                <a:solidFill>
                  <a:srgbClr val="92D050"/>
                </a:solidFill>
              </a:rPr>
              <a:t>INTRODUCTION TO ICT (LAB ASSIGNMENT)</a:t>
            </a:r>
            <a:endParaRPr lang="en-US" sz="2800" dirty="0">
              <a:solidFill>
                <a:srgbClr val="92D050"/>
              </a:solidFill>
            </a:endParaRPr>
          </a:p>
        </p:txBody>
      </p:sp>
      <p:sp>
        <p:nvSpPr>
          <p:cNvPr id="7" name="TextBox 6"/>
          <p:cNvSpPr txBox="1"/>
          <p:nvPr/>
        </p:nvSpPr>
        <p:spPr>
          <a:xfrm>
            <a:off x="741873" y="5572461"/>
            <a:ext cx="6564702" cy="879894"/>
          </a:xfrm>
          <a:prstGeom prst="rect">
            <a:avLst/>
          </a:prstGeom>
          <a:noFill/>
        </p:spPr>
        <p:txBody>
          <a:bodyPr wrap="square" rtlCol="0">
            <a:spAutoFit/>
          </a:bodyPr>
          <a:lstStyle/>
          <a:p>
            <a:endParaRPr lang="en-US" dirty="0"/>
          </a:p>
        </p:txBody>
      </p:sp>
      <p:sp>
        <p:nvSpPr>
          <p:cNvPr id="2" name="Slide Number Placeholder 1"/>
          <p:cNvSpPr>
            <a:spLocks noGrp="1"/>
          </p:cNvSpPr>
          <p:nvPr>
            <p:ph type="sldNum" sz="quarter" idx="12"/>
          </p:nvPr>
        </p:nvSpPr>
        <p:spPr/>
        <p:txBody>
          <a:bodyPr/>
          <a:lstStyle/>
          <a:p>
            <a:fld id="{77E24D0A-4E1C-4598-A430-B06F578C8B20}" type="slidenum">
              <a:rPr lang="en-US" smtClean="0"/>
              <a:t>2</a:t>
            </a:fld>
            <a:endParaRPr lang="en-US"/>
          </a:p>
        </p:txBody>
      </p:sp>
    </p:spTree>
    <p:extLst>
      <p:ext uri="{BB962C8B-B14F-4D97-AF65-F5344CB8AC3E}">
        <p14:creationId xmlns:p14="http://schemas.microsoft.com/office/powerpoint/2010/main" val="1121660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3" y="425886"/>
            <a:ext cx="7812088" cy="5420999"/>
          </a:xfrm>
        </p:spPr>
        <p:txBody>
          <a:bodyPr>
            <a:normAutofit fontScale="92500" lnSpcReduction="10000"/>
          </a:bodyPr>
          <a:lstStyle/>
          <a:p>
            <a:endParaRPr lang="en-US" dirty="0"/>
          </a:p>
          <a:p>
            <a:pPr algn="ctr"/>
            <a:r>
              <a:rPr lang="en-US" sz="4300" b="1" i="1" u="sng" dirty="0">
                <a:latin typeface="Segoe Script" panose="030B0504020000000003" pitchFamily="66" charset="0"/>
              </a:rPr>
              <a:t>Origin Of </a:t>
            </a:r>
            <a:r>
              <a:rPr lang="en-US" sz="4300" b="1" i="1" u="sng" dirty="0" smtClean="0">
                <a:latin typeface="Segoe Script" panose="030B0504020000000003" pitchFamily="66" charset="0"/>
              </a:rPr>
              <a:t>Computers:</a:t>
            </a:r>
            <a:endParaRPr lang="en-US" sz="4300" b="1" i="1" u="sng" dirty="0">
              <a:latin typeface="Segoe Script" panose="030B0504020000000003" pitchFamily="66" charset="0"/>
            </a:endParaRPr>
          </a:p>
          <a:p>
            <a:endParaRPr lang="en-US" dirty="0"/>
          </a:p>
          <a:p>
            <a:endParaRPr lang="en-US" dirty="0"/>
          </a:p>
          <a:p>
            <a:pPr algn="just"/>
            <a:r>
              <a:rPr lang="en-US" dirty="0"/>
              <a:t>The history of computing hardware starting at 1960 is marked by the conversion from vacuum tube to solid-state devices such as transistors and then integrated circuit (IC) chips. Around 1953 - 1959, discrete transistors started being considered sufficiently reliable and economical that they made further vacuum tube computers uncompetitive. Metal-oxide-semiconductor (MOS) large-scale integration (LSI) technology subsequently led to the development of semiconductor memory in the mid-to-late 1960s and then the microprocessor in the early 1970s. This led to primary computer memory moving away from magnetic-core memory devices to solid-state static and dynamic semiconductor memory, which greatly reduced the cost, size, and power consumption of computers. These advances led to the miniaturized personal computer (PC) in the 1970s, starting with home computers and desktop computers, followed by laptops and then mobile computers over the next several decades.</a:t>
            </a:r>
          </a:p>
        </p:txBody>
      </p:sp>
      <p:sp>
        <p:nvSpPr>
          <p:cNvPr id="2" name="Slide Number Placeholder 1"/>
          <p:cNvSpPr>
            <a:spLocks noGrp="1"/>
          </p:cNvSpPr>
          <p:nvPr>
            <p:ph type="sldNum" sz="quarter" idx="12"/>
          </p:nvPr>
        </p:nvSpPr>
        <p:spPr/>
        <p:txBody>
          <a:bodyPr/>
          <a:lstStyle/>
          <a:p>
            <a:fld id="{77E24D0A-4E1C-4598-A430-B06F578C8B20}" type="slidenum">
              <a:rPr lang="en-US" smtClean="0"/>
              <a:t>3</a:t>
            </a:fld>
            <a:endParaRPr lang="en-US"/>
          </a:p>
        </p:txBody>
      </p:sp>
    </p:spTree>
    <p:extLst>
      <p:ext uri="{BB962C8B-B14F-4D97-AF65-F5344CB8AC3E}">
        <p14:creationId xmlns:p14="http://schemas.microsoft.com/office/powerpoint/2010/main" val="3416377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66" y="78110"/>
            <a:ext cx="11999934" cy="6100175"/>
          </a:xfrm>
        </p:spPr>
        <p:txBody>
          <a:bodyPr>
            <a:normAutofit fontScale="40000" lnSpcReduction="20000"/>
          </a:bodyPr>
          <a:lstStyle/>
          <a:p>
            <a:pPr algn="ctr"/>
            <a:r>
              <a:rPr lang="en-US" sz="11100" b="1" dirty="0" smtClean="0">
                <a:solidFill>
                  <a:schemeClr val="accent1"/>
                </a:solidFill>
                <a:latin typeface="Ink Free" panose="03080402000500000000" pitchFamily="66" charset="0"/>
              </a:rPr>
              <a:t>   </a:t>
            </a:r>
            <a:r>
              <a:rPr lang="en-US" sz="11100" b="1" i="1" u="sng" dirty="0" smtClean="0">
                <a:solidFill>
                  <a:schemeClr val="accent1"/>
                </a:solidFill>
                <a:effectLst>
                  <a:outerShdw blurRad="38100" dist="38100" dir="2700000" algn="tl">
                    <a:srgbClr val="000000">
                      <a:alpha val="43137"/>
                    </a:srgbClr>
                  </a:outerShdw>
                </a:effectLst>
                <a:latin typeface="Ink Free" panose="03080402000500000000" pitchFamily="66" charset="0"/>
              </a:rPr>
              <a:t>Abacus:</a:t>
            </a:r>
          </a:p>
          <a:p>
            <a:pPr algn="ctr"/>
            <a:endParaRPr lang="en-US" sz="11100" b="1" i="1" u="sng" dirty="0">
              <a:solidFill>
                <a:schemeClr val="accent1"/>
              </a:solidFill>
              <a:effectLst>
                <a:outerShdw blurRad="38100" dist="38100" dir="2700000" algn="tl">
                  <a:srgbClr val="000000">
                    <a:alpha val="43137"/>
                  </a:srgbClr>
                </a:outerShdw>
              </a:effectLst>
              <a:latin typeface="Ink Free" panose="03080402000500000000" pitchFamily="66" charset="0"/>
            </a:endParaRPr>
          </a:p>
          <a:p>
            <a:pPr algn="just"/>
            <a:r>
              <a:rPr lang="en-US" sz="4000" b="1" dirty="0"/>
              <a:t>The abacus (plural abaci or abacuses), also called a counting frame, is a calculating tool which has been used since ancient times. It was used in the ancient Near East, Europe, China, and Russia, centuries before the adoption of the Arabic numeral system.[1] The exact origin of the abacus has not yet emerged. It consists of rows of movable beads, or similar objects, strung on a wire. They represent digits. One of the two numbers is set up, and the beads are manipulated to perform an operation such as addition, or even a square or cubic root.</a:t>
            </a:r>
          </a:p>
          <a:p>
            <a:pPr algn="just"/>
            <a:endParaRPr lang="en-US" sz="4000" b="1" dirty="0"/>
          </a:p>
          <a:p>
            <a:pPr algn="just"/>
            <a:r>
              <a:rPr lang="en-US" sz="4000" b="1" dirty="0"/>
              <a:t>In their earliest designs, the rows of beads could be loose on a flat surface or sliding in grooves. Later the beads were made to slide on rods and built into a frame, allowing faster manipulation. Abacuses are still made, often as a bamboo frame with beads sliding on wires. In the ancient world, particularly before the introduction of positional notation, abacuses were a practical calculating tool. The abacus is still used to teach the fundamentals of mathematics to some children, e.g., in post-Soviet states.</a:t>
            </a:r>
          </a:p>
          <a:p>
            <a:pPr algn="just"/>
            <a:endParaRPr lang="en-US" sz="4000" b="1" dirty="0"/>
          </a:p>
          <a:p>
            <a:pPr algn="just"/>
            <a:r>
              <a:rPr lang="en-US" sz="4000" b="1" dirty="0"/>
              <a:t>Designs such as the Japanese </a:t>
            </a:r>
            <a:r>
              <a:rPr lang="en-US" sz="4000" b="1" dirty="0" err="1"/>
              <a:t>soroban</a:t>
            </a:r>
            <a:r>
              <a:rPr lang="en-US" sz="4000" b="1" dirty="0"/>
              <a:t>, have been used for practical calculations of up to multi-digit numbers. Any particular abacus design supports multiple methods to perform calculations, including the four basic operations and square and cube roots. Some of these methods work with non-natural numbers (numbers such as 1.5 and 3⁄4).</a:t>
            </a:r>
          </a:p>
          <a:p>
            <a:pPr algn="just"/>
            <a:endParaRPr lang="en-US" sz="4000" b="1" dirty="0"/>
          </a:p>
          <a:p>
            <a:pPr algn="just"/>
            <a:r>
              <a:rPr lang="en-US" sz="4000" b="1" dirty="0"/>
              <a:t>Although calculators and computers are commonly used today instead of abacuses, abacuses remain in everyday use in some countries. Merchants, traders, and clerks in some parts of Eastern Europe, Russia, China, and Africa use abacuses. The abacus remains in common use as a scoring system in non-electronic table games. Others may use an abacus due to visual impairment that prevents the use of a calculator.[1]</a:t>
            </a:r>
          </a:p>
          <a:p>
            <a:endParaRPr lang="en-US" dirty="0"/>
          </a:p>
        </p:txBody>
      </p:sp>
      <p:sp>
        <p:nvSpPr>
          <p:cNvPr id="2" name="Slide Number Placeholder 1"/>
          <p:cNvSpPr>
            <a:spLocks noGrp="1"/>
          </p:cNvSpPr>
          <p:nvPr>
            <p:ph type="sldNum" sz="quarter" idx="12"/>
          </p:nvPr>
        </p:nvSpPr>
        <p:spPr/>
        <p:txBody>
          <a:bodyPr/>
          <a:lstStyle/>
          <a:p>
            <a:fld id="{77E24D0A-4E1C-4598-A430-B06F578C8B20}" type="slidenum">
              <a:rPr lang="en-US" smtClean="0"/>
              <a:t>4</a:t>
            </a:fld>
            <a:endParaRPr lang="en-US"/>
          </a:p>
        </p:txBody>
      </p:sp>
    </p:spTree>
    <p:extLst>
      <p:ext uri="{BB962C8B-B14F-4D97-AF65-F5344CB8AC3E}">
        <p14:creationId xmlns:p14="http://schemas.microsoft.com/office/powerpoint/2010/main" val="4570813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685800" indent="-685800" algn="ctr">
              <a:buFont typeface="Wingdings" panose="05000000000000000000" pitchFamily="2" charset="2"/>
              <a:buChar char="v"/>
            </a:pPr>
            <a:r>
              <a:rPr lang="en-US" sz="5400" b="1" i="1" u="sng" dirty="0">
                <a:latin typeface="Segoe Script" panose="030B0504020000000003" pitchFamily="66" charset="0"/>
              </a:rPr>
              <a:t>Picture Of </a:t>
            </a:r>
            <a:r>
              <a:rPr lang="en-US" sz="5400" b="1" i="1" u="sng" dirty="0" smtClean="0">
                <a:latin typeface="Segoe Script" panose="030B0504020000000003" pitchFamily="66" charset="0"/>
              </a:rPr>
              <a:t>Abacus:</a:t>
            </a:r>
            <a:endParaRPr lang="en-US" sz="5400" b="1" i="1" u="sng" dirty="0">
              <a:latin typeface="Segoe Script" panose="030B0504020000000003"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9169" y="3320256"/>
            <a:ext cx="2933700" cy="1562100"/>
          </a:xfrm>
        </p:spPr>
      </p:pic>
      <p:sp>
        <p:nvSpPr>
          <p:cNvPr id="3" name="Slide Number Placeholder 2"/>
          <p:cNvSpPr>
            <a:spLocks noGrp="1"/>
          </p:cNvSpPr>
          <p:nvPr>
            <p:ph type="sldNum" sz="quarter" idx="12"/>
          </p:nvPr>
        </p:nvSpPr>
        <p:spPr/>
        <p:txBody>
          <a:bodyPr/>
          <a:lstStyle/>
          <a:p>
            <a:fld id="{77E24D0A-4E1C-4598-A430-B06F578C8B20}" type="slidenum">
              <a:rPr lang="en-US" smtClean="0"/>
              <a:t>5</a:t>
            </a:fld>
            <a:endParaRPr lang="en-US"/>
          </a:p>
        </p:txBody>
      </p:sp>
    </p:spTree>
    <p:extLst>
      <p:ext uri="{BB962C8B-B14F-4D97-AF65-F5344CB8AC3E}">
        <p14:creationId xmlns:p14="http://schemas.microsoft.com/office/powerpoint/2010/main" val="146772996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04" y="1038310"/>
            <a:ext cx="5328685" cy="5650589"/>
          </a:xfrm>
        </p:spPr>
        <p:txBody>
          <a:bodyPr>
            <a:normAutofit/>
          </a:bodyPr>
          <a:lstStyle/>
          <a:p>
            <a:pPr algn="ctr"/>
            <a:r>
              <a:rPr lang="en-US" sz="4000" b="1" i="1" dirty="0" smtClean="0">
                <a:solidFill>
                  <a:schemeClr val="tx1"/>
                </a:solidFill>
                <a:latin typeface="Algerian" panose="04020705040A02060702" pitchFamily="82" charset="0"/>
              </a:rPr>
              <a:t>First Computer:</a:t>
            </a:r>
          </a:p>
          <a:p>
            <a:r>
              <a:rPr lang="en-US" dirty="0" smtClean="0"/>
              <a:t>The first substantial computer was the giant ENIAC machine by John W. </a:t>
            </a:r>
            <a:r>
              <a:rPr lang="en-US" dirty="0" err="1" smtClean="0"/>
              <a:t>Mauchly</a:t>
            </a:r>
            <a:r>
              <a:rPr lang="en-US" dirty="0" smtClean="0"/>
              <a:t> and J. </a:t>
            </a:r>
            <a:r>
              <a:rPr lang="en-US" dirty="0" err="1" smtClean="0"/>
              <a:t>Presper</a:t>
            </a:r>
            <a:r>
              <a:rPr lang="en-US" dirty="0" smtClean="0"/>
              <a:t> Eckert at the University of Pennsylvania. ENIAC (Electrical Numerical Integrator and Calculator) used a word of 10 decimal digits instead of binary ones like previous automated calculators/computers</a:t>
            </a:r>
            <a:r>
              <a:rPr lang="en-US" sz="2800" b="1" dirty="0" smtClean="0"/>
              <a:t>.</a:t>
            </a:r>
          </a:p>
          <a:p>
            <a:pPr algn="just"/>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389" y="1147589"/>
            <a:ext cx="6339932" cy="3056903"/>
          </a:xfrm>
          <a:prstGeom prst="rect">
            <a:avLst/>
          </a:prstGeom>
        </p:spPr>
      </p:pic>
      <p:sp>
        <p:nvSpPr>
          <p:cNvPr id="2" name="Slide Number Placeholder 1"/>
          <p:cNvSpPr>
            <a:spLocks noGrp="1"/>
          </p:cNvSpPr>
          <p:nvPr>
            <p:ph type="sldNum" sz="quarter" idx="12"/>
          </p:nvPr>
        </p:nvSpPr>
        <p:spPr/>
        <p:txBody>
          <a:bodyPr/>
          <a:lstStyle/>
          <a:p>
            <a:fld id="{77E24D0A-4E1C-4598-A430-B06F578C8B20}" type="slidenum">
              <a:rPr lang="en-US" smtClean="0"/>
              <a:t>6</a:t>
            </a:fld>
            <a:endParaRPr lang="en-US"/>
          </a:p>
        </p:txBody>
      </p:sp>
    </p:spTree>
    <p:extLst>
      <p:ext uri="{BB962C8B-B14F-4D97-AF65-F5344CB8AC3E}">
        <p14:creationId xmlns:p14="http://schemas.microsoft.com/office/powerpoint/2010/main" val="39980024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98" y="66135"/>
            <a:ext cx="8596668" cy="1320800"/>
          </a:xfrm>
        </p:spPr>
        <p:txBody>
          <a:bodyPr/>
          <a:lstStyle/>
          <a:p>
            <a:pPr marL="571500" indent="-571500" algn="ctr">
              <a:buFont typeface="Wingdings" panose="05000000000000000000" pitchFamily="2" charset="2"/>
              <a:buChar char="q"/>
            </a:pPr>
            <a:r>
              <a:rPr lang="en-US" b="1" i="1" u="sng" dirty="0">
                <a:latin typeface="Agency FB" panose="020B0503020202020204" pitchFamily="34" charset="0"/>
              </a:rPr>
              <a:t>Generations Of </a:t>
            </a:r>
            <a:r>
              <a:rPr lang="en-US" b="1" i="1" u="sng" dirty="0" smtClean="0">
                <a:latin typeface="Agency FB" panose="020B0503020202020204" pitchFamily="34" charset="0"/>
              </a:rPr>
              <a:t>Computers:</a:t>
            </a:r>
            <a:endParaRPr lang="en-US" b="1" i="1" u="sng" dirty="0">
              <a:latin typeface="Agency FB" panose="020B0503020202020204" pitchFamily="34" charset="0"/>
            </a:endParaRPr>
          </a:p>
        </p:txBody>
      </p:sp>
      <p:sp>
        <p:nvSpPr>
          <p:cNvPr id="3" name="Content Placeholder 2"/>
          <p:cNvSpPr>
            <a:spLocks noGrp="1"/>
          </p:cNvSpPr>
          <p:nvPr>
            <p:ph idx="1"/>
          </p:nvPr>
        </p:nvSpPr>
        <p:spPr>
          <a:xfrm>
            <a:off x="546065" y="1287674"/>
            <a:ext cx="11774465" cy="5683087"/>
          </a:xfrm>
        </p:spPr>
        <p:txBody>
          <a:bodyPr>
            <a:normAutofit/>
          </a:bodyPr>
          <a:lstStyle/>
          <a:p>
            <a:pPr>
              <a:buFont typeface="Wingdings" panose="05000000000000000000" pitchFamily="2" charset="2"/>
              <a:buChar char="q"/>
            </a:pPr>
            <a:r>
              <a:rPr lang="en-US" b="1" u="sng" dirty="0">
                <a:solidFill>
                  <a:schemeClr val="accent1"/>
                </a:solidFill>
                <a:latin typeface="Segoe Script" panose="030B0504020000000003" pitchFamily="66" charset="0"/>
              </a:rPr>
              <a:t>First </a:t>
            </a:r>
            <a:r>
              <a:rPr lang="en-US" b="1" u="sng" dirty="0" smtClean="0">
                <a:solidFill>
                  <a:schemeClr val="accent1"/>
                </a:solidFill>
                <a:latin typeface="Segoe Script" panose="030B0504020000000003" pitchFamily="66" charset="0"/>
              </a:rPr>
              <a:t>Generation:</a:t>
            </a:r>
            <a:endParaRPr lang="en-US" b="1" u="sng" dirty="0">
              <a:solidFill>
                <a:schemeClr val="accent1"/>
              </a:solidFill>
              <a:latin typeface="Segoe Script" panose="030B0504020000000003" pitchFamily="66" charset="0"/>
            </a:endParaRPr>
          </a:p>
          <a:p>
            <a:pPr>
              <a:buFont typeface="Wingdings" panose="05000000000000000000" pitchFamily="2" charset="2"/>
              <a:buChar char="v"/>
            </a:pPr>
            <a:r>
              <a:rPr lang="en-US" dirty="0"/>
              <a:t>The period of first generation: </a:t>
            </a:r>
            <a:r>
              <a:rPr lang="en-US" u="sng" dirty="0"/>
              <a:t>1946-1959</a:t>
            </a:r>
            <a:r>
              <a:rPr lang="en-US" dirty="0"/>
              <a:t>. Vacuum tube based.</a:t>
            </a:r>
          </a:p>
          <a:p>
            <a:pPr>
              <a:buFont typeface="Wingdings" panose="05000000000000000000" pitchFamily="2" charset="2"/>
              <a:buChar char="q"/>
            </a:pPr>
            <a:endParaRPr lang="en-US" dirty="0"/>
          </a:p>
          <a:p>
            <a:pPr>
              <a:buFont typeface="Wingdings" panose="05000000000000000000" pitchFamily="2" charset="2"/>
              <a:buChar char="q"/>
            </a:pPr>
            <a:r>
              <a:rPr lang="en-US" b="1" u="sng" dirty="0">
                <a:solidFill>
                  <a:schemeClr val="accent1"/>
                </a:solidFill>
                <a:latin typeface="Segoe Script" panose="030B0504020000000003" pitchFamily="66" charset="0"/>
              </a:rPr>
              <a:t>Second </a:t>
            </a:r>
            <a:r>
              <a:rPr lang="en-US" b="1" u="sng" dirty="0" smtClean="0">
                <a:solidFill>
                  <a:schemeClr val="accent1"/>
                </a:solidFill>
                <a:latin typeface="Segoe Script" panose="030B0504020000000003" pitchFamily="66" charset="0"/>
              </a:rPr>
              <a:t>Generation:</a:t>
            </a:r>
            <a:endParaRPr lang="en-US" b="1" u="sng" dirty="0">
              <a:solidFill>
                <a:schemeClr val="accent1"/>
              </a:solidFill>
              <a:latin typeface="Segoe Script" panose="030B0504020000000003" pitchFamily="66" charset="0"/>
            </a:endParaRPr>
          </a:p>
          <a:p>
            <a:pPr>
              <a:buFont typeface="Wingdings" panose="05000000000000000000" pitchFamily="2" charset="2"/>
              <a:buChar char="v"/>
            </a:pPr>
            <a:r>
              <a:rPr lang="en-US" dirty="0"/>
              <a:t>The period of second generation: </a:t>
            </a:r>
            <a:r>
              <a:rPr lang="en-US" u="sng" dirty="0"/>
              <a:t>1959-1965</a:t>
            </a:r>
            <a:r>
              <a:rPr lang="en-US" dirty="0"/>
              <a:t>. Transistor based.</a:t>
            </a:r>
          </a:p>
          <a:p>
            <a:pPr>
              <a:buFont typeface="Wingdings" panose="05000000000000000000" pitchFamily="2" charset="2"/>
              <a:buChar char="q"/>
            </a:pPr>
            <a:endParaRPr lang="en-US" dirty="0"/>
          </a:p>
          <a:p>
            <a:pPr>
              <a:buFont typeface="Wingdings" panose="05000000000000000000" pitchFamily="2" charset="2"/>
              <a:buChar char="q"/>
            </a:pPr>
            <a:r>
              <a:rPr lang="en-US" b="1" u="sng" dirty="0">
                <a:solidFill>
                  <a:schemeClr val="accent1"/>
                </a:solidFill>
                <a:latin typeface="Segoe Script" panose="030B0504020000000003" pitchFamily="66" charset="0"/>
              </a:rPr>
              <a:t>Third </a:t>
            </a:r>
            <a:r>
              <a:rPr lang="en-US" b="1" u="sng" dirty="0" smtClean="0">
                <a:solidFill>
                  <a:schemeClr val="accent1"/>
                </a:solidFill>
                <a:latin typeface="Segoe Script" panose="030B0504020000000003" pitchFamily="66" charset="0"/>
              </a:rPr>
              <a:t>Generation:</a:t>
            </a:r>
            <a:endParaRPr lang="en-US" b="1" u="sng" dirty="0">
              <a:solidFill>
                <a:schemeClr val="accent1"/>
              </a:solidFill>
              <a:latin typeface="Segoe Script" panose="030B0504020000000003" pitchFamily="66" charset="0"/>
            </a:endParaRPr>
          </a:p>
          <a:p>
            <a:pPr>
              <a:buFont typeface="Wingdings" panose="05000000000000000000" pitchFamily="2" charset="2"/>
              <a:buChar char="v"/>
            </a:pPr>
            <a:r>
              <a:rPr lang="en-US" dirty="0"/>
              <a:t>The period of third generation: </a:t>
            </a:r>
            <a:r>
              <a:rPr lang="en-US" u="sng" dirty="0"/>
              <a:t>1965-1971</a:t>
            </a:r>
            <a:r>
              <a:rPr lang="en-US" dirty="0"/>
              <a:t>. Integrated Circuit based</a:t>
            </a:r>
            <a:r>
              <a:rPr lang="en-US" dirty="0" smtClean="0"/>
              <a:t>.</a:t>
            </a: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b="1" u="sng" dirty="0">
                <a:solidFill>
                  <a:schemeClr val="accent1"/>
                </a:solidFill>
                <a:latin typeface="Segoe Script" panose="030B0504020000000003" pitchFamily="66" charset="0"/>
              </a:rPr>
              <a:t>Fourth </a:t>
            </a:r>
            <a:r>
              <a:rPr lang="en-US" b="1" u="sng" dirty="0" smtClean="0">
                <a:solidFill>
                  <a:schemeClr val="accent1"/>
                </a:solidFill>
                <a:latin typeface="Segoe Script" panose="030B0504020000000003" pitchFamily="66" charset="0"/>
              </a:rPr>
              <a:t>Generation:</a:t>
            </a:r>
            <a:endParaRPr lang="en-US" b="1" u="sng" dirty="0">
              <a:solidFill>
                <a:schemeClr val="accent1"/>
              </a:solidFill>
              <a:latin typeface="Segoe Script" panose="030B0504020000000003" pitchFamily="66" charset="0"/>
            </a:endParaRPr>
          </a:p>
          <a:p>
            <a:pPr>
              <a:buFont typeface="Wingdings" panose="05000000000000000000" pitchFamily="2" charset="2"/>
              <a:buChar char="v"/>
            </a:pPr>
            <a:r>
              <a:rPr lang="en-US" dirty="0"/>
              <a:t>The period of fourth generation: </a:t>
            </a:r>
            <a:r>
              <a:rPr lang="en-US" u="sng" dirty="0"/>
              <a:t>1971-1980</a:t>
            </a:r>
            <a:r>
              <a:rPr lang="en-US" dirty="0"/>
              <a:t>. VLSI microprocessor based.</a:t>
            </a:r>
          </a:p>
          <a:p>
            <a:pPr>
              <a:buFont typeface="Wingdings" panose="05000000000000000000" pitchFamily="2" charset="2"/>
              <a:buChar char="q"/>
            </a:pPr>
            <a:endParaRPr lang="en-US" dirty="0"/>
          </a:p>
          <a:p>
            <a:pPr>
              <a:buFont typeface="Wingdings" panose="05000000000000000000" pitchFamily="2" charset="2"/>
              <a:buChar char="q"/>
            </a:pPr>
            <a:r>
              <a:rPr lang="en-US" b="1" u="sng" dirty="0">
                <a:solidFill>
                  <a:schemeClr val="accent1"/>
                </a:solidFill>
                <a:latin typeface="Segoe Script" panose="030B0504020000000003" pitchFamily="66" charset="0"/>
              </a:rPr>
              <a:t>Fifth </a:t>
            </a:r>
            <a:r>
              <a:rPr lang="en-US" b="1" u="sng" dirty="0" smtClean="0">
                <a:solidFill>
                  <a:schemeClr val="accent1"/>
                </a:solidFill>
                <a:latin typeface="Segoe Script" panose="030B0504020000000003" pitchFamily="66" charset="0"/>
              </a:rPr>
              <a:t>Generation:</a:t>
            </a:r>
            <a:endParaRPr lang="en-US" b="1" u="sng" dirty="0">
              <a:solidFill>
                <a:schemeClr val="accent1"/>
              </a:solidFill>
              <a:latin typeface="Segoe Script" panose="030B0504020000000003" pitchFamily="66" charset="0"/>
            </a:endParaRPr>
          </a:p>
          <a:p>
            <a:pPr>
              <a:buFont typeface="Wingdings" panose="05000000000000000000" pitchFamily="2" charset="2"/>
              <a:buChar char="v"/>
            </a:pPr>
            <a:r>
              <a:rPr lang="en-US" dirty="0"/>
              <a:t>The period of fifth generation: </a:t>
            </a:r>
            <a:r>
              <a:rPr lang="en-US" u="sng" dirty="0"/>
              <a:t>1980-onwards</a:t>
            </a:r>
            <a:r>
              <a:rPr lang="en-US" dirty="0"/>
              <a:t>. ULSI microprocessor based.</a:t>
            </a:r>
          </a:p>
        </p:txBody>
      </p:sp>
      <p:sp>
        <p:nvSpPr>
          <p:cNvPr id="4" name="Slide Number Placeholder 3"/>
          <p:cNvSpPr>
            <a:spLocks noGrp="1"/>
          </p:cNvSpPr>
          <p:nvPr>
            <p:ph type="sldNum" sz="quarter" idx="12"/>
          </p:nvPr>
        </p:nvSpPr>
        <p:spPr/>
        <p:txBody>
          <a:bodyPr/>
          <a:lstStyle/>
          <a:p>
            <a:fld id="{77E24D0A-4E1C-4598-A430-B06F578C8B20}" type="slidenum">
              <a:rPr lang="en-US" smtClean="0"/>
              <a:t>7</a:t>
            </a:fld>
            <a:endParaRPr lang="en-US"/>
          </a:p>
        </p:txBody>
      </p:sp>
    </p:spTree>
    <p:extLst>
      <p:ext uri="{BB962C8B-B14F-4D97-AF65-F5344CB8AC3E}">
        <p14:creationId xmlns:p14="http://schemas.microsoft.com/office/powerpoint/2010/main" val="2956675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89" y="107168"/>
            <a:ext cx="8596668" cy="1320800"/>
          </a:xfrm>
        </p:spPr>
        <p:txBody>
          <a:bodyPr/>
          <a:lstStyle/>
          <a:p>
            <a:pPr algn="ctr"/>
            <a:r>
              <a:rPr lang="en-US" sz="3200" b="1" i="1" u="sng" dirty="0" smtClean="0">
                <a:latin typeface="Algerian" panose="04020705040A02060702" pitchFamily="82" charset="0"/>
              </a:rPr>
              <a:t>Advantages And Disadvantages Of Computer Generations</a:t>
            </a:r>
            <a:endParaRPr lang="en-US" sz="3200" b="1" i="1" u="sng" dirty="0">
              <a:latin typeface="Algerian" panose="04020705040A02060702" pitchFamily="82" charset="0"/>
            </a:endParaRPr>
          </a:p>
        </p:txBody>
      </p:sp>
      <p:sp>
        <p:nvSpPr>
          <p:cNvPr id="3" name="Content Placeholder 2"/>
          <p:cNvSpPr>
            <a:spLocks noGrp="1"/>
          </p:cNvSpPr>
          <p:nvPr>
            <p:ph idx="1"/>
          </p:nvPr>
        </p:nvSpPr>
        <p:spPr>
          <a:xfrm>
            <a:off x="200417" y="1427968"/>
            <a:ext cx="11448788" cy="5311036"/>
          </a:xfrm>
        </p:spPr>
        <p:txBody>
          <a:bodyPr>
            <a:normAutofit fontScale="92500" lnSpcReduction="10000"/>
          </a:bodyPr>
          <a:lstStyle/>
          <a:p>
            <a:pPr marL="0" indent="0" algn="ctr">
              <a:buNone/>
            </a:pPr>
            <a:r>
              <a:rPr lang="en-US" sz="4300" b="1" u="sng" dirty="0">
                <a:solidFill>
                  <a:schemeClr val="accent1"/>
                </a:solidFill>
                <a:latin typeface="Californian FB" panose="0207040306080B030204" pitchFamily="18" charset="0"/>
              </a:rPr>
              <a:t>1</a:t>
            </a:r>
            <a:r>
              <a:rPr lang="en-US" sz="4300" b="1" u="sng" baseline="30000" dirty="0">
                <a:solidFill>
                  <a:schemeClr val="accent1"/>
                </a:solidFill>
                <a:latin typeface="Californian FB" panose="0207040306080B030204" pitchFamily="18" charset="0"/>
              </a:rPr>
              <a:t>ST</a:t>
            </a:r>
            <a:r>
              <a:rPr lang="en-US" sz="4300" b="1" u="sng" dirty="0">
                <a:solidFill>
                  <a:schemeClr val="accent1"/>
                </a:solidFill>
                <a:latin typeface="Californian FB" panose="0207040306080B030204" pitchFamily="18" charset="0"/>
              </a:rPr>
              <a:t> </a:t>
            </a:r>
            <a:r>
              <a:rPr lang="en-US" sz="4300" b="1" u="sng" dirty="0" smtClean="0">
                <a:solidFill>
                  <a:schemeClr val="accent1"/>
                </a:solidFill>
                <a:latin typeface="Californian FB" panose="0207040306080B030204" pitchFamily="18" charset="0"/>
              </a:rPr>
              <a:t>Generation:</a:t>
            </a:r>
            <a:endParaRPr lang="en-US" sz="4300" b="1" u="sng" dirty="0">
              <a:solidFill>
                <a:schemeClr val="accent1"/>
              </a:solidFill>
              <a:latin typeface="Californian FB" panose="0207040306080B030204" pitchFamily="18" charset="0"/>
            </a:endParaRPr>
          </a:p>
          <a:p>
            <a:r>
              <a:rPr lang="en-US" sz="2400" b="1" i="1" u="sng" dirty="0"/>
              <a:t>Introduction: </a:t>
            </a:r>
          </a:p>
          <a:p>
            <a:r>
              <a:rPr lang="en-US" sz="1600" dirty="0"/>
              <a:t>1946-1959 is the period of first generation computer.</a:t>
            </a:r>
          </a:p>
          <a:p>
            <a:r>
              <a:rPr lang="en-US" sz="1600" dirty="0" err="1"/>
              <a:t>J.P.Eckert</a:t>
            </a:r>
            <a:r>
              <a:rPr lang="en-US" sz="1600" dirty="0"/>
              <a:t> and </a:t>
            </a:r>
            <a:r>
              <a:rPr lang="en-US" sz="1600" dirty="0" err="1"/>
              <a:t>J.W.Mauchy</a:t>
            </a:r>
            <a:r>
              <a:rPr lang="en-US" sz="1600" dirty="0"/>
              <a:t> invented the first successful electronic computer called ENIAC, ENIAC stands for “Electronic Numeric Integrated And Calculator”.</a:t>
            </a:r>
          </a:p>
          <a:p>
            <a:r>
              <a:rPr lang="en-US" sz="1600" b="1" i="1" u="sng" dirty="0"/>
              <a:t>Few Examples are: </a:t>
            </a:r>
          </a:p>
          <a:p>
            <a:r>
              <a:rPr lang="en-US" sz="1600" dirty="0"/>
              <a:t>ENIAC</a:t>
            </a:r>
          </a:p>
          <a:p>
            <a:r>
              <a:rPr lang="en-US" sz="1600" dirty="0"/>
              <a:t>EDVAC</a:t>
            </a:r>
          </a:p>
          <a:p>
            <a:r>
              <a:rPr lang="en-US" sz="1600" dirty="0"/>
              <a:t>UNIVAC</a:t>
            </a:r>
          </a:p>
          <a:p>
            <a:r>
              <a:rPr lang="en-US" sz="1600" b="1" i="1" u="sng" dirty="0"/>
              <a:t>Advantages: </a:t>
            </a:r>
          </a:p>
          <a:p>
            <a:r>
              <a:rPr lang="en-US" sz="1600" dirty="0"/>
              <a:t>It made use of vacuum tubes which are the only electronic component available during those days. </a:t>
            </a:r>
          </a:p>
          <a:p>
            <a:r>
              <a:rPr lang="en-US" sz="1600" dirty="0"/>
              <a:t> These computers could calculate in milliseconds. </a:t>
            </a:r>
          </a:p>
          <a:p>
            <a:r>
              <a:rPr lang="en-US" sz="1600" b="1" u="sng" dirty="0"/>
              <a:t> Disadvantages: </a:t>
            </a:r>
          </a:p>
          <a:p>
            <a:r>
              <a:rPr lang="en-US" sz="1600" dirty="0"/>
              <a:t>These were very big in size, weight was about 30 tones.</a:t>
            </a:r>
          </a:p>
          <a:p>
            <a:r>
              <a:rPr lang="en-US" sz="1600" dirty="0"/>
              <a:t>These computers were based on vacuum tubes.</a:t>
            </a:r>
          </a:p>
        </p:txBody>
      </p:sp>
      <p:pic>
        <p:nvPicPr>
          <p:cNvPr id="4" name="Picture 3"/>
          <p:cNvPicPr>
            <a:picLocks noChangeAspect="1"/>
          </p:cNvPicPr>
          <p:nvPr/>
        </p:nvPicPr>
        <p:blipFill>
          <a:blip r:embed="rId2"/>
          <a:stretch>
            <a:fillRect/>
          </a:stretch>
        </p:blipFill>
        <p:spPr>
          <a:xfrm>
            <a:off x="8469179" y="3218079"/>
            <a:ext cx="2944623" cy="1524132"/>
          </a:xfrm>
          <a:prstGeom prst="rect">
            <a:avLst/>
          </a:prstGeom>
        </p:spPr>
      </p:pic>
      <p:sp>
        <p:nvSpPr>
          <p:cNvPr id="5" name="Slide Number Placeholder 4"/>
          <p:cNvSpPr>
            <a:spLocks noGrp="1"/>
          </p:cNvSpPr>
          <p:nvPr>
            <p:ph type="sldNum" sz="quarter" idx="12"/>
          </p:nvPr>
        </p:nvSpPr>
        <p:spPr/>
        <p:txBody>
          <a:bodyPr/>
          <a:lstStyle/>
          <a:p>
            <a:fld id="{77E24D0A-4E1C-4598-A430-B06F578C8B20}" type="slidenum">
              <a:rPr lang="en-US" smtClean="0"/>
              <a:t>8</a:t>
            </a:fld>
            <a:endParaRPr lang="en-US"/>
          </a:p>
        </p:txBody>
      </p:sp>
    </p:spTree>
    <p:extLst>
      <p:ext uri="{BB962C8B-B14F-4D97-AF65-F5344CB8AC3E}">
        <p14:creationId xmlns:p14="http://schemas.microsoft.com/office/powerpoint/2010/main" val="1836311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Californian FB" panose="0207040306080B030204" pitchFamily="18" charset="0"/>
              </a:rPr>
              <a:t>2</a:t>
            </a:r>
            <a:r>
              <a:rPr lang="en-US" b="1" u="sng" baseline="30000" dirty="0">
                <a:latin typeface="Californian FB" panose="0207040306080B030204" pitchFamily="18" charset="0"/>
              </a:rPr>
              <a:t>nd</a:t>
            </a:r>
            <a:r>
              <a:rPr lang="en-US" b="1" u="sng" dirty="0">
                <a:latin typeface="Californian FB" panose="0207040306080B030204" pitchFamily="18" charset="0"/>
              </a:rPr>
              <a:t> </a:t>
            </a:r>
            <a:r>
              <a:rPr lang="en-US" b="1" u="sng" dirty="0" smtClean="0">
                <a:latin typeface="Californian FB" panose="0207040306080B030204" pitchFamily="18" charset="0"/>
              </a:rPr>
              <a:t>Generation:</a:t>
            </a:r>
            <a:endParaRPr lang="en-US" b="1" u="sng" dirty="0">
              <a:latin typeface="Californian FB" panose="0207040306080B030204" pitchFamily="18" charset="0"/>
            </a:endParaRPr>
          </a:p>
        </p:txBody>
      </p:sp>
      <p:sp>
        <p:nvSpPr>
          <p:cNvPr id="3" name="Content Placeholder 2"/>
          <p:cNvSpPr>
            <a:spLocks noGrp="1"/>
          </p:cNvSpPr>
          <p:nvPr>
            <p:ph idx="1"/>
          </p:nvPr>
        </p:nvSpPr>
        <p:spPr>
          <a:xfrm>
            <a:off x="187890" y="1265130"/>
            <a:ext cx="11799518" cy="5461348"/>
          </a:xfrm>
        </p:spPr>
        <p:txBody>
          <a:bodyPr>
            <a:normAutofit fontScale="92500" lnSpcReduction="10000"/>
          </a:bodyPr>
          <a:lstStyle/>
          <a:p>
            <a:r>
              <a:rPr lang="en-US" sz="2600" b="1" u="sng" dirty="0"/>
              <a:t>Introduction: </a:t>
            </a:r>
          </a:p>
          <a:p>
            <a:r>
              <a:rPr lang="en-US" dirty="0"/>
              <a:t>1959-1965 is the period of second-generation computer.</a:t>
            </a:r>
          </a:p>
          <a:p>
            <a:r>
              <a:rPr lang="en-US" dirty="0"/>
              <a:t>3.Second generation computers were based on Transistor instead of vacuum tubes.</a:t>
            </a:r>
          </a:p>
          <a:p>
            <a:r>
              <a:rPr lang="en-US" dirty="0"/>
              <a:t>Few Examples are: </a:t>
            </a:r>
          </a:p>
          <a:p>
            <a:r>
              <a:rPr lang="en-US" dirty="0"/>
              <a:t>Honeywell 400</a:t>
            </a:r>
          </a:p>
          <a:p>
            <a:r>
              <a:rPr lang="en-US" dirty="0"/>
              <a:t>IBM 7094</a:t>
            </a:r>
          </a:p>
          <a:p>
            <a:r>
              <a:rPr lang="en-US" sz="2600" b="1" u="sng" dirty="0"/>
              <a:t>Advantages:</a:t>
            </a:r>
            <a:r>
              <a:rPr lang="en-US" sz="2600" dirty="0"/>
              <a:t> </a:t>
            </a:r>
          </a:p>
          <a:p>
            <a:r>
              <a:rPr lang="en-US" dirty="0"/>
              <a:t>Due to the presence of transistors instead of vacuum tubes, the size of electron component decreased. This resulted in reducing the size of a computer as compared to first generation computers.</a:t>
            </a:r>
          </a:p>
          <a:p>
            <a:r>
              <a:rPr lang="en-US" dirty="0"/>
              <a:t>Less energy and not produce as much heat as the first generation.</a:t>
            </a:r>
          </a:p>
          <a:p>
            <a:r>
              <a:rPr lang="en-US" dirty="0"/>
              <a:t>Assembly language and punch cards were used for input.</a:t>
            </a:r>
          </a:p>
          <a:p>
            <a:r>
              <a:rPr lang="en-US" sz="2600" b="1" u="sng" dirty="0"/>
              <a:t>Disadvantages</a:t>
            </a:r>
            <a:r>
              <a:rPr lang="en-US" sz="2600" dirty="0"/>
              <a:t>: </a:t>
            </a:r>
          </a:p>
          <a:p>
            <a:r>
              <a:rPr lang="en-US" dirty="0"/>
              <a:t>A cooling system was required.</a:t>
            </a:r>
          </a:p>
          <a:p>
            <a:r>
              <a:rPr lang="en-US" dirty="0"/>
              <a:t>Constant maintenance was required.</a:t>
            </a:r>
          </a:p>
        </p:txBody>
      </p:sp>
      <p:pic>
        <p:nvPicPr>
          <p:cNvPr id="4" name="Picture 3"/>
          <p:cNvPicPr>
            <a:picLocks noChangeAspect="1"/>
          </p:cNvPicPr>
          <p:nvPr/>
        </p:nvPicPr>
        <p:blipFill>
          <a:blip r:embed="rId2"/>
          <a:stretch>
            <a:fillRect/>
          </a:stretch>
        </p:blipFill>
        <p:spPr>
          <a:xfrm>
            <a:off x="8997705" y="4911756"/>
            <a:ext cx="2664183" cy="1719221"/>
          </a:xfrm>
          <a:prstGeom prst="rect">
            <a:avLst/>
          </a:prstGeom>
        </p:spPr>
      </p:pic>
      <p:sp>
        <p:nvSpPr>
          <p:cNvPr id="5" name="Slide Number Placeholder 4"/>
          <p:cNvSpPr>
            <a:spLocks noGrp="1"/>
          </p:cNvSpPr>
          <p:nvPr>
            <p:ph type="sldNum" sz="quarter" idx="12"/>
          </p:nvPr>
        </p:nvSpPr>
        <p:spPr/>
        <p:txBody>
          <a:bodyPr/>
          <a:lstStyle/>
          <a:p>
            <a:fld id="{77E24D0A-4E1C-4598-A430-B06F578C8B20}" type="slidenum">
              <a:rPr lang="en-US" smtClean="0"/>
              <a:t>9</a:t>
            </a:fld>
            <a:endParaRPr lang="en-US"/>
          </a:p>
        </p:txBody>
      </p:sp>
    </p:spTree>
    <p:extLst>
      <p:ext uri="{BB962C8B-B14F-4D97-AF65-F5344CB8AC3E}">
        <p14:creationId xmlns:p14="http://schemas.microsoft.com/office/powerpoint/2010/main" val="386350354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6056cf18-e248-47fc-bbdf-03b9292c354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E2C665F4594BB40B0932F56B447A6BE" ma:contentTypeVersion="5" ma:contentTypeDescription="Create a new document." ma:contentTypeScope="" ma:versionID="21377001e47ccde9060b989358e636fb">
  <xsd:schema xmlns:xsd="http://www.w3.org/2001/XMLSchema" xmlns:xs="http://www.w3.org/2001/XMLSchema" xmlns:p="http://schemas.microsoft.com/office/2006/metadata/properties" xmlns:ns2="6056cf18-e248-47fc-bbdf-03b9292c3548" targetNamespace="http://schemas.microsoft.com/office/2006/metadata/properties" ma:root="true" ma:fieldsID="b1691e8f0d905a3be3874a9b74e5fad5" ns2:_="">
    <xsd:import namespace="6056cf18-e248-47fc-bbdf-03b9292c354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56cf18-e248-47fc-bbdf-03b9292c35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74BA7A-9FE4-42B2-AAE6-C5AFE7FC1BE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6056cf18-e248-47fc-bbdf-03b9292c3548"/>
    <ds:schemaRef ds:uri="http://www.w3.org/XML/1998/namespace"/>
    <ds:schemaRef ds:uri="http://purl.org/dc/terms/"/>
  </ds:schemaRefs>
</ds:datastoreItem>
</file>

<file path=customXml/itemProps2.xml><?xml version="1.0" encoding="utf-8"?>
<ds:datastoreItem xmlns:ds="http://schemas.openxmlformats.org/officeDocument/2006/customXml" ds:itemID="{A5B5D74E-7ED9-4AE1-AE71-F56DC8DC0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56cf18-e248-47fc-bbdf-03b9292c3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488115-9689-46A1-931B-0B3044F06E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154</TotalTime>
  <Words>1368</Words>
  <Application>Microsoft Office PowerPoint</Application>
  <PresentationFormat>Widescreen</PresentationFormat>
  <Paragraphs>153</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Agency FB</vt:lpstr>
      <vt:lpstr>Algerian</vt:lpstr>
      <vt:lpstr>Arial</vt:lpstr>
      <vt:lpstr>Calibri</vt:lpstr>
      <vt:lpstr>Californian FB</vt:lpstr>
      <vt:lpstr>Copperplate Gothic Bold</vt:lpstr>
      <vt:lpstr>Gill Sans Ultra Bold</vt:lpstr>
      <vt:lpstr>Ink Free</vt:lpstr>
      <vt:lpstr>Segoe Script</vt:lpstr>
      <vt:lpstr>Trebuchet MS</vt:lpstr>
      <vt:lpstr>Wingdings</vt:lpstr>
      <vt:lpstr>Wingdings 3</vt:lpstr>
      <vt:lpstr>Facet</vt:lpstr>
      <vt:lpstr>History Of Computer AND SIGNIFICANT ADVANTAGES</vt:lpstr>
      <vt:lpstr>PowerPoint Presentation</vt:lpstr>
      <vt:lpstr>PowerPoint Presentation</vt:lpstr>
      <vt:lpstr>PowerPoint Presentation</vt:lpstr>
      <vt:lpstr>Picture Of Abacus:</vt:lpstr>
      <vt:lpstr>PowerPoint Presentation</vt:lpstr>
      <vt:lpstr>Generations Of Computers:</vt:lpstr>
      <vt:lpstr>Advantages And Disadvantages Of Computer Generations</vt:lpstr>
      <vt:lpstr>2nd Generation:</vt:lpstr>
      <vt:lpstr>3rd Generation:</vt:lpstr>
      <vt:lpstr>4Th Generation:</vt:lpstr>
      <vt:lpstr>5th Generation: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Computers</dc:title>
  <dc:creator>CIIT</dc:creator>
  <cp:lastModifiedBy>(FA21-BSE-083) SYED SHAH HUSSAIN BADSHAH</cp:lastModifiedBy>
  <cp:revision>23</cp:revision>
  <dcterms:created xsi:type="dcterms:W3CDTF">2021-10-04T04:59:27Z</dcterms:created>
  <dcterms:modified xsi:type="dcterms:W3CDTF">2021-10-12T05:20:51Z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0x0101006E2C665F4594BB40B0932F56B447A6BE</vt:lpwstr>
  </property>
</Properties>
</file>