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18"/>
  </p:notesMasterIdLst>
  <p:sldIdLst>
    <p:sldId id="256" r:id="rId2"/>
    <p:sldId id="269" r:id="rId3"/>
    <p:sldId id="270" r:id="rId4"/>
    <p:sldId id="272" r:id="rId5"/>
    <p:sldId id="273" r:id="rId6"/>
    <p:sldId id="259" r:id="rId7"/>
    <p:sldId id="274" r:id="rId8"/>
    <p:sldId id="275" r:id="rId9"/>
    <p:sldId id="262" r:id="rId10"/>
    <p:sldId id="263" r:id="rId11"/>
    <p:sldId id="264" r:id="rId12"/>
    <p:sldId id="280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22" autoAdjust="0"/>
  </p:normalViewPr>
  <p:slideViewPr>
    <p:cSldViewPr snapToGrid="0">
      <p:cViewPr varScale="1">
        <p:scale>
          <a:sx n="88" d="100"/>
          <a:sy n="88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5EAB6-28CE-4C93-8764-B849895D2BF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BCC05-6431-4DE6-A8DC-A8F2CBF4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51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38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0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07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33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2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81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37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66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1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40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23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5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2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EFC6-2D70-474C-8D9E-5ED834F223DA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3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99D8-F4D4-476E-ABEE-4D3C48A96709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4611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99D8-F4D4-476E-ABEE-4D3C48A96709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57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99D8-F4D4-476E-ABEE-4D3C48A96709}" type="datetime1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2238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E9B9-575A-4E34-AF42-5E7433D7CC90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0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8F3D-45C4-45FC-B9EC-9A1CDCD03EAB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26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356350"/>
            <a:ext cx="5080000" cy="5016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6400800"/>
            <a:ext cx="22352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5547024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269B-66B9-43F2-AE63-A2B9AB27EC1F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6ACA-7E8F-4AF4-9696-957B5D46EA18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2636-1ABA-4686-B61D-7982E53008BF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2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1D1F-61F7-42EC-AEE8-46F0FC042ABA}" type="datetime1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BF4C-9173-46D0-A85A-8096E2BA06A5}" type="datetime1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9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2989-AFD4-4265-AF8B-3720D8E1A240}" type="datetime1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9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1DF1-C35E-401D-BB2A-141A9E03A792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4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7DAFC8B-DE95-4561-9109-5D45B8256A9B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Computer Organization and Assembly Language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33799D8-F4D4-476E-ABEE-4D3C48A96709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9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CSC101 – Introduction to ICT</a:t>
            </a:r>
            <a: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07 </a:t>
            </a:r>
            <a:b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endParaRPr lang="en-US" sz="5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842" y="5280847"/>
            <a:ext cx="11491415" cy="43497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Majid Iqbal Khan 	 Dr.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Ashfaq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Hussain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Farooqi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Mr.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Rizwan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Rashid	    Ms.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Sajida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Kalsoom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5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84EA0E-2A59-46C6-B171-2F8DF734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a Loop with a Sentinel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9CAB6F-4682-4F6D-B612-498055379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0072" y="2277125"/>
            <a:ext cx="5185873" cy="3638763"/>
          </a:xfrm>
        </p:spPr>
        <p:txBody>
          <a:bodyPr>
            <a:normAutofit/>
          </a:bodyPr>
          <a:lstStyle/>
          <a:p>
            <a:r>
              <a:rPr lang="en-US" sz="2400" dirty="0"/>
              <a:t>Common technique for controlling a loop is to designate a special input value, known as a </a:t>
            </a:r>
            <a:r>
              <a:rPr lang="en-US" sz="2400" i="1" dirty="0"/>
              <a:t>sentinel value</a:t>
            </a:r>
            <a:r>
              <a:rPr lang="en-US" sz="2400" dirty="0"/>
              <a:t>, which signifies the end of the input. </a:t>
            </a:r>
          </a:p>
          <a:p>
            <a:r>
              <a:rPr lang="en-US" sz="2400" dirty="0"/>
              <a:t>A loop that uses a sentinel value in this way is called a </a:t>
            </a:r>
            <a:r>
              <a:rPr lang="en-US" sz="2400" i="1" dirty="0"/>
              <a:t>sentinel-controlled loop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8D4315B-972D-4A02-B350-D233C7F5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65D58ACA-5DE8-49F4-B879-1AD8E47175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6769" t="35891" r="35154" b="37635"/>
          <a:stretch/>
        </p:blipFill>
        <p:spPr>
          <a:xfrm>
            <a:off x="5455945" y="2126743"/>
            <a:ext cx="6662837" cy="2604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1BE963E-7CC8-4B17-B6E6-E69BAB841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69" t="64212" r="30696" b="18463"/>
          <a:stretch/>
        </p:blipFill>
        <p:spPr>
          <a:xfrm>
            <a:off x="5440962" y="4881638"/>
            <a:ext cx="6692804" cy="153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E8AA46-2F3F-45E3-B37B-5B532744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dirty="0"/>
              <a:t>for </a:t>
            </a:r>
            <a:r>
              <a:rPr lang="en-US" b="0" dirty="0"/>
              <a:t>Loop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157D4CD-8A47-4FBB-9A43-D401A18A7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" y="2222287"/>
            <a:ext cx="11556123" cy="4417664"/>
          </a:xfrm>
        </p:spPr>
        <p:txBody>
          <a:bodyPr>
            <a:normAutofit/>
          </a:bodyPr>
          <a:lstStyle/>
          <a:p>
            <a:r>
              <a:rPr lang="en-US" sz="2400" dirty="0"/>
              <a:t>Often </a:t>
            </a:r>
            <a:r>
              <a:rPr lang="en-US" sz="2400" dirty="0" smtClean="0"/>
              <a:t>one know </a:t>
            </a:r>
            <a:r>
              <a:rPr lang="en-US" sz="2400" dirty="0"/>
              <a:t>exactly how many times the loop body needs to be executed, so a control variable can be used to count the executions. </a:t>
            </a:r>
          </a:p>
          <a:p>
            <a:pPr lvl="1"/>
            <a:r>
              <a:rPr lang="en-US" sz="2000" dirty="0"/>
              <a:t>A loop of this type is called a counter-controlled loop.</a:t>
            </a:r>
          </a:p>
          <a:p>
            <a:r>
              <a:rPr lang="en-US" sz="2400" dirty="0"/>
              <a:t>The syntax of a </a:t>
            </a:r>
            <a:r>
              <a:rPr lang="en-US" sz="2400" b="1" dirty="0"/>
              <a:t>for </a:t>
            </a:r>
            <a:r>
              <a:rPr lang="en-US" sz="2400" dirty="0"/>
              <a:t>loop </a:t>
            </a:r>
            <a:r>
              <a:rPr lang="en-US" sz="2400" dirty="0" smtClean="0"/>
              <a:t>has following information :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	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1800" dirty="0" smtClean="0"/>
              <a:t>A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sequence</a:t>
            </a:r>
            <a:r>
              <a:rPr lang="en-US" sz="1800" dirty="0"/>
              <a:t> </a:t>
            </a:r>
            <a:r>
              <a:rPr lang="en-US" sz="1800" dirty="0" smtClean="0"/>
              <a:t>is the collection of data items </a:t>
            </a:r>
            <a:r>
              <a:rPr lang="en-US" sz="1800" dirty="0"/>
              <a:t>stored one after the </a:t>
            </a:r>
            <a:r>
              <a:rPr lang="en-US" sz="1800" dirty="0" smtClean="0"/>
              <a:t>other, often defined using </a:t>
            </a:r>
            <a:r>
              <a:rPr lang="en-US" sz="1800" b="1" i="1" dirty="0" smtClean="0"/>
              <a:t>range()</a:t>
            </a:r>
            <a:endParaRPr lang="en-US" sz="1800" b="1" i="1" dirty="0"/>
          </a:p>
          <a:p>
            <a:pPr marL="457200" lvl="1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variable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/>
              <a:t>takes on each successive </a:t>
            </a:r>
            <a:r>
              <a:rPr lang="en-US" sz="1800" dirty="0" smtClean="0"/>
              <a:t>data item </a:t>
            </a:r>
            <a:r>
              <a:rPr lang="en-US" sz="1800" dirty="0"/>
              <a:t>in the </a:t>
            </a:r>
            <a:r>
              <a:rPr lang="en-US" sz="1800" dirty="0" smtClean="0"/>
              <a:t>sequence as its value.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446FDA-EF70-4628-B833-D3FC2473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8D7085B-2038-4379-A77A-9583F77C9B05}"/>
              </a:ext>
            </a:extLst>
          </p:cNvPr>
          <p:cNvSpPr/>
          <p:nvPr/>
        </p:nvSpPr>
        <p:spPr>
          <a:xfrm>
            <a:off x="5697417" y="528610"/>
            <a:ext cx="5261316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-Italic"/>
              </a:rPr>
              <a:t>A Python </a:t>
            </a:r>
            <a:r>
              <a:rPr lang="en-US" sz="2000" b="1" dirty="0">
                <a:latin typeface="LucidaSansTypewriter-Bd"/>
              </a:rPr>
              <a:t>for </a:t>
            </a:r>
            <a:r>
              <a:rPr lang="en-US" sz="2400" i="1" dirty="0">
                <a:latin typeface="Times-Italic"/>
              </a:rPr>
              <a:t>loop iterates through each value in a sequence.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395381" y="4431119"/>
            <a:ext cx="4220880" cy="10140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70C0"/>
                </a:solidFill>
              </a:rPr>
              <a:t>for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sequence</a:t>
            </a:r>
            <a:r>
              <a:rPr lang="en-US" sz="2400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# Loop body</a:t>
            </a:r>
          </a:p>
        </p:txBody>
      </p:sp>
    </p:spTree>
    <p:extLst>
      <p:ext uri="{BB962C8B-B14F-4D97-AF65-F5344CB8AC3E}">
        <p14:creationId xmlns:p14="http://schemas.microsoft.com/office/powerpoint/2010/main" val="20116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E8AA46-2F3F-45E3-B37B-5B532744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dirty="0"/>
              <a:t>for </a:t>
            </a:r>
            <a:r>
              <a:rPr lang="en-US" b="0" dirty="0" smtClean="0"/>
              <a:t>Loop examples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157D4CD-8A47-4FBB-9A43-D401A18A7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	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446FDA-EF70-4628-B833-D3FC2473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12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0596" y="1838631"/>
            <a:ext cx="6096001" cy="260724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Example 1: range(</a:t>
            </a:r>
            <a:r>
              <a:rPr lang="en-US" sz="2000" b="1" u="sng" dirty="0" err="1" smtClean="0">
                <a:solidFill>
                  <a:schemeClr val="bg1"/>
                </a:solidFill>
              </a:rPr>
              <a:t>initialValue</a:t>
            </a:r>
            <a:r>
              <a:rPr lang="en-US" sz="2000" b="1" u="sng" dirty="0" smtClean="0">
                <a:solidFill>
                  <a:schemeClr val="bg1"/>
                </a:solidFill>
              </a:rPr>
              <a:t>, </a:t>
            </a:r>
            <a:r>
              <a:rPr lang="en-US" sz="2000" b="1" u="sng" dirty="0" err="1" smtClean="0">
                <a:solidFill>
                  <a:schemeClr val="bg1"/>
                </a:solidFill>
              </a:rPr>
              <a:t>endValue</a:t>
            </a:r>
            <a:r>
              <a:rPr lang="en-US" sz="2000" b="1" u="sng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for 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in</a:t>
            </a:r>
            <a:r>
              <a:rPr lang="en-US" sz="2000" dirty="0" smtClean="0">
                <a:solidFill>
                  <a:schemeClr val="bg1"/>
                </a:solidFill>
              </a:rPr>
              <a:t> range (0, 4)</a:t>
            </a:r>
            <a:r>
              <a:rPr lang="en-US" sz="2000" dirty="0" smtClean="0">
                <a:solidFill>
                  <a:srgbClr val="0070C0"/>
                </a:solidFill>
              </a:rPr>
              <a:t>: 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	print (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)	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Output:    </a:t>
            </a:r>
            <a:r>
              <a:rPr lang="en-US" sz="2000" i="1" dirty="0" smtClean="0">
                <a:solidFill>
                  <a:schemeClr val="bg1"/>
                </a:solidFill>
              </a:rPr>
              <a:t>range(0</a:t>
            </a:r>
            <a:r>
              <a:rPr lang="en-US" sz="2000" i="1" dirty="0">
                <a:solidFill>
                  <a:schemeClr val="bg1"/>
                </a:solidFill>
              </a:rPr>
              <a:t>, 4</a:t>
            </a:r>
            <a:r>
              <a:rPr lang="en-US" sz="2000" i="1" dirty="0" smtClean="0">
                <a:solidFill>
                  <a:schemeClr val="bg1"/>
                </a:solidFill>
              </a:rPr>
              <a:t>) and range(4) are same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	      0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	1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	2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	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356348" y="1838631"/>
            <a:ext cx="5835652" cy="260724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Example 2:</a:t>
            </a:r>
            <a:r>
              <a:rPr lang="en-US" sz="2000" b="1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         </a:t>
            </a:r>
            <a:r>
              <a:rPr lang="en-US" sz="2000" b="1" u="sng" dirty="0" smtClean="0">
                <a:solidFill>
                  <a:schemeClr val="bg1"/>
                </a:solidFill>
              </a:rPr>
              <a:t>range(</a:t>
            </a:r>
            <a:r>
              <a:rPr lang="en-US" sz="2000" b="1" u="sng" dirty="0" err="1" smtClean="0">
                <a:solidFill>
                  <a:schemeClr val="bg1"/>
                </a:solidFill>
              </a:rPr>
              <a:t>initialValue</a:t>
            </a:r>
            <a:r>
              <a:rPr lang="en-US" sz="2000" b="1" u="sng" dirty="0" smtClean="0">
                <a:solidFill>
                  <a:schemeClr val="bg1"/>
                </a:solidFill>
              </a:rPr>
              <a:t>, </a:t>
            </a:r>
            <a:r>
              <a:rPr lang="en-US" sz="2000" b="1" u="sng" dirty="0" err="1" smtClean="0">
                <a:solidFill>
                  <a:schemeClr val="bg1"/>
                </a:solidFill>
              </a:rPr>
              <a:t>endValue</a:t>
            </a:r>
            <a:r>
              <a:rPr lang="en-US" sz="2000" b="1" u="sng" dirty="0" smtClean="0">
                <a:solidFill>
                  <a:schemeClr val="bg1"/>
                </a:solidFill>
              </a:rPr>
              <a:t>, </a:t>
            </a:r>
            <a:r>
              <a:rPr lang="en-US" sz="2000" b="1" u="sng" dirty="0" err="1" smtClean="0">
                <a:solidFill>
                  <a:schemeClr val="bg1"/>
                </a:solidFill>
              </a:rPr>
              <a:t>stepsize</a:t>
            </a:r>
            <a:r>
              <a:rPr lang="en-US" sz="2000" b="1" u="sng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for 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in</a:t>
            </a:r>
            <a:r>
              <a:rPr lang="en-US" sz="2000" dirty="0" smtClean="0">
                <a:solidFill>
                  <a:schemeClr val="bg1"/>
                </a:solidFill>
              </a:rPr>
              <a:t> range (3, 9, 2)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	print (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)	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Output: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	      3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	5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	7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04537" y="4522125"/>
            <a:ext cx="7503622" cy="22693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Example 3: range(</a:t>
            </a:r>
            <a:r>
              <a:rPr lang="en-US" sz="2000" b="1" u="sng" dirty="0" err="1" smtClean="0">
                <a:solidFill>
                  <a:schemeClr val="bg1"/>
                </a:solidFill>
              </a:rPr>
              <a:t>initialValue</a:t>
            </a:r>
            <a:r>
              <a:rPr lang="en-US" sz="2000" b="1" u="sng" dirty="0" smtClean="0">
                <a:solidFill>
                  <a:schemeClr val="bg1"/>
                </a:solidFill>
              </a:rPr>
              <a:t>, </a:t>
            </a:r>
            <a:r>
              <a:rPr lang="en-US" sz="2000" b="1" u="sng" dirty="0" err="1" smtClean="0">
                <a:solidFill>
                  <a:schemeClr val="bg1"/>
                </a:solidFill>
              </a:rPr>
              <a:t>endValue</a:t>
            </a:r>
            <a:r>
              <a:rPr lang="en-US" sz="2000" b="1" u="sng" dirty="0" smtClean="0">
                <a:solidFill>
                  <a:schemeClr val="bg1"/>
                </a:solidFill>
              </a:rPr>
              <a:t>, -</a:t>
            </a:r>
            <a:r>
              <a:rPr lang="en-US" sz="2000" b="1" u="sng" dirty="0" err="1" smtClean="0">
                <a:solidFill>
                  <a:schemeClr val="bg1"/>
                </a:solidFill>
              </a:rPr>
              <a:t>stepsize</a:t>
            </a:r>
            <a:r>
              <a:rPr lang="en-US" sz="2000" b="1" u="sng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for 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in</a:t>
            </a:r>
            <a:r>
              <a:rPr lang="en-US" sz="2000" dirty="0" smtClean="0">
                <a:solidFill>
                  <a:schemeClr val="bg1"/>
                </a:solidFill>
              </a:rPr>
              <a:t> range (5, 2, -1)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	print (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)	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Output: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	5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4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	3</a:t>
            </a:r>
          </a:p>
        </p:txBody>
      </p:sp>
    </p:spTree>
    <p:extLst>
      <p:ext uri="{BB962C8B-B14F-4D97-AF65-F5344CB8AC3E}">
        <p14:creationId xmlns:p14="http://schemas.microsoft.com/office/powerpoint/2010/main" val="25190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dirty="0"/>
              <a:t>for </a:t>
            </a:r>
            <a:r>
              <a:rPr lang="en-US" b="0" dirty="0" smtClean="0"/>
              <a:t>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06184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LucidaSansTypewriter-Bd"/>
              </a:rPr>
              <a:t>Find the factorial of a number, here </a:t>
            </a:r>
            <a:r>
              <a:rPr lang="en-US" sz="2800" b="1" i="1" dirty="0" smtClean="0">
                <a:latin typeface="LucidaSansTypewriter-Bd"/>
              </a:rPr>
              <a:t>for </a:t>
            </a:r>
            <a:r>
              <a:rPr lang="en-US" sz="2800" dirty="0" smtClean="0">
                <a:latin typeface="LucidaSansTypewriter-Bd"/>
              </a:rPr>
              <a:t> loop is a better choice as we know the number of iterations </a:t>
            </a:r>
          </a:p>
          <a:p>
            <a:pPr lvl="1"/>
            <a:r>
              <a:rPr lang="en-US" sz="2000" dirty="0" smtClean="0"/>
              <a:t>4! = 4 * (4-1) * (4-2) * (4-3)</a:t>
            </a:r>
            <a:endParaRPr lang="en-US" sz="2000" b="1" dirty="0" smtClean="0">
              <a:latin typeface="LucidaSansTypewriter-B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9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</a:t>
            </a:r>
            <a:r>
              <a:rPr lang="en-US" i="1" dirty="0"/>
              <a:t>break</a:t>
            </a:r>
            <a:r>
              <a:rPr lang="en-US" dirty="0"/>
              <a:t> and </a:t>
            </a:r>
            <a:r>
              <a:rPr lang="en-US" i="1" dirty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376" y="2249719"/>
            <a:ext cx="11223936" cy="161819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Using </a:t>
            </a:r>
            <a:r>
              <a:rPr lang="en-US" sz="2000" b="1" i="1" dirty="0" smtClean="0"/>
              <a:t>break</a:t>
            </a:r>
            <a:r>
              <a:rPr lang="en-US" sz="2000" dirty="0" smtClean="0"/>
              <a:t> and </a:t>
            </a:r>
            <a:r>
              <a:rPr lang="en-US" sz="2000" b="1" i="1" dirty="0"/>
              <a:t>continue</a:t>
            </a:r>
            <a:r>
              <a:rPr lang="en-US" sz="2000" dirty="0"/>
              <a:t> can simplify programming in some cases.</a:t>
            </a:r>
          </a:p>
          <a:p>
            <a:r>
              <a:rPr lang="en-US" sz="2000" dirty="0"/>
              <a:t>Overusing or improperly using them, however, can make programs difficult to read </a:t>
            </a:r>
            <a:r>
              <a:rPr lang="en-US" sz="2000" dirty="0" smtClean="0"/>
              <a:t>and debug.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75467" y="3867912"/>
            <a:ext cx="5929037" cy="204797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Example for </a:t>
            </a:r>
            <a:r>
              <a:rPr lang="en-US" b="1" i="1" dirty="0" smtClean="0">
                <a:solidFill>
                  <a:schemeClr val="bg1"/>
                </a:solidFill>
              </a:rPr>
              <a:t>break</a:t>
            </a:r>
            <a:r>
              <a:rPr lang="en-US" dirty="0" smtClean="0">
                <a:solidFill>
                  <a:schemeClr val="bg1"/>
                </a:solidFill>
              </a:rPr>
              <a:t>: Recall number guessing game that we developed using while loop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What if a user wants to quit in the middle of the game?</a:t>
            </a:r>
          </a:p>
        </p:txBody>
      </p:sp>
    </p:spTree>
    <p:extLst>
      <p:ext uri="{BB962C8B-B14F-4D97-AF65-F5344CB8AC3E}">
        <p14:creationId xmlns:p14="http://schemas.microsoft.com/office/powerpoint/2010/main" val="9594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</a:t>
            </a:r>
            <a:r>
              <a:rPr lang="en-US" i="1" dirty="0"/>
              <a:t>break</a:t>
            </a:r>
            <a:r>
              <a:rPr lang="en-US" dirty="0"/>
              <a:t> and </a:t>
            </a:r>
            <a:r>
              <a:rPr lang="en-US" i="1" dirty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2222287"/>
            <a:ext cx="11868912" cy="1051265"/>
          </a:xfrm>
        </p:spPr>
        <p:txBody>
          <a:bodyPr>
            <a:normAutofit/>
          </a:bodyPr>
          <a:lstStyle/>
          <a:p>
            <a:r>
              <a:rPr lang="en-US" sz="2000" b="1" i="1" dirty="0"/>
              <a:t>c</a:t>
            </a:r>
            <a:r>
              <a:rPr lang="en-US" sz="2000" b="1" i="1" dirty="0" smtClean="0"/>
              <a:t>ontinue</a:t>
            </a:r>
            <a:r>
              <a:rPr lang="en-US" sz="2000" dirty="0" smtClean="0"/>
              <a:t> keyword breaks </a:t>
            </a:r>
            <a:r>
              <a:rPr lang="en-US" sz="2000" dirty="0"/>
              <a:t>out of an iteration, while the </a:t>
            </a:r>
            <a:r>
              <a:rPr lang="en-US" sz="2000" b="1" i="1" dirty="0"/>
              <a:t>break</a:t>
            </a:r>
            <a:r>
              <a:rPr lang="en-US" sz="2000" dirty="0"/>
              <a:t> keyword breaks out of a loop.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17904" y="3355825"/>
            <a:ext cx="5376672" cy="144475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Example for </a:t>
            </a:r>
            <a:r>
              <a:rPr lang="en-US" b="1" i="1" dirty="0" smtClean="0">
                <a:solidFill>
                  <a:schemeClr val="bg1"/>
                </a:solidFill>
              </a:rPr>
              <a:t>continue</a:t>
            </a:r>
            <a:r>
              <a:rPr lang="en-US" dirty="0" smtClean="0">
                <a:solidFill>
                  <a:schemeClr val="bg1"/>
                </a:solidFill>
              </a:rPr>
              <a:t>: Take the sum of all the numbers between 1 and 5 except those that are divisible by 3.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831" y="3273552"/>
            <a:ext cx="3238500" cy="259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68691" y="5976521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-&gt; 1+2+4+5 =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8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discussed the need of loops in the programming languages</a:t>
            </a:r>
          </a:p>
          <a:p>
            <a:r>
              <a:rPr lang="en-US" dirty="0" smtClean="0"/>
              <a:t>Types of loops in Python</a:t>
            </a:r>
          </a:p>
          <a:p>
            <a:r>
              <a:rPr lang="en-US" dirty="0" smtClean="0"/>
              <a:t>Keywords break and continue</a:t>
            </a:r>
          </a:p>
          <a:p>
            <a:endParaRPr lang="en-US" dirty="0"/>
          </a:p>
          <a:p>
            <a:r>
              <a:rPr lang="en-US" dirty="0" smtClean="0"/>
              <a:t>Next session will discuss nested loops</a:t>
            </a:r>
          </a:p>
          <a:p>
            <a:pPr lvl="1"/>
            <a:r>
              <a:rPr lang="en-US" dirty="0" smtClean="0"/>
              <a:t>While </a:t>
            </a:r>
          </a:p>
          <a:p>
            <a:pPr lvl="1"/>
            <a:r>
              <a:rPr lang="en-US" dirty="0" smtClean="0"/>
              <a:t>For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531241"/>
          </a:xfrm>
        </p:spPr>
        <p:txBody>
          <a:bodyPr>
            <a:normAutofit/>
          </a:bodyPr>
          <a:lstStyle/>
          <a:p>
            <a:r>
              <a:rPr lang="en-US" dirty="0" smtClean="0"/>
              <a:t>Why to use loops</a:t>
            </a:r>
          </a:p>
          <a:p>
            <a:r>
              <a:rPr lang="en-US" dirty="0" smtClean="0"/>
              <a:t>What are loops</a:t>
            </a:r>
          </a:p>
          <a:p>
            <a:r>
              <a:rPr lang="en-US" dirty="0" smtClean="0"/>
              <a:t>Types of loops in Python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For</a:t>
            </a:r>
          </a:p>
          <a:p>
            <a:r>
              <a:rPr lang="en-US" dirty="0" smtClean="0"/>
              <a:t>Keywords </a:t>
            </a:r>
            <a:r>
              <a:rPr lang="en-US" i="1" dirty="0" smtClean="0"/>
              <a:t>break</a:t>
            </a:r>
            <a:r>
              <a:rPr lang="en-US" dirty="0" smtClean="0"/>
              <a:t> and </a:t>
            </a:r>
            <a:r>
              <a:rPr lang="en-US" i="1" dirty="0" smtClean="0"/>
              <a:t>continue </a:t>
            </a:r>
          </a:p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 loops?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757918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When we have to repeat a set of instructions for a (bounded) number of times </a:t>
            </a:r>
          </a:p>
          <a:p>
            <a:pPr lvl="1"/>
            <a:r>
              <a:rPr lang="en-US" sz="1800" dirty="0" smtClean="0"/>
              <a:t>Print “Hello world” 5 times </a:t>
            </a:r>
            <a:endParaRPr lang="en-US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37387" y="5915888"/>
            <a:ext cx="1062155" cy="490599"/>
          </a:xfrm>
        </p:spPr>
        <p:txBody>
          <a:bodyPr/>
          <a:lstStyle/>
          <a:p>
            <a:fld id="{BD9C8C74-4A28-42C1-92A0-1CB51970C179}" type="slidenum">
              <a:rPr lang="en-US" smtClean="0"/>
              <a:t>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937982" y="3439233"/>
            <a:ext cx="2495268" cy="2784143"/>
            <a:chOff x="1121388" y="3985146"/>
            <a:chExt cx="2495268" cy="2784143"/>
          </a:xfrm>
        </p:grpSpPr>
        <p:sp>
          <p:nvSpPr>
            <p:cNvPr id="6" name="Rounded Rectangle 5"/>
            <p:cNvSpPr/>
            <p:nvPr/>
          </p:nvSpPr>
          <p:spPr>
            <a:xfrm>
              <a:off x="1883391" y="3985146"/>
              <a:ext cx="928048" cy="4367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>
              <a:off x="2347415" y="4421875"/>
              <a:ext cx="0" cy="2743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1121388" y="4698308"/>
              <a:ext cx="2495268" cy="13520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print(“Hello world”)</a:t>
              </a:r>
            </a:p>
            <a:p>
              <a:pPr algn="ctr"/>
              <a:r>
                <a:rPr lang="en-US" sz="1400" dirty="0" smtClean="0"/>
                <a:t>print</a:t>
              </a:r>
              <a:r>
                <a:rPr lang="en-US" sz="1400" dirty="0"/>
                <a:t>(“Hello world”)</a:t>
              </a:r>
            </a:p>
            <a:p>
              <a:pPr algn="ctr"/>
              <a:r>
                <a:rPr lang="en-US" sz="1400" dirty="0" smtClean="0"/>
                <a:t>print</a:t>
              </a:r>
              <a:r>
                <a:rPr lang="en-US" sz="1400" dirty="0"/>
                <a:t>(“Hello world”)</a:t>
              </a:r>
            </a:p>
            <a:p>
              <a:pPr algn="ctr"/>
              <a:r>
                <a:rPr lang="en-US" sz="1400" dirty="0" smtClean="0"/>
                <a:t>print</a:t>
              </a:r>
              <a:r>
                <a:rPr lang="en-US" sz="1400" dirty="0"/>
                <a:t>(“Hello world”)</a:t>
              </a:r>
            </a:p>
            <a:p>
              <a:pPr algn="ctr"/>
              <a:r>
                <a:rPr lang="en-US" sz="1400" dirty="0" smtClean="0"/>
                <a:t>print</a:t>
              </a:r>
              <a:r>
                <a:rPr lang="en-US" sz="1400" dirty="0"/>
                <a:t>(“Hello world</a:t>
              </a:r>
              <a:r>
                <a:rPr lang="en-US" sz="1400" dirty="0" smtClean="0"/>
                <a:t>”)</a:t>
              </a:r>
              <a:endParaRPr lang="en-US" sz="1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883391" y="6332560"/>
              <a:ext cx="928048" cy="4367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363336" y="6054282"/>
              <a:ext cx="0" cy="2743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59558" y="4517407"/>
            <a:ext cx="137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Manual</a:t>
            </a:r>
            <a:endParaRPr lang="en-US" sz="24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5998793" y="3374358"/>
            <a:ext cx="5343050" cy="2946286"/>
            <a:chOff x="5998793" y="3374358"/>
            <a:chExt cx="5343050" cy="2946286"/>
          </a:xfrm>
        </p:grpSpPr>
        <p:sp>
          <p:nvSpPr>
            <p:cNvPr id="16" name="Rounded Rectangle 15"/>
            <p:cNvSpPr/>
            <p:nvPr/>
          </p:nvSpPr>
          <p:spPr>
            <a:xfrm>
              <a:off x="7767842" y="3374358"/>
              <a:ext cx="928048" cy="4367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>
              <a:off x="8231866" y="3811087"/>
              <a:ext cx="0" cy="64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7136631" y="4490116"/>
              <a:ext cx="2239374" cy="76763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print(“Hello world”)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767842" y="5883915"/>
              <a:ext cx="928048" cy="4367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8247787" y="5250789"/>
              <a:ext cx="0" cy="64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998793" y="4597570"/>
              <a:ext cx="1378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Loops</a:t>
              </a:r>
              <a:endParaRPr lang="en-US" sz="2400" dirty="0"/>
            </a:p>
          </p:txBody>
        </p:sp>
        <p:sp>
          <p:nvSpPr>
            <p:cNvPr id="23" name="Diamond 22"/>
            <p:cNvSpPr/>
            <p:nvPr/>
          </p:nvSpPr>
          <p:spPr>
            <a:xfrm>
              <a:off x="9632479" y="4080115"/>
              <a:ext cx="1709364" cy="1347252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Repeat 5 times</a:t>
              </a:r>
              <a:endParaRPr lang="en-US" sz="1400" dirty="0"/>
            </a:p>
          </p:txBody>
        </p:sp>
        <p:cxnSp>
          <p:nvCxnSpPr>
            <p:cNvPr id="32" name="Elbow Connector 31"/>
            <p:cNvCxnSpPr>
              <a:endCxn id="23" idx="2"/>
            </p:cNvCxnSpPr>
            <p:nvPr/>
          </p:nvCxnSpPr>
          <p:spPr>
            <a:xfrm flipV="1">
              <a:off x="8256318" y="5427367"/>
              <a:ext cx="2230843" cy="25651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23" idx="0"/>
            </p:cNvCxnSpPr>
            <p:nvPr/>
          </p:nvCxnSpPr>
          <p:spPr>
            <a:xfrm rot="16200000" flipV="1">
              <a:off x="9310608" y="2903561"/>
              <a:ext cx="122264" cy="223084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677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812809" y="4220001"/>
            <a:ext cx="152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If condition is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False</a:t>
            </a:r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403" y="2222288"/>
            <a:ext cx="5463237" cy="409835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Loops allow the execution of one or more statements multiple times</a:t>
            </a:r>
          </a:p>
          <a:p>
            <a:r>
              <a:rPr lang="en-US" sz="2000" dirty="0" smtClean="0"/>
              <a:t>There are certain conditions to enter the loop that are defined at the start of the loop</a:t>
            </a:r>
          </a:p>
          <a:p>
            <a:r>
              <a:rPr lang="en-US" sz="2000" dirty="0" smtClean="0"/>
              <a:t>As long as the condition remains </a:t>
            </a:r>
            <a:r>
              <a:rPr lang="en-US" sz="2000" b="1" i="1" dirty="0" smtClean="0"/>
              <a:t>True </a:t>
            </a:r>
            <a:r>
              <a:rPr lang="en-US" sz="2000" dirty="0" smtClean="0"/>
              <a:t>loop keeps on repeating itself</a:t>
            </a:r>
          </a:p>
          <a:p>
            <a:r>
              <a:rPr lang="en-US" sz="2000" dirty="0" smtClean="0"/>
              <a:t>Once the condition becomes </a:t>
            </a:r>
            <a:r>
              <a:rPr lang="en-US" sz="2000" b="1" i="1" dirty="0" smtClean="0"/>
              <a:t>False</a:t>
            </a:r>
            <a:r>
              <a:rPr lang="en-US" sz="2000" dirty="0" smtClean="0"/>
              <a:t> the loop exits and the control moves to the next statement after the loop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767842" y="2084438"/>
            <a:ext cx="928048" cy="4367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2"/>
            <a:endCxn id="10" idx="0"/>
          </p:cNvCxnSpPr>
          <p:nvPr/>
        </p:nvCxnSpPr>
        <p:spPr>
          <a:xfrm>
            <a:off x="8231866" y="2521167"/>
            <a:ext cx="0" cy="59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9650923" y="2941608"/>
            <a:ext cx="2239374" cy="4212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Conditional code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767842" y="4877639"/>
            <a:ext cx="928048" cy="4367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247787" y="4203573"/>
            <a:ext cx="0" cy="64008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7141136" y="3112191"/>
            <a:ext cx="2181460" cy="111730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Condition</a:t>
            </a:r>
            <a:endParaRPr lang="en-US" sz="1500" b="1" dirty="0"/>
          </a:p>
        </p:txBody>
      </p:sp>
      <p:cxnSp>
        <p:nvCxnSpPr>
          <p:cNvPr id="11" name="Elbow Connector 10"/>
          <p:cNvCxnSpPr>
            <a:stCxn id="10" idx="3"/>
          </p:cNvCxnSpPr>
          <p:nvPr/>
        </p:nvCxnSpPr>
        <p:spPr>
          <a:xfrm flipV="1">
            <a:off x="9322596" y="3367444"/>
            <a:ext cx="1416968" cy="303402"/>
          </a:xfrm>
          <a:prstGeom prst="bentConnector3">
            <a:avLst>
              <a:gd name="adj1" fmla="val 100793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</p:cNvCxnSpPr>
          <p:nvPr/>
        </p:nvCxnSpPr>
        <p:spPr>
          <a:xfrm rot="16200000" flipV="1">
            <a:off x="9400022" y="1571020"/>
            <a:ext cx="232620" cy="2508556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31080" y="3675400"/>
            <a:ext cx="152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If condition is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True</a:t>
            </a:r>
            <a:endParaRPr lang="en-US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Arc 47"/>
          <p:cNvSpPr/>
          <p:nvPr/>
        </p:nvSpPr>
        <p:spPr>
          <a:xfrm>
            <a:off x="8500040" y="5703987"/>
            <a:ext cx="914400" cy="914400"/>
          </a:xfrm>
          <a:prstGeom prst="arc">
            <a:avLst>
              <a:gd name="adj1" fmla="val 1913206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Finite loop</a:t>
            </a:r>
            <a:endParaRPr lang="en-US" dirty="0"/>
          </a:p>
        </p:txBody>
      </p:sp>
      <p:sp>
        <p:nvSpPr>
          <p:cNvPr id="49" name="Arc 48"/>
          <p:cNvSpPr/>
          <p:nvPr/>
        </p:nvSpPr>
        <p:spPr>
          <a:xfrm>
            <a:off x="9888667" y="5703987"/>
            <a:ext cx="914400" cy="914400"/>
          </a:xfrm>
          <a:prstGeom prst="arc">
            <a:avLst>
              <a:gd name="adj1" fmla="val 1913206"/>
              <a:gd name="adj2" fmla="val 0"/>
            </a:avLst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Infinite loop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04316" y="5710005"/>
            <a:ext cx="2135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Depending on the condition loop can be 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7930216" y="6016752"/>
            <a:ext cx="489896" cy="3623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48" grpId="0" animBg="1"/>
      <p:bldP spid="49" grpId="0" animBg="1"/>
      <p:bldP spid="50" grpId="0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5</a:t>
            </a:fld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3626288" y="2108933"/>
            <a:ext cx="1371600" cy="1371600"/>
          </a:xfrm>
          <a:prstGeom prst="arc">
            <a:avLst>
              <a:gd name="adj1" fmla="val 1913206"/>
              <a:gd name="adj2" fmla="val 0"/>
            </a:avLst>
          </a:prstGeom>
          <a:ln w="1016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Loops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12088" y="3645124"/>
            <a:ext cx="0" cy="566928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063240" y="4212052"/>
            <a:ext cx="2465831" cy="1127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63240" y="4223324"/>
            <a:ext cx="0" cy="3657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29071" y="4223324"/>
            <a:ext cx="0" cy="3977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77440" y="4621088"/>
            <a:ext cx="1371600" cy="60350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While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43271" y="4621088"/>
            <a:ext cx="1371600" cy="60350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For</a:t>
            </a:r>
            <a:endParaRPr lang="en-US" sz="28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446776" y="4212052"/>
            <a:ext cx="2401823" cy="563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848599" y="4223324"/>
            <a:ext cx="0" cy="397764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62799" y="4621088"/>
            <a:ext cx="1371600" cy="60350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Nested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162798" y="5269557"/>
            <a:ext cx="476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to nested conditional statements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64DCF9-E7E7-4CCF-A54E-9CC7596B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dirty="0"/>
              <a:t>while </a:t>
            </a:r>
            <a:r>
              <a:rPr lang="en-US" b="0" dirty="0"/>
              <a:t>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D694B1-D5B8-4AB4-AC3C-41593565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798324" cy="112747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/>
              <a:t>While loops are also known as </a:t>
            </a:r>
            <a:r>
              <a:rPr lang="en-US" sz="2000" b="1" dirty="0" smtClean="0"/>
              <a:t>conditional loops</a:t>
            </a:r>
            <a:r>
              <a:rPr lang="en-US" sz="2000" dirty="0" smtClean="0"/>
              <a:t>. Each </a:t>
            </a:r>
            <a:r>
              <a:rPr lang="en-US" sz="2000" dirty="0"/>
              <a:t>loop contains a </a:t>
            </a:r>
            <a:r>
              <a:rPr lang="en-US" sz="2000" b="1" dirty="0"/>
              <a:t>loop-continuation-condition</a:t>
            </a:r>
            <a:r>
              <a:rPr lang="en-US" sz="2000" dirty="0"/>
              <a:t>, a </a:t>
            </a:r>
            <a:r>
              <a:rPr lang="en-US" sz="2000" b="1" dirty="0"/>
              <a:t>Boolean expression</a:t>
            </a:r>
            <a:r>
              <a:rPr lang="en-US" sz="2000" dirty="0"/>
              <a:t> that controls the </a:t>
            </a:r>
            <a:r>
              <a:rPr lang="en-US" sz="2000" dirty="0" smtClean="0"/>
              <a:t>execution of loop.</a:t>
            </a:r>
          </a:p>
          <a:p>
            <a:pPr algn="just"/>
            <a:r>
              <a:rPr lang="en-US" sz="2000" dirty="0" smtClean="0"/>
              <a:t> A </a:t>
            </a:r>
            <a:r>
              <a:rPr lang="en-US" sz="2000" dirty="0"/>
              <a:t>single execution of a loop body is called </a:t>
            </a:r>
            <a:r>
              <a:rPr lang="en-US" sz="2000" b="1" dirty="0"/>
              <a:t>an </a:t>
            </a:r>
            <a:r>
              <a:rPr lang="en-US" sz="2000" b="1" i="1" dirty="0" smtClean="0"/>
              <a:t>iteration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D3FE803-C0E5-44C3-9952-EF71D53F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46459" y="4108157"/>
            <a:ext cx="4220880" cy="12675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Syntax: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while</a:t>
            </a:r>
            <a:r>
              <a:rPr lang="en-US" sz="2400" dirty="0" smtClean="0">
                <a:solidFill>
                  <a:schemeClr val="bg1"/>
                </a:solidFill>
              </a:rPr>
              <a:t> Boolean expression</a:t>
            </a:r>
            <a:r>
              <a:rPr lang="en-US" sz="2400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statements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9662" y="5006384"/>
            <a:ext cx="1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False</a:t>
            </a:r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24822" y="3215958"/>
            <a:ext cx="928048" cy="4367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2"/>
            <a:endCxn id="12" idx="0"/>
          </p:cNvCxnSpPr>
          <p:nvPr/>
        </p:nvCxnSpPr>
        <p:spPr>
          <a:xfrm>
            <a:off x="8788846" y="3652687"/>
            <a:ext cx="1231" cy="187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7956665" y="5336129"/>
            <a:ext cx="1668333" cy="4212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Body of the loop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324822" y="6248152"/>
            <a:ext cx="928048" cy="4367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788846" y="5996669"/>
            <a:ext cx="3458" cy="239259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7699347" y="3840507"/>
            <a:ext cx="2181460" cy="111730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Loop condition?</a:t>
            </a:r>
            <a:endParaRPr lang="en-US" sz="1400" b="1" dirty="0"/>
          </a:p>
        </p:txBody>
      </p:sp>
      <p:cxnSp>
        <p:nvCxnSpPr>
          <p:cNvPr id="13" name="Elbow Connector 12"/>
          <p:cNvCxnSpPr>
            <a:stCxn id="12" idx="3"/>
          </p:cNvCxnSpPr>
          <p:nvPr/>
        </p:nvCxnSpPr>
        <p:spPr>
          <a:xfrm flipH="1">
            <a:off x="8788846" y="4399162"/>
            <a:ext cx="1091961" cy="1597507"/>
          </a:xfrm>
          <a:prstGeom prst="bentConnector4">
            <a:avLst>
              <a:gd name="adj1" fmla="val -20935"/>
              <a:gd name="adj2" fmla="val 100007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2" idx="2"/>
            <a:endCxn id="9" idx="0"/>
          </p:cNvCxnSpPr>
          <p:nvPr/>
        </p:nvCxnSpPr>
        <p:spPr>
          <a:xfrm rot="16200000" flipH="1">
            <a:off x="8601298" y="5146594"/>
            <a:ext cx="378313" cy="755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88846" y="4911288"/>
            <a:ext cx="79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True</a:t>
            </a:r>
            <a:endParaRPr lang="en-US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2" name="Elbow Connector 31"/>
          <p:cNvCxnSpPr>
            <a:stCxn id="9" idx="1"/>
            <a:endCxn id="12" idx="1"/>
          </p:cNvCxnSpPr>
          <p:nvPr/>
        </p:nvCxnSpPr>
        <p:spPr>
          <a:xfrm rot="10800000">
            <a:off x="7699347" y="4399162"/>
            <a:ext cx="257318" cy="1147608"/>
          </a:xfrm>
          <a:prstGeom prst="bentConnector3">
            <a:avLst>
              <a:gd name="adj1" fmla="val 188839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64DCF9-E7E7-4CCF-A54E-9CC7596B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dirty="0"/>
              <a:t>while </a:t>
            </a:r>
            <a:r>
              <a:rPr lang="en-US" b="0" dirty="0"/>
              <a:t>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D694B1-D5B8-4AB4-AC3C-41593565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9"/>
            <a:ext cx="10798324" cy="579365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Example: Program that print numbers from 1 to 10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D3FE803-C0E5-44C3-9952-EF71D53F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22554" y="4866911"/>
            <a:ext cx="1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False</a:t>
            </a:r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70924" y="2795535"/>
            <a:ext cx="928048" cy="4367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34948" y="3186544"/>
            <a:ext cx="0" cy="274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712543" y="5123220"/>
            <a:ext cx="1668333" cy="4212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print count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70924" y="6327925"/>
            <a:ext cx="928048" cy="4367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2" name="Diamond 11"/>
          <p:cNvSpPr>
            <a:spLocks noChangeAspect="1"/>
          </p:cNvSpPr>
          <p:nvPr/>
        </p:nvSpPr>
        <p:spPr>
          <a:xfrm>
            <a:off x="2353365" y="3950958"/>
            <a:ext cx="2375452" cy="9144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</a:t>
            </a:r>
            <a:r>
              <a:rPr lang="en-US" sz="1400" b="1" dirty="0" smtClean="0"/>
              <a:t>ount &lt;=10</a:t>
            </a:r>
            <a:endParaRPr lang="en-US" sz="1400" b="1" dirty="0"/>
          </a:p>
        </p:txBody>
      </p:sp>
      <p:cxnSp>
        <p:nvCxnSpPr>
          <p:cNvPr id="13" name="Elbow Connector 12"/>
          <p:cNvCxnSpPr>
            <a:stCxn id="12" idx="3"/>
            <a:endCxn id="52" idx="3"/>
          </p:cNvCxnSpPr>
          <p:nvPr/>
        </p:nvCxnSpPr>
        <p:spPr>
          <a:xfrm flipH="1">
            <a:off x="4430638" y="4408158"/>
            <a:ext cx="298179" cy="1498485"/>
          </a:xfrm>
          <a:prstGeom prst="bentConnector3">
            <a:avLst>
              <a:gd name="adj1" fmla="val -76665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2" idx="2"/>
            <a:endCxn id="9" idx="0"/>
          </p:cNvCxnSpPr>
          <p:nvPr/>
        </p:nvCxnSpPr>
        <p:spPr>
          <a:xfrm rot="16200000" flipH="1">
            <a:off x="3412160" y="4994288"/>
            <a:ext cx="257862" cy="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82655" y="4738770"/>
            <a:ext cx="79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True</a:t>
            </a:r>
            <a:endParaRPr lang="en-US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2" name="Elbow Connector 31"/>
          <p:cNvCxnSpPr>
            <a:stCxn id="65" idx="0"/>
            <a:endCxn id="12" idx="1"/>
          </p:cNvCxnSpPr>
          <p:nvPr/>
        </p:nvCxnSpPr>
        <p:spPr>
          <a:xfrm rot="5400000" flipH="1" flipV="1">
            <a:off x="1638902" y="4415171"/>
            <a:ext cx="721475" cy="707451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915059" y="3461321"/>
            <a:ext cx="1261086" cy="28996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</a:t>
            </a:r>
            <a:r>
              <a:rPr lang="en-US" sz="1400" b="1" dirty="0" smtClean="0"/>
              <a:t>ount = 1</a:t>
            </a:r>
            <a:endParaRPr lang="en-US" sz="14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2684478" y="5696002"/>
            <a:ext cx="1746160" cy="4212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print “Good bye”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525166" y="6072920"/>
            <a:ext cx="0" cy="26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41044" y="3768712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944" y="3329823"/>
            <a:ext cx="3674818" cy="2488158"/>
          </a:xfrm>
          <a:prstGeom prst="rect">
            <a:avLst/>
          </a:prstGeom>
        </p:spPr>
      </p:pic>
      <p:sp>
        <p:nvSpPr>
          <p:cNvPr id="65" name="Rounded Rectangle 64"/>
          <p:cNvSpPr/>
          <p:nvPr/>
        </p:nvSpPr>
        <p:spPr>
          <a:xfrm>
            <a:off x="811747" y="5129633"/>
            <a:ext cx="1668333" cy="4212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count+=1</a:t>
            </a:r>
          </a:p>
        </p:txBody>
      </p:sp>
      <p:cxnSp>
        <p:nvCxnSpPr>
          <p:cNvPr id="69" name="Elbow Connector 68"/>
          <p:cNvCxnSpPr>
            <a:stCxn id="9" idx="1"/>
            <a:endCxn id="65" idx="3"/>
          </p:cNvCxnSpPr>
          <p:nvPr/>
        </p:nvCxnSpPr>
        <p:spPr>
          <a:xfrm rot="10800000" flipV="1">
            <a:off x="2480081" y="5340272"/>
            <a:ext cx="232463" cy="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9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20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64DCF9-E7E7-4CCF-A54E-9CC7596B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dirty="0"/>
              <a:t>while </a:t>
            </a:r>
            <a:r>
              <a:rPr lang="en-US" b="0" dirty="0"/>
              <a:t>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D694B1-D5B8-4AB4-AC3C-41593565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9"/>
            <a:ext cx="10798324" cy="579365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Example: </a:t>
            </a:r>
            <a:r>
              <a:rPr lang="en-US" sz="2000" dirty="0"/>
              <a:t> Guessing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D3FE803-C0E5-44C3-9952-EF71D53F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87552" y="2893094"/>
            <a:ext cx="4718304" cy="59077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Program generates a random number between 0 and 10. (suppose 6)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87552" y="3697745"/>
            <a:ext cx="4718304" cy="59077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User tries to guess the number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3839" y="4502396"/>
            <a:ext cx="2316481" cy="59077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number: 3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752344" y="4532605"/>
            <a:ext cx="1225296" cy="53035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169664" y="4502396"/>
            <a:ext cx="2569464" cy="59077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Number is too small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43839" y="5221724"/>
            <a:ext cx="2316481" cy="59077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number: 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2752344" y="5251933"/>
            <a:ext cx="1225296" cy="53035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169664" y="5221724"/>
            <a:ext cx="2569464" cy="59077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Number is too large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43839" y="5956813"/>
            <a:ext cx="2316481" cy="59077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number: 6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752344" y="5987022"/>
            <a:ext cx="1225296" cy="53035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169664" y="5956813"/>
            <a:ext cx="2569464" cy="59077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Congratulations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609" y="753116"/>
            <a:ext cx="6165961" cy="351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1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3675786-BA42-4D65-83A1-FFC52379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a Loop with User Confirmation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F32030D-8B14-44E3-8E1C-7DAF28A5C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39311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Number of iterations of a loop can be controlled based on the user feedback</a:t>
            </a:r>
            <a:endParaRPr lang="en-US" sz="2400" dirty="0"/>
          </a:p>
          <a:p>
            <a:r>
              <a:rPr lang="en-US" sz="2400" dirty="0"/>
              <a:t>The template of the program can be coded as follows: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041F5C6-D2EF-4582-9347-C10BF76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BC9D469-2A36-4DA2-9D36-2AD8B6FBE1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00" t="52719" r="22115" b="25322"/>
          <a:stretch/>
        </p:blipFill>
        <p:spPr>
          <a:xfrm>
            <a:off x="1589648" y="3727938"/>
            <a:ext cx="8771777" cy="233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174800F84E5D49902D514F40C59DFD" ma:contentTypeVersion="0" ma:contentTypeDescription="Create a new document." ma:contentTypeScope="" ma:versionID="b3ef7b33c6f0187423f1bc29eb89b8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F4F4F2-A25A-4D8E-B785-3B5CE5791330}"/>
</file>

<file path=customXml/itemProps2.xml><?xml version="1.0" encoding="utf-8"?>
<ds:datastoreItem xmlns:ds="http://schemas.openxmlformats.org/officeDocument/2006/customXml" ds:itemID="{AD2F1857-A345-4854-B13F-0B42D484FE60}"/>
</file>

<file path=customXml/itemProps3.xml><?xml version="1.0" encoding="utf-8"?>
<ds:datastoreItem xmlns:ds="http://schemas.openxmlformats.org/officeDocument/2006/customXml" ds:itemID="{F0531F66-AF42-4226-A73F-DB545693A7E1}"/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6650</TotalTime>
  <Words>759</Words>
  <Application>Microsoft Office PowerPoint</Application>
  <PresentationFormat>Widescreen</PresentationFormat>
  <Paragraphs>173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Century Gothic</vt:lpstr>
      <vt:lpstr>LucidaSansTypewriter-Bd</vt:lpstr>
      <vt:lpstr>Times New Roman</vt:lpstr>
      <vt:lpstr>Times-Italic</vt:lpstr>
      <vt:lpstr>Wingdings 2</vt:lpstr>
      <vt:lpstr>Quotable</vt:lpstr>
      <vt:lpstr>CSC101 – Introduction to ICT Lecture 07  Loops</vt:lpstr>
      <vt:lpstr>Agenda</vt:lpstr>
      <vt:lpstr>Why to use loops?</vt:lpstr>
      <vt:lpstr>What are loops</vt:lpstr>
      <vt:lpstr>Loops in Python</vt:lpstr>
      <vt:lpstr>The while Loop</vt:lpstr>
      <vt:lpstr>The while Loop</vt:lpstr>
      <vt:lpstr>The while Loop</vt:lpstr>
      <vt:lpstr>Controlling a Loop with User Confirmation</vt:lpstr>
      <vt:lpstr>Controlling a Loop with a Sentinel Value</vt:lpstr>
      <vt:lpstr>The for Loop</vt:lpstr>
      <vt:lpstr>The for Loop examples</vt:lpstr>
      <vt:lpstr>The for Loop example</vt:lpstr>
      <vt:lpstr>Keywords break and continue</vt:lpstr>
      <vt:lpstr>Keywords break and continue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CSC241 Introduction to ICT Lecture 01</dc:title>
  <dc:creator>ashfaq farooqi</dc:creator>
  <cp:lastModifiedBy>Microsoft account</cp:lastModifiedBy>
  <cp:revision>173</cp:revision>
  <dcterms:created xsi:type="dcterms:W3CDTF">2017-02-02T20:12:42Z</dcterms:created>
  <dcterms:modified xsi:type="dcterms:W3CDTF">2020-05-05T10:03:40Z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0x0101005C174800F84E5D49902D514F40C59DFD</vt:lpwstr>
  </property>
</Properties>
</file>