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8" r:id="rId6"/>
    <p:sldId id="259" r:id="rId7"/>
    <p:sldId id="260" r:id="rId8"/>
    <p:sldId id="301" r:id="rId9"/>
    <p:sldId id="283" r:id="rId10"/>
    <p:sldId id="261" r:id="rId11"/>
    <p:sldId id="262" r:id="rId12"/>
    <p:sldId id="284" r:id="rId13"/>
    <p:sldId id="285" r:id="rId14"/>
    <p:sldId id="286" r:id="rId15"/>
    <p:sldId id="264" r:id="rId16"/>
    <p:sldId id="265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67" r:id="rId25"/>
    <p:sldId id="294" r:id="rId26"/>
    <p:sldId id="296" r:id="rId27"/>
    <p:sldId id="297" r:id="rId28"/>
    <p:sldId id="302" r:id="rId29"/>
    <p:sldId id="299" r:id="rId30"/>
    <p:sldId id="30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7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b="0" kern="1200" cap="all" spc="150" baseline="0" dirty="0">
              <a:solidFill>
                <a:schemeClr val="bg1"/>
              </a:solidFill>
              <a:latin typeface="Univers Light" panose="020B0403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9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65C9C5B-BBA9-42AB-806E-92FC22E19CBA}"/>
              </a:ext>
            </a:extLst>
          </p:cNvPr>
          <p:cNvSpPr/>
          <p:nvPr userDrawn="1"/>
        </p:nvSpPr>
        <p:spPr>
          <a:xfrm>
            <a:off x="-1" y="0"/>
            <a:ext cx="903746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30CF48-DD5D-4C81-BA7E-470DCBA61E6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76500" y="622103"/>
            <a:ext cx="9715500" cy="37209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E08E4E-686B-490D-8EA1-DDC9F1BC7C24}"/>
              </a:ext>
            </a:extLst>
          </p:cNvPr>
          <p:cNvCxnSpPr>
            <a:cxnSpLocks/>
          </p:cNvCxnSpPr>
          <p:nvPr userDrawn="1"/>
        </p:nvCxnSpPr>
        <p:spPr>
          <a:xfrm>
            <a:off x="739466" y="0"/>
            <a:ext cx="0" cy="6187736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C78B2B3F-3573-4632-872A-ADB36AF412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59337" y="5779363"/>
            <a:ext cx="2459114" cy="68543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80000"/>
              </a:lnSpc>
              <a:spcBef>
                <a:spcPts val="0"/>
              </a:spcBef>
              <a:buNone/>
              <a:defRPr sz="1800" spc="100" baseline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6FF5EE2F-D68A-4C3C-A342-4C0CE6CE2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99663" y="5791178"/>
            <a:ext cx="2459114" cy="68542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DB723-8435-4F35-BF55-AFB7DC8FD4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5205" y="4965134"/>
            <a:ext cx="4333088" cy="159600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80000"/>
              </a:lnSpc>
              <a:defRPr sz="5000" spc="100" baseline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6758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ng Contoso to the Competition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995D6E1F-61DD-45C8-BD0F-87774F3858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F1E30-78A1-4D04-868B-2FF65A0C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8/0520XX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EE5A-2D26-4A38-BF97-6266BFC4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716CE84D-B2FA-4712-9112-9A6349EE051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008686" y="2921932"/>
            <a:ext cx="4114800" cy="12688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5EB29FAF-F8EE-4156-8E07-E14DFBABA09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008686" y="4327267"/>
            <a:ext cx="4114800" cy="12688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5BC42-EC33-40D4-8189-69F1D23A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686" y="1516597"/>
            <a:ext cx="3980182" cy="126881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2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8/0520XX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9C0924B-E154-4A9E-830A-0CED0F96BA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09FC371A-791E-4A18-A05F-62DAAB144F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7370EA53-C218-4777-8992-DFE61FD94A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52263598-CA5C-4D32-8005-69A3003C53F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4255F76-4757-4D5C-80D7-A3307CEBC1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09397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948AE7E-55CC-4F22-9239-099E8E8EF2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91E6446-232F-4870-8335-C708DDB3E7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A3A8254-B2DC-4C36-8E81-397E7CB3EC0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048C7215-4A75-4BF9-96EC-BEA9AA1239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C2FA34D0-4280-4201-9E40-5FE0D81D7D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BD0D6DFA-0AE8-42A3-ADA8-785B98B99E4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7E475D18-842D-4508-9049-99A36DA3895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F7A2B249-C1B4-4F5F-9C74-B3763CCFC8D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4240E02-7397-4BFB-923B-4E4A96C7C81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41400094-84D6-4303-BA4B-0E0D1FF018E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AAF6E8A4-DDDD-49A1-B1C9-3574B58A8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9AB8D6A-C296-4468-9A7D-7F46B3642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7957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D17C8109-2F1A-4248-BE14-FE5D4AE1E35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735C006-B8AC-427F-A337-4F607EB5431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B62C7805-F615-4B77-89DD-63F1F946E78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7B0BABA0-0326-410E-AECF-0D41365DD47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9E4FCBEC-4348-4D10-B139-FD526C86B17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DA4FA8D2-F1E5-4A88-855F-84D521DB704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7E27FFDC-7B67-4C2F-8712-C7961E6E9A9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B098AA04-538E-4D0B-BC5E-3C79B451D15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672211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80992CBE-A6F0-4FF1-8F4F-84B050480AD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361409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738B60B3-540F-4900-A4BB-0B521A1F75C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06720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FD7D7797-7938-4D6E-B5A4-21536E2021E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06720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F7B339B7-1A20-4B38-8EAE-3C98E757DA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06720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3D0B1401-F4EC-4750-A2AA-34CD72504AC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6978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25C7DA61-BA93-48EE-BB6E-9E5D96271AC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6978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6B7F232D-8C58-4A29-8A95-52E6B74C053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6978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2334811-4848-4246-ACD8-273541203B2A}"/>
              </a:ext>
            </a:extLst>
          </p:cNvPr>
          <p:cNvCxnSpPr>
            <a:cxnSpLocks/>
          </p:cNvCxnSpPr>
          <p:nvPr userDrawn="1"/>
        </p:nvCxnSpPr>
        <p:spPr>
          <a:xfrm>
            <a:off x="0" y="755452"/>
            <a:ext cx="98093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5E76D73-D506-4E6B-A789-AB87E732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0418" y="100579"/>
            <a:ext cx="1943381" cy="1268811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algn="r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0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A3D8856B-7A24-4C55-9910-ED81BFA0A0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8/0520XX</a:t>
            </a:r>
            <a:endParaRPr lang="en-US" dirty="0"/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3B3118EB-9968-4E6E-B2B6-A76765DCFA4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101509" y="2431279"/>
            <a:ext cx="4288971" cy="305512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ABAA64D-DEC0-453B-A9D7-7183AF0C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74F7F62-A2D6-471E-83D8-44BA2699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88F189-31A8-4BA7-80D9-4A40A4E2B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34820" y="-3976"/>
            <a:ext cx="0" cy="215934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EE86B4-3F11-45CB-96F9-7D1AB761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506" y="1761891"/>
            <a:ext cx="4288971" cy="53286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2730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 for Busi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60ED5431-1075-4889-87EB-D79FFE50960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804630"/>
            <a:ext cx="12192000" cy="40622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8/0520XX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E7CC669C-5E68-40A8-8F59-E044A32F4B3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09845" y="999340"/>
            <a:ext cx="5578870" cy="140877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EEC13B-7926-4108-B0C5-F3A2A5AE6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689250"/>
            <a:ext cx="16063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546480-8B8D-4EF8-8C6A-DFFAC275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559" y="1352736"/>
            <a:ext cx="3037792" cy="65788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7896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15B931B-7725-4C86-A82C-07F42F44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7500" y="2009775"/>
            <a:ext cx="6794499" cy="28384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6D3891-B2BA-4AE6-AAA7-560547F4B5E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311899" cy="6858000"/>
          </a:xfrm>
          <a:custGeom>
            <a:avLst/>
            <a:gdLst>
              <a:gd name="connsiteX0" fmla="*/ 0 w 6311899"/>
              <a:gd name="connsiteY0" fmla="*/ 0 h 6858000"/>
              <a:gd name="connsiteX1" fmla="*/ 6311899 w 6311899"/>
              <a:gd name="connsiteY1" fmla="*/ 0 h 6858000"/>
              <a:gd name="connsiteX2" fmla="*/ 6311899 w 6311899"/>
              <a:gd name="connsiteY2" fmla="*/ 2009775 h 6858000"/>
              <a:gd name="connsiteX3" fmla="*/ 5397499 w 6311899"/>
              <a:gd name="connsiteY3" fmla="*/ 2009775 h 6858000"/>
              <a:gd name="connsiteX4" fmla="*/ 5397499 w 6311899"/>
              <a:gd name="connsiteY4" fmla="*/ 4848225 h 6858000"/>
              <a:gd name="connsiteX5" fmla="*/ 6311899 w 6311899"/>
              <a:gd name="connsiteY5" fmla="*/ 4848225 h 6858000"/>
              <a:gd name="connsiteX6" fmla="*/ 6311899 w 6311899"/>
              <a:gd name="connsiteY6" fmla="*/ 6858000 h 6858000"/>
              <a:gd name="connsiteX7" fmla="*/ 0 w 63118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1899" h="6858000">
                <a:moveTo>
                  <a:pt x="0" y="0"/>
                </a:moveTo>
                <a:lnTo>
                  <a:pt x="6311899" y="0"/>
                </a:lnTo>
                <a:lnTo>
                  <a:pt x="6311899" y="2009775"/>
                </a:lnTo>
                <a:lnTo>
                  <a:pt x="5397499" y="2009775"/>
                </a:lnTo>
                <a:lnTo>
                  <a:pt x="5397499" y="4848225"/>
                </a:lnTo>
                <a:lnTo>
                  <a:pt x="6311899" y="4848225"/>
                </a:lnTo>
                <a:lnTo>
                  <a:pt x="63118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8/0520XX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9831967-45C9-40AF-A955-56E9578B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167DEC-7546-44F6-AD64-E71C2FF1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61241730-14B7-407E-9517-F4510520D03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1900" y="3282850"/>
            <a:ext cx="5350010" cy="10307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5B60F-1D5E-4B0C-8354-2E7AA187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898" y="2471206"/>
            <a:ext cx="5350010" cy="86739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1455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9C6F1ED5-824E-4C14-8D5E-5A0A26C5421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8/0520XX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9F762423-7F4E-4A21-8F09-05418F82F9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78765" y="3267882"/>
            <a:ext cx="3193926" cy="2203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AE728-7030-4847-B87B-FDB4B86E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8765" y="2371063"/>
            <a:ext cx="3193926" cy="99945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1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5ED5F1-A62B-4555-807E-91FAE1443C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D60F5-07EA-4D8F-AAFA-0F48CB78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8/0520XX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D4C42-D293-4981-BA06-A4638BEE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E9D98-F221-47DC-AE55-8165BB7A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4C3D64C-77F6-4601-B573-9A9B6E23BB6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675242" y="2051170"/>
            <a:ext cx="5362575" cy="35321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D17CD-E6D2-4329-B271-1E59AA98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42" y="1418953"/>
            <a:ext cx="5362575" cy="495691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8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Present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CD5AE0D9-6B20-4F29-A35B-2A00C25FF8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82906" y="0"/>
            <a:ext cx="4635426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C56C8-D828-4A31-A5B9-CF1AEFA7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71846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8/0520XX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B0264-B3C3-46A0-80DD-67C59DB2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3C3B-0FFE-494C-B4AC-477B6A9D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85A10A-1880-4D4E-A99B-1C19043F2A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50189" y="2396358"/>
            <a:ext cx="3266975" cy="3266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624F1FC7-2617-499A-8CB8-B61FC7D9B7B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49508" y="2756830"/>
            <a:ext cx="4834569" cy="23841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169A36-7DEF-42D4-850F-59A3233F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834" y="0"/>
            <a:ext cx="0" cy="27574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ADB6D5-97B3-42ED-B8C7-5AD951CB8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729133" y="2551471"/>
            <a:ext cx="346286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B7B60A-1B6C-4E40-94D7-AE1BD371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10973" y="4189152"/>
            <a:ext cx="3121302" cy="469478"/>
          </a:xfrm>
          <a:prstGeom prst="rect">
            <a:avLst/>
          </a:prstGeom>
        </p:spPr>
        <p:txBody>
          <a:bodyPr anchor="ctr"/>
          <a:lstStyle>
            <a:lvl1pPr algn="r"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algn="r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FE3E-14BB-4DC6-A806-1E62C1D2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137" y="1360309"/>
            <a:ext cx="2909309" cy="657882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EFD7EF65-6DE9-4029-B3A0-F08E11BC9E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795752"/>
            <a:ext cx="12192000" cy="40622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123B9F8E-DAD6-45B2-B55B-B070484318C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09845" y="1075509"/>
            <a:ext cx="5293260" cy="140877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F9177-0C51-4496-B5AE-7ED4F8F3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8/0520XX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A035F-C837-4CCA-BB19-CE656F05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2F927-F23D-4ABB-BEC9-11C2CC69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244728-2BE1-4CB4-A19E-903E75BD8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689250"/>
            <a:ext cx="16063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7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109947-4B08-4C56-B65B-A6FDFEF47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510815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87A38D-E82D-42F1-A188-30F49DD5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785" y="0"/>
            <a:ext cx="0" cy="2514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1205ABD4-5AFD-4B99-8836-D12AA42FCC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82510" y="0"/>
            <a:ext cx="7609489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0A53F-EFDF-40A3-B9E3-58EB0D3F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8/0520XX</a:t>
            </a:r>
            <a:endParaRPr lang="en-US" dirty="0"/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F547C10E-8A59-4B22-ADF0-994850F759D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017111" y="2906895"/>
            <a:ext cx="4606159" cy="222129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9DE00E7-8296-408A-905C-ECBA407C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00B3723-B30F-4BDB-A030-4B06ADE7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FA9AB-9D34-43A5-947E-835D7FE2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2" y="2225678"/>
            <a:ext cx="4607268" cy="469476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2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840FD269-E069-45DA-B668-BE984BFA328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9DE71-7B7A-4473-ABD8-99575CAF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8/0520XX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A1C9B-284B-4C89-8743-52285AC9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1FE06-5B3A-40E2-82AA-E4516ED2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2ACE5847-B709-473D-A366-54ADA852FF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05107" y="3055535"/>
            <a:ext cx="7981786" cy="260910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3200" i="1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B1850-15F7-414E-B8F6-3A5B3D10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083" y="5448575"/>
            <a:ext cx="4881563" cy="463550"/>
          </a:xfrm>
          <a:prstGeom prst="rect">
            <a:avLst/>
          </a:prstGeom>
        </p:spPr>
        <p:txBody>
          <a:bodyPr/>
          <a:lstStyle>
            <a:lvl1pPr algn="r">
              <a:defRPr lang="en-US" sz="1800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6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pothesis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796CDC-3154-4ACA-A920-8CBE431C2A1A}"/>
              </a:ext>
            </a:extLst>
          </p:cNvPr>
          <p:cNvSpPr/>
          <p:nvPr userDrawn="1"/>
        </p:nvSpPr>
        <p:spPr>
          <a:xfrm>
            <a:off x="0" y="0"/>
            <a:ext cx="468761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FA8B4-F9F3-4FF5-B11F-483A1B95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8/0520XX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B8F04-28A5-462E-86DE-06C37E40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B2DAE-4645-4AA0-87C9-39874FDB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15">
            <a:extLst>
              <a:ext uri="{FF2B5EF4-FFF2-40B4-BE49-F238E27FC236}">
                <a16:creationId xmlns:a16="http://schemas.microsoft.com/office/drawing/2014/main" id="{3BB9146A-68F5-433B-8411-A12C7C8F782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47641" y="1193612"/>
            <a:ext cx="3513083" cy="140050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70974D-DE65-42B3-BEB4-235503245B26}"/>
              </a:ext>
            </a:extLst>
          </p:cNvPr>
          <p:cNvSpPr/>
          <p:nvPr userDrawn="1"/>
        </p:nvSpPr>
        <p:spPr>
          <a:xfrm>
            <a:off x="6360072" y="924801"/>
            <a:ext cx="4288221" cy="204322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5BA888A7-F91E-4923-AB10-31BEF8C2FEB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747641" y="4120055"/>
            <a:ext cx="3513083" cy="118583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803CCC-79BF-4752-81AA-D68AB023A6B6}"/>
              </a:ext>
            </a:extLst>
          </p:cNvPr>
          <p:cNvSpPr/>
          <p:nvPr userDrawn="1"/>
        </p:nvSpPr>
        <p:spPr>
          <a:xfrm>
            <a:off x="6360072" y="3584028"/>
            <a:ext cx="4288221" cy="204322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CBC35A-FE4E-467A-A20D-9063B371C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03095" y="0"/>
            <a:ext cx="0" cy="37047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A4FC0018-1CBF-4BC0-BE79-B983651D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1005213" y="4932422"/>
            <a:ext cx="2635209" cy="523708"/>
          </a:xfrm>
          <a:prstGeom prst="rect">
            <a:avLst/>
          </a:prstGeom>
        </p:spPr>
        <p:txBody>
          <a:bodyPr anchor="ctr"/>
          <a:lstStyle>
            <a:lvl1pPr algn="r"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algn="r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4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centage of Communication Tools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6ACE2-BA16-48C7-A451-845668BC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8/0520XX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B479B-4CEB-47DB-903C-2E2D2445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F2130-E7AA-4706-B388-47F7E032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11573-5DB1-44CE-818B-9E5F570408F1}"/>
              </a:ext>
            </a:extLst>
          </p:cNvPr>
          <p:cNvSpPr/>
          <p:nvPr userDrawn="1"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15">
            <a:extLst>
              <a:ext uri="{FF2B5EF4-FFF2-40B4-BE49-F238E27FC236}">
                <a16:creationId xmlns:a16="http://schemas.microsoft.com/office/drawing/2014/main" id="{6E328664-C733-476A-81C6-2A0B15B001A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029158" y="2838122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Content Placeholder 15">
            <a:extLst>
              <a:ext uri="{FF2B5EF4-FFF2-40B4-BE49-F238E27FC236}">
                <a16:creationId xmlns:a16="http://schemas.microsoft.com/office/drawing/2014/main" id="{4DA6C57C-E2CB-484E-94E6-9AB8DC7DB4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029158" y="3379435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Content Placeholder 15">
            <a:extLst>
              <a:ext uri="{FF2B5EF4-FFF2-40B4-BE49-F238E27FC236}">
                <a16:creationId xmlns:a16="http://schemas.microsoft.com/office/drawing/2014/main" id="{97E74E6E-CDEF-424A-B7CE-5B34A0AC34D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029158" y="3928699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Content Placeholder 15">
            <a:extLst>
              <a:ext uri="{FF2B5EF4-FFF2-40B4-BE49-F238E27FC236}">
                <a16:creationId xmlns:a16="http://schemas.microsoft.com/office/drawing/2014/main" id="{E7A1AA76-7517-4C53-B2A4-EE8B1C6ADDD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029158" y="4476966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273C9D83-2282-43F4-BB54-7CDA96B455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98588" y="1307183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0C1AC4A-23E9-4676-A30E-E39B4342FF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98588" y="3703828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2C256BCC-FED6-4D75-8C65-5967DD2E01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33309" y="1307183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036A0378-B8F0-463A-A66D-83D798223E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3309" y="3703828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DF22D-6760-4BDD-92EF-E940DCC0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697" y="1369287"/>
            <a:ext cx="4079564" cy="126881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0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ing Great Products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BAADBBE-F1E3-480E-BE79-B55DEF94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7500" y="2009775"/>
            <a:ext cx="6794499" cy="28384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C868C7-0B77-47B8-9C16-7F97AA9F0D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311899" cy="6858000"/>
          </a:xfrm>
          <a:custGeom>
            <a:avLst/>
            <a:gdLst>
              <a:gd name="connsiteX0" fmla="*/ 0 w 6311899"/>
              <a:gd name="connsiteY0" fmla="*/ 0 h 6858000"/>
              <a:gd name="connsiteX1" fmla="*/ 6311899 w 6311899"/>
              <a:gd name="connsiteY1" fmla="*/ 0 h 6858000"/>
              <a:gd name="connsiteX2" fmla="*/ 6311899 w 6311899"/>
              <a:gd name="connsiteY2" fmla="*/ 2009775 h 6858000"/>
              <a:gd name="connsiteX3" fmla="*/ 5397499 w 6311899"/>
              <a:gd name="connsiteY3" fmla="*/ 2009775 h 6858000"/>
              <a:gd name="connsiteX4" fmla="*/ 5397499 w 6311899"/>
              <a:gd name="connsiteY4" fmla="*/ 4848225 h 6858000"/>
              <a:gd name="connsiteX5" fmla="*/ 6311899 w 6311899"/>
              <a:gd name="connsiteY5" fmla="*/ 4848225 h 6858000"/>
              <a:gd name="connsiteX6" fmla="*/ 6311899 w 6311899"/>
              <a:gd name="connsiteY6" fmla="*/ 6858000 h 6858000"/>
              <a:gd name="connsiteX7" fmla="*/ 0 w 63118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1899" h="6858000">
                <a:moveTo>
                  <a:pt x="0" y="0"/>
                </a:moveTo>
                <a:lnTo>
                  <a:pt x="6311899" y="0"/>
                </a:lnTo>
                <a:lnTo>
                  <a:pt x="6311899" y="2009775"/>
                </a:lnTo>
                <a:lnTo>
                  <a:pt x="5397499" y="2009775"/>
                </a:lnTo>
                <a:lnTo>
                  <a:pt x="5397499" y="4848225"/>
                </a:lnTo>
                <a:lnTo>
                  <a:pt x="6311899" y="4848225"/>
                </a:lnTo>
                <a:lnTo>
                  <a:pt x="63118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198D5-23F4-441A-AD0A-C6CD015E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8/0520XX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E5DAC80-95FC-4BA1-98B2-5631FB3B019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37298" y="3200401"/>
            <a:ext cx="5257799" cy="17018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64448FE-96B4-43C5-8721-4FBF69ED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8104834-0355-4576-A9E5-FF5B92B3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2D377-D829-49CC-9253-683054B9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298" y="2063075"/>
            <a:ext cx="5257799" cy="1268810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2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/>
              <a:t>8/0520XX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DCE26-8B90-4B2C-883A-D5FFC365BF8A}"/>
              </a:ext>
            </a:extLst>
          </p:cNvPr>
          <p:cNvSpPr txBox="1"/>
          <p:nvPr userDrawn="1"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computer with a book open&#10;&#10;Description automatically generated">
            <a:extLst>
              <a:ext uri="{FF2B5EF4-FFF2-40B4-BE49-F238E27FC236}">
                <a16:creationId xmlns:a16="http://schemas.microsoft.com/office/drawing/2014/main" id="{A5795CD2-4630-DBC1-53FF-BAECE88CB32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11447" r="38690" b="2"/>
          <a:stretch/>
        </p:blipFill>
        <p:spPr>
          <a:xfrm>
            <a:off x="20" y="10"/>
            <a:ext cx="6095980" cy="6857990"/>
          </a:xfrm>
          <a:prstGeom prst="rect">
            <a:avLst/>
          </a:prstGeom>
          <a:noFill/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022D7CD-E026-4E29-BE4B-3FA7B1EB6A4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101509" y="2431279"/>
            <a:ext cx="4288971" cy="3055121"/>
          </a:xfrm>
        </p:spPr>
        <p:txBody>
          <a:bodyPr>
            <a:normAutofit/>
          </a:bodyPr>
          <a:lstStyle/>
          <a:p>
            <a:endParaRPr lang="en-US" sz="1800" b="1" dirty="0"/>
          </a:p>
        </p:txBody>
      </p:sp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B5EB2E85-EEE9-FF1C-FBD3-A7C47DC8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F9B274D2-774F-4C24-A448-1EFB461A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509" y="2286000"/>
            <a:ext cx="4288971" cy="1744824"/>
          </a:xfrm>
        </p:spPr>
        <p:txBody>
          <a:bodyPr anchor="ctr"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PROJECT</a:t>
            </a:r>
            <a:b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HURRICANIX eLEARNING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119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22563BE-272F-1664-BEFF-7123C1551A29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013253482"/>
              </p:ext>
            </p:extLst>
          </p:nvPr>
        </p:nvGraphicFramePr>
        <p:xfrm>
          <a:off x="1493449" y="1889676"/>
          <a:ext cx="8676918" cy="420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604">
                  <a:extLst>
                    <a:ext uri="{9D8B030D-6E8A-4147-A177-3AD203B41FA5}">
                      <a16:colId xmlns:a16="http://schemas.microsoft.com/office/drawing/2014/main" val="4032190236"/>
                    </a:ext>
                  </a:extLst>
                </a:gridCol>
                <a:gridCol w="4031008">
                  <a:extLst>
                    <a:ext uri="{9D8B030D-6E8A-4147-A177-3AD203B41FA5}">
                      <a16:colId xmlns:a16="http://schemas.microsoft.com/office/drawing/2014/main" val="1356090125"/>
                    </a:ext>
                  </a:extLst>
                </a:gridCol>
                <a:gridCol w="2892306">
                  <a:extLst>
                    <a:ext uri="{9D8B030D-6E8A-4147-A177-3AD203B41FA5}">
                      <a16:colId xmlns:a16="http://schemas.microsoft.com/office/drawing/2014/main" val="2848684544"/>
                    </a:ext>
                  </a:extLst>
                </a:gridCol>
              </a:tblGrid>
              <a:tr h="4569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Relationships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040569"/>
                  </a:ext>
                </a:extLst>
              </a:tr>
              <a:tr h="4705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user_id (PK), usertype, username, email, password, other_user_attributes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453693"/>
                  </a:ext>
                </a:extLst>
              </a:tr>
              <a:tr h="456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course_id (PK), title, description, other_course_attributes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3262186"/>
                  </a:ext>
                </a:extLst>
              </a:tr>
              <a:tr h="4705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Enrollment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enrollment_id (PK), user_id (FK - User), course_id (FK - Course), enrollment_date, other_enrollment_attributes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 (One-to-Many), Course (One-to-Many)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509339"/>
                  </a:ext>
                </a:extLst>
              </a:tr>
              <a:tr h="4705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Video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video_id (PK), course_id (FK - Course), title, video_url, other_video_attributes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Course (One-to-Many)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1127309"/>
                  </a:ext>
                </a:extLst>
              </a:tr>
              <a:tr h="4705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Quiz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quiz_id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(PK),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course_id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(FK - Course), title, questions,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other_quiz_attributes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Course (One-to-Many)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726"/>
                  </a:ext>
                </a:extLst>
              </a:tr>
              <a:tr h="4705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assignment_id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(PK),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course_id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(FK - Course), title, description,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other_assignment_attributes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Course (One-to-Many)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9691256"/>
                  </a:ext>
                </a:extLst>
              </a:tr>
              <a:tr h="4705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project_id (PK), course_id (FK - Course), title, description, other_project_attributes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Course (One-to-Many)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6431630"/>
                  </a:ext>
                </a:extLst>
              </a:tr>
              <a:tr h="4705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Certificate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certificate_id (PK), user_id (FK - User), course_id (FK - Course), issue_date, other_certificate_attributes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 (One-to-Many), Course (One-to-Many)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711263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7201B-377A-A072-1B8F-EC31FFF6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0E88D6-240C-E2F2-4194-8D409321A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51" y="760772"/>
            <a:ext cx="4607268" cy="469476"/>
          </a:xfrm>
        </p:spPr>
        <p:txBody>
          <a:bodyPr/>
          <a:lstStyle/>
          <a:p>
            <a:r>
              <a:rPr lang="en-US" dirty="0"/>
              <a:t>Logical Data Model:</a:t>
            </a:r>
          </a:p>
        </p:txBody>
      </p:sp>
    </p:spTree>
    <p:extLst>
      <p:ext uri="{BB962C8B-B14F-4D97-AF65-F5344CB8AC3E}">
        <p14:creationId xmlns:p14="http://schemas.microsoft.com/office/powerpoint/2010/main" val="221567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B46B558-36F4-0001-D3C0-E3A8088DE96E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945470441"/>
              </p:ext>
            </p:extLst>
          </p:nvPr>
        </p:nvGraphicFramePr>
        <p:xfrm>
          <a:off x="1016001" y="1712395"/>
          <a:ext cx="7941387" cy="4147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129">
                  <a:extLst>
                    <a:ext uri="{9D8B030D-6E8A-4147-A177-3AD203B41FA5}">
                      <a16:colId xmlns:a16="http://schemas.microsoft.com/office/drawing/2014/main" val="2788795859"/>
                    </a:ext>
                  </a:extLst>
                </a:gridCol>
                <a:gridCol w="2647129">
                  <a:extLst>
                    <a:ext uri="{9D8B030D-6E8A-4147-A177-3AD203B41FA5}">
                      <a16:colId xmlns:a16="http://schemas.microsoft.com/office/drawing/2014/main" val="1363220756"/>
                    </a:ext>
                  </a:extLst>
                </a:gridCol>
                <a:gridCol w="2647129">
                  <a:extLst>
                    <a:ext uri="{9D8B030D-6E8A-4147-A177-3AD203B41FA5}">
                      <a16:colId xmlns:a16="http://schemas.microsoft.com/office/drawing/2014/main" val="3320035593"/>
                    </a:ext>
                  </a:extLst>
                </a:gridCol>
              </a:tblGrid>
              <a:tr h="4286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5864793"/>
                  </a:ext>
                </a:extLst>
              </a:tr>
              <a:tr h="4413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course_id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Unique course identifier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9467258"/>
                  </a:ext>
                </a:extLst>
              </a:tr>
              <a:tr h="4286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Course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2872142"/>
                  </a:ext>
                </a:extLst>
              </a:tr>
              <a:tr h="4286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Course 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9404465"/>
                  </a:ext>
                </a:extLst>
              </a:tr>
              <a:tr h="4413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instructor_id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Unique instructor identifier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6245159"/>
                  </a:ext>
                </a:extLst>
              </a:tr>
              <a:tr h="4413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Course category or subject area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1035627"/>
                  </a:ext>
                </a:extLst>
              </a:tr>
              <a:tr h="4286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Course 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Decimal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5224151"/>
                  </a:ext>
                </a:extLst>
              </a:tr>
              <a:tr h="4413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Course duration (in hours)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1611061"/>
                  </a:ext>
                </a:extLst>
              </a:tr>
              <a:tr h="667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Difficulty level (e.g., beginner, intermediate)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846261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38221-DBD2-0C11-F11D-5C1EC4B1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9F89CC-1F88-B59F-2E7F-04A6A6FD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1" y="763636"/>
            <a:ext cx="4607268" cy="469476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Data dictionary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9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BCB163A-DD49-4E4B-9289-C8ABBE6C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00" y="1064700"/>
            <a:ext cx="5257799" cy="1268810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Reports</a:t>
            </a:r>
          </a:p>
        </p:txBody>
      </p:sp>
      <p:pic>
        <p:nvPicPr>
          <p:cNvPr id="173" name="Picture Placeholder 172" descr="A group of people raising their hands">
            <a:extLst>
              <a:ext uri="{FF2B5EF4-FFF2-40B4-BE49-F238E27FC236}">
                <a16:creationId xmlns:a16="http://schemas.microsoft.com/office/drawing/2014/main" id="{971515B1-92BF-428B-805A-F5D553228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6311899" cy="6858000"/>
          </a:xfrm>
        </p:spPr>
      </p:pic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5FB43F08-6A5D-4853-9EB0-FBB34B4D9C3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11900" y="2125565"/>
            <a:ext cx="6062044" cy="26068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Course Enrollment and 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Instructor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 Progress and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Course Category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 and Profitability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Demographics and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Course Feedback and Ratings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9C981-FFE0-4DE7-BCE3-2AFFA0D6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313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125">
            <a:extLst>
              <a:ext uri="{FF2B5EF4-FFF2-40B4-BE49-F238E27FC236}">
                <a16:creationId xmlns:a16="http://schemas.microsoft.com/office/drawing/2014/main" id="{4A879786-6DC5-48E7-A9EF-D272F4E7CD4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/>
          <a:stretch/>
        </p:blipFill>
        <p:spPr>
          <a:xfrm>
            <a:off x="7924800" y="1665515"/>
            <a:ext cx="4114800" cy="3526970"/>
          </a:xfr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347921B-775C-41FF-AD6F-5A1B2D38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5545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B92578-BA63-47A9-A529-C8D672FC9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7290" y="0"/>
            <a:ext cx="0" cy="2509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0CB150D-1315-4E18-9CC3-E374E921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759" y="755452"/>
            <a:ext cx="5587886" cy="1268810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External interface Requirements: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668B644-7AFA-4167-9073-B9168870D23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76759" y="1961085"/>
            <a:ext cx="5214832" cy="2719796"/>
          </a:xfrm>
        </p:spPr>
        <p:txBody>
          <a:bodyPr/>
          <a:lstStyle/>
          <a:p>
            <a:r>
              <a:rPr lang="en-US" sz="1600" b="1" dirty="0"/>
              <a:t>User interfaces​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User-Friendly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 Appeal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Instructions and Feedback</a:t>
            </a:r>
          </a:p>
          <a:p>
            <a:endParaRPr lang="en-US" dirty="0"/>
          </a:p>
        </p:txBody>
      </p:sp>
      <p:sp>
        <p:nvSpPr>
          <p:cNvPr id="70" name="Content Placeholder 69">
            <a:extLst>
              <a:ext uri="{FF2B5EF4-FFF2-40B4-BE49-F238E27FC236}">
                <a16:creationId xmlns:a16="http://schemas.microsoft.com/office/drawing/2014/main" id="{DBD5CC10-FEFA-4566-B352-7ABA79D05B9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08686" y="4327267"/>
            <a:ext cx="4114800" cy="1268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1EED4-8761-4D39-902B-6FC13A97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63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125">
            <a:extLst>
              <a:ext uri="{FF2B5EF4-FFF2-40B4-BE49-F238E27FC236}">
                <a16:creationId xmlns:a16="http://schemas.microsoft.com/office/drawing/2014/main" id="{4A879786-6DC5-48E7-A9EF-D272F4E7CD4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/>
          <a:stretch/>
        </p:blipFill>
        <p:spPr>
          <a:xfrm>
            <a:off x="7924800" y="1665515"/>
            <a:ext cx="4114800" cy="3526970"/>
          </a:xfr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347921B-775C-41FF-AD6F-5A1B2D38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5545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B92578-BA63-47A9-A529-C8D672FC9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7290" y="0"/>
            <a:ext cx="0" cy="2509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0CB150D-1315-4E18-9CC3-E374E921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759" y="755452"/>
            <a:ext cx="5587886" cy="1268810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External interface Requirements: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668B644-7AFA-4167-9073-B9168870D23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76758" y="1961085"/>
            <a:ext cx="5822617" cy="3231400"/>
          </a:xfrm>
        </p:spPr>
        <p:txBody>
          <a:bodyPr/>
          <a:lstStyle/>
          <a:p>
            <a:r>
              <a:rPr lang="en-US" sz="1600" b="1" dirty="0"/>
              <a:t>Software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Connectivity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Secure Payment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 Fulfillment and Tracking</a:t>
            </a:r>
          </a:p>
          <a:p>
            <a:endParaRPr lang="en-US" dirty="0"/>
          </a:p>
        </p:txBody>
      </p:sp>
      <p:sp>
        <p:nvSpPr>
          <p:cNvPr id="70" name="Content Placeholder 69">
            <a:extLst>
              <a:ext uri="{FF2B5EF4-FFF2-40B4-BE49-F238E27FC236}">
                <a16:creationId xmlns:a16="http://schemas.microsoft.com/office/drawing/2014/main" id="{DBD5CC10-FEFA-4566-B352-7ABA79D05B9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08686" y="4327267"/>
            <a:ext cx="4114800" cy="1268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1EED4-8761-4D39-902B-6FC13A97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49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125">
            <a:extLst>
              <a:ext uri="{FF2B5EF4-FFF2-40B4-BE49-F238E27FC236}">
                <a16:creationId xmlns:a16="http://schemas.microsoft.com/office/drawing/2014/main" id="{4A879786-6DC5-48E7-A9EF-D272F4E7CD4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/>
          <a:stretch/>
        </p:blipFill>
        <p:spPr>
          <a:xfrm>
            <a:off x="7924800" y="1665515"/>
            <a:ext cx="4114800" cy="3526970"/>
          </a:xfr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347921B-775C-41FF-AD6F-5A1B2D38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5545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B92578-BA63-47A9-A529-C8D672FC9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2645" y="0"/>
            <a:ext cx="0" cy="2509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0CB150D-1315-4E18-9CC3-E374E921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759" y="723864"/>
            <a:ext cx="5587886" cy="1268810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External interface Requirements: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668B644-7AFA-4167-9073-B9168870D23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76758" y="1961085"/>
            <a:ext cx="5822617" cy="3231400"/>
          </a:xfrm>
        </p:spPr>
        <p:txBody>
          <a:bodyPr/>
          <a:lstStyle/>
          <a:p>
            <a:r>
              <a:rPr lang="en-US" sz="1600" b="1" dirty="0"/>
              <a:t>Hardware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Compatibility with Hardware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Printer Connectivity</a:t>
            </a:r>
          </a:p>
          <a:p>
            <a:r>
              <a:rPr lang="en-US" b="1" dirty="0"/>
              <a:t>Communications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 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Analytics and Tracking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0" name="Content Placeholder 69">
            <a:extLst>
              <a:ext uri="{FF2B5EF4-FFF2-40B4-BE49-F238E27FC236}">
                <a16:creationId xmlns:a16="http://schemas.microsoft.com/office/drawing/2014/main" id="{DBD5CC10-FEFA-4566-B352-7ABA79D05B9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115780" y="5362965"/>
            <a:ext cx="4114800" cy="1268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1EED4-8761-4D39-902B-6FC13A97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10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D3FB15-0A2E-47C3-199B-2BBF2E4B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342A3-84DB-D22B-40B4-922BC4452CF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1486" y="1167775"/>
            <a:ext cx="10411983" cy="5065074"/>
          </a:xfrm>
        </p:spPr>
        <p:txBody>
          <a:bodyPr/>
          <a:lstStyle/>
          <a:p>
            <a:r>
              <a:rPr lang="en-US" b="1" dirty="0"/>
              <a:t>1: Usability</a:t>
            </a:r>
          </a:p>
          <a:p>
            <a:r>
              <a:rPr lang="en-US" b="1" dirty="0"/>
              <a:t>Ease of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User-friendly design with easy navigation and clear layouts.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Ensuring usability for users with diverse technical abilities.</a:t>
            </a:r>
          </a:p>
          <a:p>
            <a:r>
              <a:rPr lang="en-US" b="1" dirty="0"/>
              <a:t>Search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Effective search options by course title, category, or keywords.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Facilitating filtering by price, duration, level, or popularity.</a:t>
            </a:r>
          </a:p>
          <a:p>
            <a:r>
              <a:rPr lang="en-US" b="1" dirty="0"/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Detailed course descriptions, objectives, and prerequisites.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Engaging multimedia content supplemented with additional resources.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0B9B49-5BE1-D177-E29B-09DB24BE3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486" y="135472"/>
            <a:ext cx="3980182" cy="1268810"/>
          </a:xfrm>
        </p:spPr>
        <p:txBody>
          <a:bodyPr/>
          <a:lstStyle/>
          <a:p>
            <a:r>
              <a:rPr lang="en-US" dirty="0"/>
              <a:t>Quality Attributes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33974A-B5B7-A2BD-5BDF-785C16696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8711" y="0"/>
            <a:ext cx="0" cy="2509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84A294-1849-8286-3D80-1EE6FB0AF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044701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31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D3FB15-0A2E-47C3-199B-2BBF2E4B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342A3-84DB-D22B-40B4-922BC4452CF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1486" y="1167775"/>
            <a:ext cx="10411983" cy="5065074"/>
          </a:xfrm>
        </p:spPr>
        <p:txBody>
          <a:bodyPr/>
          <a:lstStyle/>
          <a:p>
            <a:r>
              <a:rPr lang="en-US" b="1" dirty="0"/>
              <a:t>2: Performance</a:t>
            </a:r>
          </a:p>
          <a:p>
            <a:r>
              <a:rPr lang="en-US" b="1" dirty="0"/>
              <a:t>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loading times for pages and course materials.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resource utilization for a seamless user experience</a:t>
            </a:r>
          </a:p>
          <a:p>
            <a:r>
              <a:rPr lang="en-US" b="1" dirty="0"/>
              <a:t>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Ensuring the platform's stability without frequent downtime or technical glitches.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Maintaining consistent performance across different devices and browsers.</a:t>
            </a:r>
          </a:p>
          <a:p>
            <a:r>
              <a:rPr lang="en-US" b="1" dirty="0"/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handle increased user traffic and growing content demands.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0B9B49-5BE1-D177-E29B-09DB24BE3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486" y="135472"/>
            <a:ext cx="3980182" cy="1268810"/>
          </a:xfrm>
        </p:spPr>
        <p:txBody>
          <a:bodyPr/>
          <a:lstStyle/>
          <a:p>
            <a:r>
              <a:rPr lang="en-US" dirty="0"/>
              <a:t>Quality Attributes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8BE7BEA-7A64-4E8D-8DD1-0711F56B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139456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4BEE8-FE59-DE1D-F462-AB0494494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8711" y="0"/>
            <a:ext cx="0" cy="2509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18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5E3FF-6ABE-70E9-F740-50DB90C3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26BDA-0639-A77F-4EEC-A71D7DA6104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8138" y="1653121"/>
            <a:ext cx="4114800" cy="4253157"/>
          </a:xfrm>
        </p:spPr>
        <p:txBody>
          <a:bodyPr/>
          <a:lstStyle/>
          <a:p>
            <a:r>
              <a:rPr lang="en-US" b="1" dirty="0"/>
              <a:t>3: Data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Protection of user data from unauthorized access or breaches.</a:t>
            </a:r>
          </a:p>
          <a:p>
            <a:r>
              <a:rPr lang="en-US" b="1" dirty="0"/>
              <a:t>Payment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secure payment gateways for financial transactions.</a:t>
            </a:r>
          </a:p>
          <a:p>
            <a:r>
              <a:rPr lang="en-US" b="1" dirty="0"/>
              <a:t>Content Access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Ensuring authorized access to paid or restricted content.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1B24BA-7581-9801-ECD4-7B337BD3361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187176" y="1653121"/>
            <a:ext cx="4114800" cy="4393116"/>
          </a:xfrm>
        </p:spPr>
        <p:txBody>
          <a:bodyPr/>
          <a:lstStyle/>
          <a:p>
            <a:r>
              <a:rPr lang="en-US" b="1" dirty="0"/>
              <a:t>4</a:t>
            </a:r>
            <a:r>
              <a:rPr lang="en-US" dirty="0"/>
              <a:t>: </a:t>
            </a:r>
            <a:r>
              <a:rPr lang="en-US" b="1" dirty="0"/>
              <a:t>Safety</a:t>
            </a:r>
          </a:p>
          <a:p>
            <a:r>
              <a:rPr lang="en-US" b="1" dirty="0"/>
              <a:t>Content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Ensuring educational content adheres to factual accuracy and reliability.</a:t>
            </a:r>
          </a:p>
          <a:p>
            <a:r>
              <a:rPr lang="en-US" b="1" dirty="0"/>
              <a:t>Privacy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Compliance with data protection laws to safeguard user privacy.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153D960-3574-A900-CF25-F30F1C91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38" y="127479"/>
            <a:ext cx="3980182" cy="1268810"/>
          </a:xfrm>
        </p:spPr>
        <p:txBody>
          <a:bodyPr/>
          <a:lstStyle/>
          <a:p>
            <a:r>
              <a:rPr lang="en-US" dirty="0"/>
              <a:t>Quality Attributes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AA4CA7-93CF-6676-9C61-AD0C816FB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381" y="0"/>
            <a:ext cx="0" cy="2509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9BD80A-5510-9B64-6F66-A706BFCA4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139456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47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C78B530-904A-4FFB-B79F-DD0CA2B3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606" y="2076216"/>
            <a:ext cx="4288971" cy="532862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USE CASE DIAGRAM</a:t>
            </a:r>
            <a:endParaRPr lang="en-US" noProof="0" dirty="0"/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CC75E66F-ADBD-4E16-81F9-B56DB21933D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/>
          <a:stretch/>
        </p:blipFill>
        <p:spPr>
          <a:xfrm>
            <a:off x="-55984" y="24498"/>
            <a:ext cx="6764694" cy="6858000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06FACBD-B244-4420-BE24-AD9110F31EC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101509" y="2431279"/>
            <a:ext cx="4288971" cy="30551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46AAD-28B2-40D4-8555-3F7B7675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56EA7C-1906-EAE3-D05E-857FA44D47E2}"/>
              </a:ext>
            </a:extLst>
          </p:cNvPr>
          <p:cNvCxnSpPr/>
          <p:nvPr/>
        </p:nvCxnSpPr>
        <p:spPr>
          <a:xfrm>
            <a:off x="7305869" y="2985796"/>
            <a:ext cx="914400" cy="91440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2995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FC08035-0927-4E7F-9283-E58A6EE237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223" r="3223"/>
          <a:stretch/>
        </p:blipFill>
        <p:spPr>
          <a:xfrm>
            <a:off x="1476390" y="232466"/>
            <a:ext cx="2160620" cy="319653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AF1E4-56E5-40D1-BBF3-E946721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CB3BA1F-61EC-43EA-B954-8D7BA548F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65455" y="2863850"/>
            <a:ext cx="3152775" cy="325438"/>
          </a:xfrm>
        </p:spPr>
        <p:txBody>
          <a:bodyPr/>
          <a:lstStyle/>
          <a:p>
            <a:r>
              <a:rPr lang="en-US" dirty="0"/>
              <a:t>SYED SHAH HUSSAIN​​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29BB73-6CD7-44AA-A8FE-669B7271B5B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49508" y="2756830"/>
            <a:ext cx="4834569" cy="2384195"/>
          </a:xfrm>
        </p:spPr>
        <p:txBody>
          <a:bodyPr/>
          <a:lstStyle/>
          <a:p>
            <a:r>
              <a:rPr lang="en-US" dirty="0"/>
              <a:t>​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6A070758-9539-49E3-9A13-06037269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11213" y="4189413"/>
            <a:ext cx="3121026" cy="469900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Meet the presenters</a:t>
            </a:r>
          </a:p>
        </p:txBody>
      </p:sp>
      <p:pic>
        <p:nvPicPr>
          <p:cNvPr id="23" name="Picture Placeholder 13">
            <a:extLst>
              <a:ext uri="{FF2B5EF4-FFF2-40B4-BE49-F238E27FC236}">
                <a16:creationId xmlns:a16="http://schemas.microsoft.com/office/drawing/2014/main" id="{9601FB26-F096-EA29-FBB1-0A3FE40417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204" r="16204"/>
          <a:stretch/>
        </p:blipFill>
        <p:spPr>
          <a:xfrm>
            <a:off x="8008968" y="2756830"/>
            <a:ext cx="2160620" cy="3196534"/>
          </a:xfrm>
          <a:prstGeom prst="rect">
            <a:avLst/>
          </a:prstGeom>
        </p:spPr>
      </p:pic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C4545120-376D-B332-1BBE-FB1B29EEB307}"/>
              </a:ext>
            </a:extLst>
          </p:cNvPr>
          <p:cNvSpPr txBox="1">
            <a:spLocks/>
          </p:cNvSpPr>
          <p:nvPr/>
        </p:nvSpPr>
        <p:spPr>
          <a:xfrm>
            <a:off x="10169588" y="5659438"/>
            <a:ext cx="3152775" cy="32543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 spc="1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MAHAD WAJID</a:t>
            </a:r>
          </a:p>
        </p:txBody>
      </p:sp>
    </p:spTree>
    <p:extLst>
      <p:ext uri="{BB962C8B-B14F-4D97-AF65-F5344CB8AC3E}">
        <p14:creationId xmlns:p14="http://schemas.microsoft.com/office/powerpoint/2010/main" val="660747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C78B530-904A-4FFB-B79F-DD0CA2B3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537" y="844575"/>
            <a:ext cx="4288971" cy="532862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Decision Tree</a:t>
            </a:r>
            <a:br>
              <a:rPr lang="en-US" noProof="0" dirty="0"/>
            </a:br>
            <a:r>
              <a:rPr lang="en-US" noProof="0" dirty="0"/>
              <a:t>(Generate Certificate)</a:t>
            </a:r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CC75E66F-ADBD-4E16-81F9-B56DB21933D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/>
          <a:stretch/>
        </p:blipFill>
        <p:spPr>
          <a:xfrm>
            <a:off x="0" y="2431279"/>
            <a:ext cx="6755363" cy="4445079"/>
          </a:xfrm>
        </p:spPr>
      </p:pic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498C060-23FC-B36A-D09A-CCD5FAE1E99D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1472681221"/>
              </p:ext>
            </p:extLst>
          </p:nvPr>
        </p:nvGraphicFramePr>
        <p:xfrm>
          <a:off x="6941976" y="2431278"/>
          <a:ext cx="5250024" cy="44267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9123">
                  <a:extLst>
                    <a:ext uri="{9D8B030D-6E8A-4147-A177-3AD203B41FA5}">
                      <a16:colId xmlns:a16="http://schemas.microsoft.com/office/drawing/2014/main" val="1607549562"/>
                    </a:ext>
                  </a:extLst>
                </a:gridCol>
                <a:gridCol w="632810">
                  <a:extLst>
                    <a:ext uri="{9D8B030D-6E8A-4147-A177-3AD203B41FA5}">
                      <a16:colId xmlns:a16="http://schemas.microsoft.com/office/drawing/2014/main" val="2240416787"/>
                    </a:ext>
                  </a:extLst>
                </a:gridCol>
                <a:gridCol w="865833">
                  <a:extLst>
                    <a:ext uri="{9D8B030D-6E8A-4147-A177-3AD203B41FA5}">
                      <a16:colId xmlns:a16="http://schemas.microsoft.com/office/drawing/2014/main" val="1408333940"/>
                    </a:ext>
                  </a:extLst>
                </a:gridCol>
                <a:gridCol w="865833">
                  <a:extLst>
                    <a:ext uri="{9D8B030D-6E8A-4147-A177-3AD203B41FA5}">
                      <a16:colId xmlns:a16="http://schemas.microsoft.com/office/drawing/2014/main" val="3331744943"/>
                    </a:ext>
                  </a:extLst>
                </a:gridCol>
                <a:gridCol w="859095">
                  <a:extLst>
                    <a:ext uri="{9D8B030D-6E8A-4147-A177-3AD203B41FA5}">
                      <a16:colId xmlns:a16="http://schemas.microsoft.com/office/drawing/2014/main" val="2968547086"/>
                    </a:ext>
                  </a:extLst>
                </a:gridCol>
                <a:gridCol w="797330">
                  <a:extLst>
                    <a:ext uri="{9D8B030D-6E8A-4147-A177-3AD203B41FA5}">
                      <a16:colId xmlns:a16="http://schemas.microsoft.com/office/drawing/2014/main" val="3497589900"/>
                    </a:ext>
                  </a:extLst>
                </a:gridCol>
              </a:tblGrid>
              <a:tr h="2687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Condition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extLst>
                  <a:ext uri="{0D108BD9-81ED-4DB2-BD59-A6C34878D82A}">
                    <a16:rowId xmlns:a16="http://schemas.microsoft.com/office/drawing/2014/main" val="1584872901"/>
                  </a:ext>
                </a:extLst>
              </a:tr>
              <a:tr h="5510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Student is Authenticated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True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True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True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True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True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extLst>
                  <a:ext uri="{0D108BD9-81ED-4DB2-BD59-A6C34878D82A}">
                    <a16:rowId xmlns:a16="http://schemas.microsoft.com/office/drawing/2014/main" val="3677248220"/>
                  </a:ext>
                </a:extLst>
              </a:tr>
              <a:tr h="5510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All lectures watched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True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False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True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True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True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extLst>
                  <a:ext uri="{0D108BD9-81ED-4DB2-BD59-A6C34878D82A}">
                    <a16:rowId xmlns:a16="http://schemas.microsoft.com/office/drawing/2014/main" val="2753789354"/>
                  </a:ext>
                </a:extLst>
              </a:tr>
              <a:tr h="5510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All quizzes are passed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True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False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True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True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True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extLst>
                  <a:ext uri="{0D108BD9-81ED-4DB2-BD59-A6C34878D82A}">
                    <a16:rowId xmlns:a16="http://schemas.microsoft.com/office/drawing/2014/main" val="1909457938"/>
                  </a:ext>
                </a:extLst>
              </a:tr>
              <a:tr h="5510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All Assignments are passed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True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True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False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True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True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extLst>
                  <a:ext uri="{0D108BD9-81ED-4DB2-BD59-A6C34878D82A}">
                    <a16:rowId xmlns:a16="http://schemas.microsoft.com/office/drawing/2014/main" val="1736398457"/>
                  </a:ext>
                </a:extLst>
              </a:tr>
              <a:tr h="4676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Project passed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True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False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False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True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True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extLst>
                  <a:ext uri="{0D108BD9-81ED-4DB2-BD59-A6C34878D82A}">
                    <a16:rowId xmlns:a16="http://schemas.microsoft.com/office/drawing/2014/main" val="3213450146"/>
                  </a:ext>
                </a:extLst>
              </a:tr>
              <a:tr h="4676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Action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extLst>
                  <a:ext uri="{0D108BD9-81ED-4DB2-BD59-A6C34878D82A}">
                    <a16:rowId xmlns:a16="http://schemas.microsoft.com/office/drawing/2014/main" val="3830327924"/>
                  </a:ext>
                </a:extLst>
              </a:tr>
              <a:tr h="5510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Generate Certificate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extLst>
                  <a:ext uri="{0D108BD9-81ED-4DB2-BD59-A6C34878D82A}">
                    <a16:rowId xmlns:a16="http://schemas.microsoft.com/office/drawing/2014/main" val="4196116489"/>
                  </a:ext>
                </a:extLst>
              </a:tr>
              <a:tr h="4676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Criteria not Met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extLst>
                  <a:ext uri="{0D108BD9-81ED-4DB2-BD59-A6C34878D82A}">
                    <a16:rowId xmlns:a16="http://schemas.microsoft.com/office/drawing/2014/main" val="88787006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46AAD-28B2-40D4-8555-3F7B7675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56EA7C-1906-EAE3-D05E-857FA44D47E2}"/>
              </a:ext>
            </a:extLst>
          </p:cNvPr>
          <p:cNvCxnSpPr/>
          <p:nvPr/>
        </p:nvCxnSpPr>
        <p:spPr>
          <a:xfrm>
            <a:off x="7305869" y="2985796"/>
            <a:ext cx="914400" cy="91440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073DC6E-07E0-A23C-E931-B5BE98900169}"/>
              </a:ext>
            </a:extLst>
          </p:cNvPr>
          <p:cNvSpPr txBox="1">
            <a:spLocks/>
          </p:cNvSpPr>
          <p:nvPr/>
        </p:nvSpPr>
        <p:spPr>
          <a:xfrm>
            <a:off x="7763069" y="844575"/>
            <a:ext cx="4288971" cy="53286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125000"/>
              </a:lnSpc>
              <a:spcBef>
                <a:spcPct val="0"/>
              </a:spcBef>
              <a:buNone/>
              <a:defRPr lang="en-US" sz="2400" kern="1200" spc="1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Decision Table</a:t>
            </a:r>
          </a:p>
          <a:p>
            <a:r>
              <a:rPr lang="en-US" noProof="0" dirty="0"/>
              <a:t>(Generate Certificate)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08264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CC75E66F-ADBD-4E16-81F9-B56DB21933D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503285" y="1114425"/>
            <a:ext cx="9345690" cy="5607050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46AAD-28B2-40D4-8555-3F7B7675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06FACBD-B244-4420-BE24-AD9110F31E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09845" y="999340"/>
            <a:ext cx="5578870" cy="1408770"/>
          </a:xfrm>
        </p:spPr>
        <p:txBody>
          <a:bodyPr anchor="ctr">
            <a:normAutofit/>
          </a:bodyPr>
          <a:lstStyle/>
          <a:p>
            <a:pPr>
              <a:lnSpc>
                <a:spcPct val="140000"/>
              </a:lnSpc>
              <a:spcAft>
                <a:spcPts val="600"/>
              </a:spcAft>
            </a:pPr>
            <a:endParaRPr lang="en-US" sz="13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C78B530-904A-4FFB-B79F-DD0CA2B3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559" y="1352736"/>
            <a:ext cx="3037792" cy="657883"/>
          </a:xfr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/>
              <a:t>DFD (Level 0)</a:t>
            </a:r>
          </a:p>
        </p:txBody>
      </p:sp>
    </p:spTree>
    <p:extLst>
      <p:ext uri="{BB962C8B-B14F-4D97-AF65-F5344CB8AC3E}">
        <p14:creationId xmlns:p14="http://schemas.microsoft.com/office/powerpoint/2010/main" val="3199711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46AAD-28B2-40D4-8555-3F7B7675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CC75E66F-ADBD-4E16-81F9-B56DB21933D3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/>
        </p:blipFill>
        <p:spPr>
          <a:xfrm>
            <a:off x="4701209" y="1"/>
            <a:ext cx="7490791" cy="6721474"/>
          </a:xfrm>
          <a:prstGeom prst="rect">
            <a:avLst/>
          </a:prstGeom>
          <a:noFill/>
        </p:spPr>
      </p:pic>
      <p:sp>
        <p:nvSpPr>
          <p:cNvPr id="90" name="Content Placeholder 3">
            <a:extLst>
              <a:ext uri="{FF2B5EF4-FFF2-40B4-BE49-F238E27FC236}">
                <a16:creationId xmlns:a16="http://schemas.microsoft.com/office/drawing/2014/main" id="{1DA127D1-7185-33B3-E6A9-34FF5EEF2F6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47641" y="4120055"/>
            <a:ext cx="3513083" cy="1185839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C78B530-904A-4FFB-B79F-DD0CA2B3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1005213" y="4932422"/>
            <a:ext cx="2635209" cy="523708"/>
          </a:xfr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/>
              <a:t>DFD (Level 1)</a:t>
            </a:r>
          </a:p>
        </p:txBody>
      </p:sp>
    </p:spTree>
    <p:extLst>
      <p:ext uri="{BB962C8B-B14F-4D97-AF65-F5344CB8AC3E}">
        <p14:creationId xmlns:p14="http://schemas.microsoft.com/office/powerpoint/2010/main" val="2623368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46AAD-28B2-40D4-8555-3F7B7675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CC75E66F-ADBD-4E16-81F9-B56DB21933D3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/>
          <a:stretch/>
        </p:blipFill>
        <p:spPr>
          <a:xfrm>
            <a:off x="4701209" y="1"/>
            <a:ext cx="7490791" cy="6721474"/>
          </a:xfrm>
          <a:prstGeom prst="rect">
            <a:avLst/>
          </a:prstGeom>
          <a:noFill/>
        </p:spPr>
      </p:pic>
      <p:sp>
        <p:nvSpPr>
          <p:cNvPr id="90" name="Content Placeholder 3">
            <a:extLst>
              <a:ext uri="{FF2B5EF4-FFF2-40B4-BE49-F238E27FC236}">
                <a16:creationId xmlns:a16="http://schemas.microsoft.com/office/drawing/2014/main" id="{1DA127D1-7185-33B3-E6A9-34FF5EEF2F6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47641" y="4120055"/>
            <a:ext cx="3513083" cy="1185839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C78B530-904A-4FFB-B79F-DD0CA2B3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1005213" y="4932422"/>
            <a:ext cx="2635209" cy="523708"/>
          </a:xfr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/>
              <a:t>DFD (Level 2)</a:t>
            </a:r>
          </a:p>
        </p:txBody>
      </p:sp>
    </p:spTree>
    <p:extLst>
      <p:ext uri="{BB962C8B-B14F-4D97-AF65-F5344CB8AC3E}">
        <p14:creationId xmlns:p14="http://schemas.microsoft.com/office/powerpoint/2010/main" val="3976090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C78B530-904A-4FFB-B79F-DD0CA2B3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606" y="2076216"/>
            <a:ext cx="4288971" cy="532862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STATE TRANSITION DIAGRAM</a:t>
            </a:r>
            <a:br>
              <a:rPr lang="en-US" dirty="0"/>
            </a:br>
            <a:r>
              <a:rPr lang="en-US" dirty="0"/>
              <a:t>(Generate Certificate)</a:t>
            </a:r>
            <a:endParaRPr lang="en-US" noProof="0" dirty="0"/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CC75E66F-ADBD-4E16-81F9-B56DB21933D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/>
          <a:stretch/>
        </p:blipFill>
        <p:spPr>
          <a:xfrm>
            <a:off x="0" y="0"/>
            <a:ext cx="6764694" cy="6858000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06FACBD-B244-4420-BE24-AD9110F31EC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101509" y="2431279"/>
            <a:ext cx="4288971" cy="30551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46AAD-28B2-40D4-8555-3F7B7675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56EA7C-1906-EAE3-D05E-857FA44D47E2}"/>
              </a:ext>
            </a:extLst>
          </p:cNvPr>
          <p:cNvCxnSpPr/>
          <p:nvPr/>
        </p:nvCxnSpPr>
        <p:spPr>
          <a:xfrm>
            <a:off x="7305869" y="2985796"/>
            <a:ext cx="914400" cy="91440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547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C78B530-904A-4FFB-B79F-DD0CA2B3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606" y="2076216"/>
            <a:ext cx="4288971" cy="532862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STATE TRANSITION MATRIX;</a:t>
            </a:r>
            <a:br>
              <a:rPr lang="en-US" dirty="0"/>
            </a:br>
            <a:r>
              <a:rPr lang="en-US" dirty="0"/>
              <a:t>(Course Selection)</a:t>
            </a:r>
            <a:endParaRPr lang="en-US" noProof="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BD1416F-0D46-12AB-0933-653E5814AAFD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966954081"/>
              </p:ext>
            </p:extLst>
          </p:nvPr>
        </p:nvGraphicFramePr>
        <p:xfrm>
          <a:off x="0" y="1544217"/>
          <a:ext cx="6755362" cy="3769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5653">
                  <a:extLst>
                    <a:ext uri="{9D8B030D-6E8A-4147-A177-3AD203B41FA5}">
                      <a16:colId xmlns:a16="http://schemas.microsoft.com/office/drawing/2014/main" val="114515252"/>
                    </a:ext>
                  </a:extLst>
                </a:gridCol>
                <a:gridCol w="1125653">
                  <a:extLst>
                    <a:ext uri="{9D8B030D-6E8A-4147-A177-3AD203B41FA5}">
                      <a16:colId xmlns:a16="http://schemas.microsoft.com/office/drawing/2014/main" val="2887297613"/>
                    </a:ext>
                  </a:extLst>
                </a:gridCol>
                <a:gridCol w="1125653">
                  <a:extLst>
                    <a:ext uri="{9D8B030D-6E8A-4147-A177-3AD203B41FA5}">
                      <a16:colId xmlns:a16="http://schemas.microsoft.com/office/drawing/2014/main" val="227972056"/>
                    </a:ext>
                  </a:extLst>
                </a:gridCol>
                <a:gridCol w="1125653">
                  <a:extLst>
                    <a:ext uri="{9D8B030D-6E8A-4147-A177-3AD203B41FA5}">
                      <a16:colId xmlns:a16="http://schemas.microsoft.com/office/drawing/2014/main" val="2142965913"/>
                    </a:ext>
                  </a:extLst>
                </a:gridCol>
                <a:gridCol w="1126375">
                  <a:extLst>
                    <a:ext uri="{9D8B030D-6E8A-4147-A177-3AD203B41FA5}">
                      <a16:colId xmlns:a16="http://schemas.microsoft.com/office/drawing/2014/main" val="2810299067"/>
                    </a:ext>
                  </a:extLst>
                </a:gridCol>
                <a:gridCol w="1126375">
                  <a:extLst>
                    <a:ext uri="{9D8B030D-6E8A-4147-A177-3AD203B41FA5}">
                      <a16:colId xmlns:a16="http://schemas.microsoft.com/office/drawing/2014/main" val="2894497559"/>
                    </a:ext>
                  </a:extLst>
                </a:gridCol>
              </a:tblGrid>
              <a:tr h="5989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Current State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Select Course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Enroll Request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Confirm Enrollment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Enrollment Rejected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Cancel Enrollment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extLst>
                  <a:ext uri="{0D108BD9-81ED-4DB2-BD59-A6C34878D82A}">
                    <a16:rowId xmlns:a16="http://schemas.microsoft.com/office/drawing/2014/main" val="3115269338"/>
                  </a:ext>
                </a:extLst>
              </a:tr>
              <a:tr h="5989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Initial State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Course Selection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extLst>
                  <a:ext uri="{0D108BD9-81ED-4DB2-BD59-A6C34878D82A}">
                    <a16:rowId xmlns:a16="http://schemas.microsoft.com/office/drawing/2014/main" val="1980975543"/>
                  </a:ext>
                </a:extLst>
              </a:tr>
              <a:tr h="5989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Course Selection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Enrollment Pending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extLst>
                  <a:ext uri="{0D108BD9-81ED-4DB2-BD59-A6C34878D82A}">
                    <a16:rowId xmlns:a16="http://schemas.microsoft.com/office/drawing/2014/main" val="1900151908"/>
                  </a:ext>
                </a:extLst>
              </a:tr>
              <a:tr h="5989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Enrollment Pending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Enrolled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Enrollment Failed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Cancelled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extLst>
                  <a:ext uri="{0D108BD9-81ED-4DB2-BD59-A6C34878D82A}">
                    <a16:rowId xmlns:a16="http://schemas.microsoft.com/office/drawing/2014/main" val="3747188792"/>
                  </a:ext>
                </a:extLst>
              </a:tr>
              <a:tr h="2921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Enrolled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Cancelled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extLst>
                  <a:ext uri="{0D108BD9-81ED-4DB2-BD59-A6C34878D82A}">
                    <a16:rowId xmlns:a16="http://schemas.microsoft.com/office/drawing/2014/main" val="3365575524"/>
                  </a:ext>
                </a:extLst>
              </a:tr>
              <a:tr h="5989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Enrollment Failed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extLst>
                  <a:ext uri="{0D108BD9-81ED-4DB2-BD59-A6C34878D82A}">
                    <a16:rowId xmlns:a16="http://schemas.microsoft.com/office/drawing/2014/main" val="2080076781"/>
                  </a:ext>
                </a:extLst>
              </a:tr>
              <a:tr h="4824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Cancelled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46" marR="49546" marT="0" marB="0"/>
                </a:tc>
                <a:extLst>
                  <a:ext uri="{0D108BD9-81ED-4DB2-BD59-A6C34878D82A}">
                    <a16:rowId xmlns:a16="http://schemas.microsoft.com/office/drawing/2014/main" val="150474625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46AAD-28B2-40D4-8555-3F7B7675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25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56EA7C-1906-EAE3-D05E-857FA44D47E2}"/>
              </a:ext>
            </a:extLst>
          </p:cNvPr>
          <p:cNvCxnSpPr/>
          <p:nvPr/>
        </p:nvCxnSpPr>
        <p:spPr>
          <a:xfrm>
            <a:off x="5091113" y="2705878"/>
            <a:ext cx="914400" cy="91440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614235"/>
      </p:ext>
    </p:extLst>
  </p:cSld>
  <p:clrMapOvr>
    <a:masterClrMapping/>
  </p:clrMapOvr>
  <p:transition spd="slow">
    <p:comb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C78B530-904A-4FFB-B79F-DD0CA2B3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137" y="1360309"/>
            <a:ext cx="2909309" cy="657882"/>
          </a:xfr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/>
              <a:t>Dialogue Map</a:t>
            </a:r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CC75E66F-ADBD-4E16-81F9-B56DB21933D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2079171" y="2018191"/>
            <a:ext cx="8033657" cy="4522883"/>
          </a:xfrm>
          <a:prstGeom prst="rect">
            <a:avLst/>
          </a:prstGeom>
          <a:noFill/>
        </p:spPr>
      </p:pic>
      <p:sp>
        <p:nvSpPr>
          <p:cNvPr id="95" name="Content Placeholder 3">
            <a:extLst>
              <a:ext uri="{FF2B5EF4-FFF2-40B4-BE49-F238E27FC236}">
                <a16:creationId xmlns:a16="http://schemas.microsoft.com/office/drawing/2014/main" id="{9C17ADA3-306F-FE87-019C-D330B8C0C35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09845" y="1075509"/>
            <a:ext cx="5293260" cy="14087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46AAD-28B2-40D4-8555-3F7B7675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26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C78B530-904A-4FFB-B79F-DD0CA2B3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606" y="2076216"/>
            <a:ext cx="4288971" cy="532862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USE CASE DIAGRAM</a:t>
            </a:r>
            <a:endParaRPr lang="en-US" noProof="0" dirty="0"/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CC75E66F-ADBD-4E16-81F9-B56DB21933D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/>
          <a:stretch/>
        </p:blipFill>
        <p:spPr>
          <a:xfrm>
            <a:off x="-55984" y="24498"/>
            <a:ext cx="12247984" cy="6858000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06FACBD-B244-4420-BE24-AD9110F31EC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101509" y="2431279"/>
            <a:ext cx="4288971" cy="30551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46AAD-28B2-40D4-8555-3F7B7675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56EA7C-1906-EAE3-D05E-857FA44D47E2}"/>
              </a:ext>
            </a:extLst>
          </p:cNvPr>
          <p:cNvCxnSpPr/>
          <p:nvPr/>
        </p:nvCxnSpPr>
        <p:spPr>
          <a:xfrm>
            <a:off x="7305869" y="2985796"/>
            <a:ext cx="914400" cy="91440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461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12B1988-DF3B-414E-BEB4-BDE3F33E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7" y="1360309"/>
            <a:ext cx="3159589" cy="657882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Introduction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27F41A1-E0EA-41B4-89AC-89D0C6C9DF1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38600" y="1075508"/>
            <a:ext cx="7315200" cy="2678833"/>
          </a:xfrm>
        </p:spPr>
        <p:txBody>
          <a:bodyPr anchor="ctr"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HURRICANIX eLEARNING platform is designed to make learning accessible and convenient for everyone. With our online platform, you can access a wide range of courses and materials on various subjects, all in one place. Whether you're a student looking to supplement your education, a working professional looking to upgrade your skills, or simply someone who wants to learn something new, our app has something for you. With interactive features, quizzes, attempting assignment in real-time with integrated applications and progress tracking, our app makes it easy to stay engaged and motivated as you learn.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​</a:t>
            </a:r>
          </a:p>
        </p:txBody>
      </p:sp>
      <p:pic>
        <p:nvPicPr>
          <p:cNvPr id="150" name="Picture Placeholder 149">
            <a:extLst>
              <a:ext uri="{FF2B5EF4-FFF2-40B4-BE49-F238E27FC236}">
                <a16:creationId xmlns:a16="http://schemas.microsoft.com/office/drawing/2014/main" id="{FB8FDEA3-5342-4AA3-BD01-617F25717CA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" y="3754340"/>
            <a:ext cx="12191999" cy="310365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268C4-FA36-44D9-B49A-C2B51810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6266357-58CA-479D-8E3B-7CBCA9707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7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C490DB81-3218-4662-ACD7-93D3B496BAD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7496175" y="2021869"/>
            <a:ext cx="5743081" cy="4106118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498E64-6451-4E0A-BE2B-4D44D7FC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2" y="767956"/>
            <a:ext cx="4607268" cy="469476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Purpose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44C4064-B69B-4ECE-8110-639CB21C906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6002" y="2099408"/>
            <a:ext cx="8145550" cy="6339742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Providing a diverse range of courses and materials accessible from anywhere, catering to students, professionals, and lifelong learners.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Fostering interactive and engaging learning experiences through quizzes, real-time assignments, and integrated applications.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Tracking individual progress to personalize learning journeys and enhance motivation.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Offering a seamless learning experience that transcends geographical limitations, making education convenient and adaptable to varying schedules.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Empowering learners by simplifying the learning process, thereby promoting continuous personal and professional development."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4012-3B10-4CDC-9117-E08BA2B1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672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C490DB81-3218-4662-ACD7-93D3B496BAD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7496175" y="2021869"/>
            <a:ext cx="5743081" cy="4106118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498E64-6451-4E0A-BE2B-4D44D7FC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2" y="767956"/>
            <a:ext cx="4607268" cy="469476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Vision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44C4064-B69B-4ECE-8110-639CB21C906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6002" y="2099408"/>
            <a:ext cx="8145550" cy="6339742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Empowering Learners, Transforming Education: Our vision is to create an inclusive, accessible, and dynamic e-learning platform that revolutionizes education. We aim to break down barriers to learning by providing a diverse range of high-quality courses and resources, fostering interactive and engaging learning experiences for students, professionals, and lifelong learners worldwide. Through innovation, personalized learning, and a commitment to excellence, we strive to empower individuals to achieve their full potential, facilitating continuous growth and success in an ever-evolving world.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4012-3B10-4CDC-9117-E08BA2B1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514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498E64-6451-4E0A-BE2B-4D44D7FC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1" y="710806"/>
            <a:ext cx="4607268" cy="469476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Project Scope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44C4064-B69B-4ECE-8110-639CB21C906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6001" y="1861866"/>
            <a:ext cx="11067141" cy="499613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"Develop an E-Learning Platform for Accessibility and Engagement"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repository for courses and materials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User-centric interface for students, professionals, and lifelong learners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learning functionality for video lecture downloads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tools like real-time assignments, quizzes, and progress tracking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user profiles for tailored experiences</a:t>
            </a:r>
          </a:p>
          <a:p>
            <a:pPr marL="457200" lvl="1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Scope: Hardware development, content creation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Constraints: Stringent security, compatibility, compliance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Deliverables: Fully functional platform, user documentation, testing reports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Milestones: Development phase, implementation phase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Criteria: High engagement, minimal post-launch issues, positive adoption metrics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4012-3B10-4CDC-9117-E08BA2B1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415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Placeholder 94" descr="Two people standing facing a crowd of people sitting">
            <a:extLst>
              <a:ext uri="{FF2B5EF4-FFF2-40B4-BE49-F238E27FC236}">
                <a16:creationId xmlns:a16="http://schemas.microsoft.com/office/drawing/2014/main" id="{3FF8EFA2-0949-401A-811D-D6897A5093E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</p:spPr>
      </p:pic>
      <p:sp>
        <p:nvSpPr>
          <p:cNvPr id="8" name="Rectangle 7" descr="Two people standing facing a crowd of people sitting">
            <a:extLst>
              <a:ext uri="{FF2B5EF4-FFF2-40B4-BE49-F238E27FC236}">
                <a16:creationId xmlns:a16="http://schemas.microsoft.com/office/drawing/2014/main" id="{594535C4-A78A-4A5A-9C2E-74F1F35654E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4495366-EE59-449D-B7FC-B98DC2FE6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05107" y="3055535"/>
            <a:ext cx="7981786" cy="2609103"/>
          </a:xfrm>
        </p:spPr>
        <p:txBody>
          <a:bodyPr/>
          <a:lstStyle/>
          <a:p>
            <a:r>
              <a:rPr lang="en-US" dirty="0"/>
              <a:t>Education's purpose is to replace an empty mind with an open one.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1404CCDC-501B-496D-9029-79E90353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083" y="5448575"/>
            <a:ext cx="4881563" cy="463550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Malcolm Forbes​</a:t>
            </a:r>
          </a:p>
          <a:p>
            <a:pPr lvl="0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33799A4-8798-4781-8D28-35CC07B11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9180" y="3069456"/>
            <a:ext cx="438150" cy="24765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4C50844-6236-4709-89E7-EDEB32935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29759" y="3219972"/>
            <a:ext cx="696047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0A4C6-E394-4175-B209-3CE54B72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9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B31D461-0128-E766-2156-4305E70AD07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1958" r="11958"/>
          <a:stretch/>
        </p:blipFill>
        <p:spPr>
          <a:xfrm>
            <a:off x="6096000" y="0"/>
            <a:ext cx="6096000" cy="6858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F5660-F6B8-485C-94CC-0A886850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59" name="Content Placeholder 58">
            <a:extLst>
              <a:ext uri="{FF2B5EF4-FFF2-40B4-BE49-F238E27FC236}">
                <a16:creationId xmlns:a16="http://schemas.microsoft.com/office/drawing/2014/main" id="{B9E9DD8A-3636-40F3-B90A-638534A1C5F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53736" y="1324947"/>
            <a:ext cx="7856864" cy="4124131"/>
          </a:xfrm>
        </p:spPr>
        <p:txBody>
          <a:bodyPr>
            <a:normAutofit fontScale="85000" lnSpcReduction="20000"/>
          </a:bodyPr>
          <a:lstStyle/>
          <a:p>
            <a:r>
              <a:rPr lang="en-US" sz="1600" b="1" dirty="0"/>
              <a:t>Product Perspective: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 </a:t>
            </a:r>
            <a:r>
              <a:rPr lang="en-US" dirty="0"/>
              <a:t>E-Learning Platform as a centralized system</a:t>
            </a:r>
          </a:p>
          <a:p>
            <a:r>
              <a:rPr lang="en-US" sz="1600" b="1" dirty="0"/>
              <a:t>User Classes: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Students, professionals, lifelong learners</a:t>
            </a:r>
          </a:p>
          <a:p>
            <a:r>
              <a:rPr lang="en-US" sz="1600" b="1" dirty="0"/>
              <a:t>Operating Environment: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Online accessibility across devices</a:t>
            </a:r>
          </a:p>
          <a:p>
            <a:r>
              <a:rPr lang="en-US" sz="1600" b="1" dirty="0"/>
              <a:t>Design and Implementation Constraints: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Security, compatibility, standards</a:t>
            </a:r>
          </a:p>
          <a:p>
            <a:r>
              <a:rPr lang="en-US" sz="1600" b="1" dirty="0"/>
              <a:t>Assumptions and Dependencies: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User engagement, reliable internet​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A3B8B57-53E4-4533-98FE-DA8FC4A5684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876433" y="5521586"/>
            <a:ext cx="4114800" cy="126881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F1944A9-FD87-4ADB-BC13-44BB7AD0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462" y="236379"/>
            <a:ext cx="3980182" cy="1268810"/>
          </a:xfr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/>
              <a:t> Overall Description</a:t>
            </a:r>
          </a:p>
        </p:txBody>
      </p:sp>
    </p:spTree>
    <p:extLst>
      <p:ext uri="{BB962C8B-B14F-4D97-AF65-F5344CB8AC3E}">
        <p14:creationId xmlns:p14="http://schemas.microsoft.com/office/powerpoint/2010/main" val="25071416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39DF4C5D-10AB-04A2-8E1C-792CC91178DB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289821081"/>
              </p:ext>
            </p:extLst>
          </p:nvPr>
        </p:nvGraphicFramePr>
        <p:xfrm>
          <a:off x="922695" y="1650115"/>
          <a:ext cx="10190064" cy="507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276">
                  <a:extLst>
                    <a:ext uri="{9D8B030D-6E8A-4147-A177-3AD203B41FA5}">
                      <a16:colId xmlns:a16="http://schemas.microsoft.com/office/drawing/2014/main" val="3735863532"/>
                    </a:ext>
                  </a:extLst>
                </a:gridCol>
                <a:gridCol w="3442996">
                  <a:extLst>
                    <a:ext uri="{9D8B030D-6E8A-4147-A177-3AD203B41FA5}">
                      <a16:colId xmlns:a16="http://schemas.microsoft.com/office/drawing/2014/main" val="3523496634"/>
                    </a:ext>
                  </a:extLst>
                </a:gridCol>
                <a:gridCol w="4142792">
                  <a:extLst>
                    <a:ext uri="{9D8B030D-6E8A-4147-A177-3AD203B41FA5}">
                      <a16:colId xmlns:a16="http://schemas.microsoft.com/office/drawing/2014/main" val="2442946495"/>
                    </a:ext>
                  </a:extLst>
                </a:gridCol>
              </a:tblGrid>
              <a:tr h="4097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992072"/>
                  </a:ext>
                </a:extLst>
              </a:tr>
              <a:tr h="4218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Profile Management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 user accounts and store information securely.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Allow users to create, update, and delete profiles.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Ensure secure storage of user information.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1103801"/>
                  </a:ext>
                </a:extLst>
              </a:tr>
              <a:tr h="6380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Course Catalog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Display available courses with descriptions and categorization.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List courses with details, objectives, and prerequisites.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Categorize courses for easy navigation.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8204091"/>
                  </a:ext>
                </a:extLst>
              </a:tr>
              <a:tr h="4218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 Management System (CMS)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Upload, organize, and manage course materials (lectures, quizzes, resources).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Support multiple formats for content.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Enable organization and easy access.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4606703"/>
                  </a:ext>
                </a:extLst>
              </a:tr>
              <a:tr h="4218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 Management System (LMS)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Track student progress, grading, feedback, and performance analytics.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Record student progress and grades.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2. Provide performance insights and analytics.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6292158"/>
                  </a:ext>
                </a:extLst>
              </a:tr>
              <a:tr h="4218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Discussion Forums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Facilitate communication between students and instructors.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Enable forums, chats, or messaging systems.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2. Support collaboration tools for group discussions.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7453701"/>
                  </a:ext>
                </a:extLst>
              </a:tr>
              <a:tr h="6380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Assessment and Evaluation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 quizzes, exams, and assessments; automate grading and feedback.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Develop various types of assessments.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2. Implement automated grading and feedback mechanisms.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2378296"/>
                  </a:ext>
                </a:extLst>
              </a:tr>
              <a:tr h="6380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Progress Tracking and Reporting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Allow students to monitor their progress; provide analytics for administrators.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Provide progress tracking tools for students.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2. Generate reports for platform usage and course effectiveness.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547304"/>
                  </a:ext>
                </a:extLst>
              </a:tr>
              <a:tr h="4218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Certification and Credentials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Issue certificates or badges upon course completion; maintain credential records.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Generate and issue completion certificates.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Store earned credentials securely.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4320924"/>
                  </a:ext>
                </a:extLst>
              </a:tr>
              <a:tr h="6380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 Compatibility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Ensure platform accessibility and functionality across devices.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Develop a responsive design for different screen sizes.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2. Optimize usability on mobile devices.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639851"/>
                  </a:ext>
                </a:extLst>
              </a:tr>
            </a:tbl>
          </a:graphicData>
        </a:graphic>
      </p:graphicFrame>
      <p:sp>
        <p:nvSpPr>
          <p:cNvPr id="13" name="Title 12">
            <a:extLst>
              <a:ext uri="{FF2B5EF4-FFF2-40B4-BE49-F238E27FC236}">
                <a16:creationId xmlns:a16="http://schemas.microsoft.com/office/drawing/2014/main" id="{93586CFB-AC76-8695-6AA6-E7488355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96" y="546158"/>
            <a:ext cx="4607268" cy="469476"/>
          </a:xfrm>
        </p:spPr>
        <p:txBody>
          <a:bodyPr/>
          <a:lstStyle/>
          <a:p>
            <a:r>
              <a:rPr lang="en-US" dirty="0"/>
              <a:t>System features: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B50AAC-E5A3-0BCE-CE58-19C96A14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2701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ern Conference PPT_TM78544816_Win32_JC_v2.potx" id="{35CB27CA-E61E-4531-88B2-D5572B8A3A01}" vid="{854ED03E-8373-4C81-B2CB-0118884FF5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C34B31-7353-4357-814E-0E5916A110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9B3369-3F0F-499C-9EE7-8EC46B6E8A7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1DE3569-F02A-48B1-8F6E-F11E8BF870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268</TotalTime>
  <Words>1544</Words>
  <Application>Microsoft Office PowerPoint</Application>
  <PresentationFormat>Widescreen</PresentationFormat>
  <Paragraphs>334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Times New Roman</vt:lpstr>
      <vt:lpstr>Tisa Offc Serif Pro</vt:lpstr>
      <vt:lpstr>Univers Light</vt:lpstr>
      <vt:lpstr>Univers LT Std 45 Light</vt:lpstr>
      <vt:lpstr>Wingdings</vt:lpstr>
      <vt:lpstr>Office Theme</vt:lpstr>
      <vt:lpstr>PROJECT HURRICANIX eLEARNING </vt:lpstr>
      <vt:lpstr>Meet the presenters</vt:lpstr>
      <vt:lpstr>Introduction</vt:lpstr>
      <vt:lpstr>Purpose</vt:lpstr>
      <vt:lpstr>Vision</vt:lpstr>
      <vt:lpstr>Project Scope</vt:lpstr>
      <vt:lpstr>Malcolm Forbes​ </vt:lpstr>
      <vt:lpstr> Overall Description</vt:lpstr>
      <vt:lpstr>System features:</vt:lpstr>
      <vt:lpstr>Logical Data Model:</vt:lpstr>
      <vt:lpstr> Data dictionary </vt:lpstr>
      <vt:lpstr>Reports</vt:lpstr>
      <vt:lpstr>External interface Requirements:</vt:lpstr>
      <vt:lpstr>External interface Requirements:</vt:lpstr>
      <vt:lpstr>External interface Requirements:</vt:lpstr>
      <vt:lpstr>Quality Attributes</vt:lpstr>
      <vt:lpstr>Quality Attributes</vt:lpstr>
      <vt:lpstr>Quality Attributes</vt:lpstr>
      <vt:lpstr>USE CASE DIAGRAM</vt:lpstr>
      <vt:lpstr>Decision Tree (Generate Certificate)</vt:lpstr>
      <vt:lpstr>DFD (Level 0)</vt:lpstr>
      <vt:lpstr>DFD (Level 1)</vt:lpstr>
      <vt:lpstr>DFD (Level 2)</vt:lpstr>
      <vt:lpstr>STATE TRANSITION DIAGRAM (Generate Certificate)</vt:lpstr>
      <vt:lpstr>STATE TRANSITION MATRIX; (Course Selection)</vt:lpstr>
      <vt:lpstr>Dialogue Map</vt:lpstr>
      <vt:lpstr>USE CASE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HURRICANIX eLEARNING </dc:title>
  <dc:creator>Mahad wajid</dc:creator>
  <cp:lastModifiedBy>Mahad wajid</cp:lastModifiedBy>
  <cp:revision>5</cp:revision>
  <dcterms:created xsi:type="dcterms:W3CDTF">2023-12-03T14:00:36Z</dcterms:created>
  <dcterms:modified xsi:type="dcterms:W3CDTF">2023-12-03T18:51:41Z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