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1"/>
  </p:sldMasterIdLst>
  <p:notesMasterIdLst>
    <p:notesMasterId r:id="rId21"/>
  </p:notesMasterIdLst>
  <p:sldIdLst>
    <p:sldId id="285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9" r:id="rId10"/>
    <p:sldId id="300" r:id="rId11"/>
    <p:sldId id="30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83" r:id="rId20"/>
  </p:sldIdLst>
  <p:sldSz cx="6858000" cy="9144000" type="letter"/>
  <p:notesSz cx="6858000" cy="9144000"/>
  <p:embeddedFontLst>
    <p:embeddedFont>
      <p:font typeface="맑은 고딕" panose="020B0503020000020004" pitchFamily="34" charset="-127"/>
      <p:regular r:id="rId22"/>
      <p:bold r:id="rId23"/>
    </p:embeddedFont>
    <p:embeddedFont>
      <p:font typeface="Montserrat ExtraBold" panose="020B0604020202020204" charset="0"/>
      <p:bold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Abril Fatface" panose="020B0604020202020204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30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F5BAB-833B-481A-959D-52BFF130F5A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17815-B529-4F33-A186-D8C8CE3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36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17815-B529-4F33-A186-D8C8CE33DB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그림 개체 틀 14">
            <a:extLst>
              <a:ext uri="{FF2B5EF4-FFF2-40B4-BE49-F238E27FC236}">
                <a16:creationId xmlns="" xmlns:a16="http://schemas.microsoft.com/office/drawing/2014/main" id="{460ABE6A-688C-4646-9D1F-ABF8F19C63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858000" cy="4864100"/>
          </a:xfrm>
          <a:custGeom>
            <a:avLst/>
            <a:gdLst>
              <a:gd name="connsiteX0" fmla="*/ 6858000 w 6858000"/>
              <a:gd name="connsiteY0" fmla="*/ 0 h 4864100"/>
              <a:gd name="connsiteX1" fmla="*/ 6858000 w 6858000"/>
              <a:gd name="connsiteY1" fmla="*/ 2623063 h 4864100"/>
              <a:gd name="connsiteX2" fmla="*/ 0 w 6858000"/>
              <a:gd name="connsiteY2" fmla="*/ 4864100 h 4864100"/>
              <a:gd name="connsiteX3" fmla="*/ 0 w 6858000"/>
              <a:gd name="connsiteY3" fmla="*/ 2241037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864100">
                <a:moveTo>
                  <a:pt x="6858000" y="0"/>
                </a:moveTo>
                <a:lnTo>
                  <a:pt x="6858000" y="2623063"/>
                </a:lnTo>
                <a:lnTo>
                  <a:pt x="0" y="4864100"/>
                </a:lnTo>
                <a:lnTo>
                  <a:pt x="0" y="22410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99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D2D8AEDD-C930-4AF3-8276-2D919DEA2D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959345"/>
            <a:ext cx="6858000" cy="2875299"/>
          </a:xfrm>
          <a:custGeom>
            <a:avLst/>
            <a:gdLst>
              <a:gd name="connsiteX0" fmla="*/ 6858000 w 6858000"/>
              <a:gd name="connsiteY0" fmla="*/ 0 h 2875299"/>
              <a:gd name="connsiteX1" fmla="*/ 6858000 w 6858000"/>
              <a:gd name="connsiteY1" fmla="*/ 1536700 h 2875299"/>
              <a:gd name="connsiteX2" fmla="*/ 1868972 w 6858000"/>
              <a:gd name="connsiteY2" fmla="*/ 2873506 h 2875299"/>
              <a:gd name="connsiteX3" fmla="*/ 1868422 w 6858000"/>
              <a:gd name="connsiteY3" fmla="*/ 2875297 h 2875299"/>
              <a:gd name="connsiteX4" fmla="*/ 1865559 w 6858000"/>
              <a:gd name="connsiteY4" fmla="*/ 2874420 h 2875299"/>
              <a:gd name="connsiteX5" fmla="*/ 1862282 w 6858000"/>
              <a:gd name="connsiteY5" fmla="*/ 2875299 h 2875299"/>
              <a:gd name="connsiteX6" fmla="*/ 1861732 w 6858000"/>
              <a:gd name="connsiteY6" fmla="*/ 2873247 h 2875299"/>
              <a:gd name="connsiteX7" fmla="*/ 0 w 6858000"/>
              <a:gd name="connsiteY7" fmla="*/ 2302804 h 2875299"/>
              <a:gd name="connsiteX8" fmla="*/ 0 w 6858000"/>
              <a:gd name="connsiteY8" fmla="*/ 766104 h 2875299"/>
              <a:gd name="connsiteX9" fmla="*/ 1861732 w 6858000"/>
              <a:gd name="connsiteY9" fmla="*/ 1336547 h 2875299"/>
              <a:gd name="connsiteX10" fmla="*/ 1862282 w 6858000"/>
              <a:gd name="connsiteY10" fmla="*/ 1338599 h 2875299"/>
              <a:gd name="connsiteX11" fmla="*/ 1865559 w 6858000"/>
              <a:gd name="connsiteY11" fmla="*/ 1337720 h 2875299"/>
              <a:gd name="connsiteX12" fmla="*/ 1868422 w 6858000"/>
              <a:gd name="connsiteY12" fmla="*/ 1338597 h 2875299"/>
              <a:gd name="connsiteX13" fmla="*/ 1868972 w 6858000"/>
              <a:gd name="connsiteY13" fmla="*/ 1336806 h 287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58000" h="2875299">
                <a:moveTo>
                  <a:pt x="6858000" y="0"/>
                </a:moveTo>
                <a:lnTo>
                  <a:pt x="6858000" y="1536700"/>
                </a:lnTo>
                <a:lnTo>
                  <a:pt x="1868972" y="2873506"/>
                </a:lnTo>
                <a:lnTo>
                  <a:pt x="1868422" y="2875297"/>
                </a:lnTo>
                <a:lnTo>
                  <a:pt x="1865559" y="2874420"/>
                </a:lnTo>
                <a:lnTo>
                  <a:pt x="1862282" y="2875299"/>
                </a:lnTo>
                <a:lnTo>
                  <a:pt x="1861732" y="2873247"/>
                </a:lnTo>
                <a:lnTo>
                  <a:pt x="0" y="2302804"/>
                </a:lnTo>
                <a:lnTo>
                  <a:pt x="0" y="766104"/>
                </a:lnTo>
                <a:lnTo>
                  <a:pt x="1861732" y="1336547"/>
                </a:lnTo>
                <a:lnTo>
                  <a:pt x="1862282" y="1338599"/>
                </a:lnTo>
                <a:lnTo>
                  <a:pt x="1865559" y="1337720"/>
                </a:lnTo>
                <a:lnTo>
                  <a:pt x="1868422" y="1338597"/>
                </a:lnTo>
                <a:lnTo>
                  <a:pt x="1868972" y="13368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7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1C43829-D954-488B-8C91-6FF74D3471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4594" y="1418092"/>
            <a:ext cx="2466996" cy="21802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2B9DAD7-FC1D-4BB4-8DF8-BFD815544D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411" y="3764633"/>
            <a:ext cx="2466996" cy="21802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BA52C7FD-955C-453A-BC2F-0E54E9D81EC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4594" y="6113728"/>
            <a:ext cx="2466996" cy="21802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28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C416CD2A-22A0-4F09-80C6-3D99A715CF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2"/>
            <a:ext cx="6858000" cy="3679057"/>
          </a:xfrm>
          <a:custGeom>
            <a:avLst/>
            <a:gdLst>
              <a:gd name="connsiteX0" fmla="*/ 0 w 6858000"/>
              <a:gd name="connsiteY0" fmla="*/ 0 h 3679057"/>
              <a:gd name="connsiteX1" fmla="*/ 6858000 w 6858000"/>
              <a:gd name="connsiteY1" fmla="*/ 0 h 3679057"/>
              <a:gd name="connsiteX2" fmla="*/ 6858000 w 6858000"/>
              <a:gd name="connsiteY2" fmla="*/ 1113535 h 3679057"/>
              <a:gd name="connsiteX3" fmla="*/ 1909916 w 6858000"/>
              <a:gd name="connsiteY3" fmla="*/ 3679057 h 3679057"/>
              <a:gd name="connsiteX4" fmla="*/ 0 w 6858000"/>
              <a:gd name="connsiteY4" fmla="*/ 2688789 h 367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3679057">
                <a:moveTo>
                  <a:pt x="0" y="0"/>
                </a:moveTo>
                <a:lnTo>
                  <a:pt x="6858000" y="0"/>
                </a:lnTo>
                <a:lnTo>
                  <a:pt x="6858000" y="1113535"/>
                </a:lnTo>
                <a:lnTo>
                  <a:pt x="1909916" y="3679057"/>
                </a:lnTo>
                <a:lnTo>
                  <a:pt x="0" y="26887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0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B5A3C984-EC19-41DD-AF1C-B78E818633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43426" y="3745736"/>
            <a:ext cx="2314575" cy="5398264"/>
          </a:xfrm>
          <a:custGeom>
            <a:avLst/>
            <a:gdLst>
              <a:gd name="connsiteX0" fmla="*/ 2314575 w 2314575"/>
              <a:gd name="connsiteY0" fmla="*/ 0 h 5398264"/>
              <a:gd name="connsiteX1" fmla="*/ 2314575 w 2314575"/>
              <a:gd name="connsiteY1" fmla="*/ 5398264 h 5398264"/>
              <a:gd name="connsiteX2" fmla="*/ 0 w 2314575"/>
              <a:gd name="connsiteY2" fmla="*/ 5398264 h 5398264"/>
              <a:gd name="connsiteX3" fmla="*/ 0 w 2314575"/>
              <a:gd name="connsiteY3" fmla="*/ 1140997 h 539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4575" h="5398264">
                <a:moveTo>
                  <a:pt x="2314575" y="0"/>
                </a:moveTo>
                <a:lnTo>
                  <a:pt x="2314575" y="5398264"/>
                </a:lnTo>
                <a:lnTo>
                  <a:pt x="0" y="5398264"/>
                </a:lnTo>
                <a:lnTo>
                  <a:pt x="0" y="1140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38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그림 개체 틀 8">
            <a:extLst>
              <a:ext uri="{FF2B5EF4-FFF2-40B4-BE49-F238E27FC236}">
                <a16:creationId xmlns="" xmlns:a16="http://schemas.microsoft.com/office/drawing/2014/main" id="{66EF89A6-38C1-4DEB-96CE-5A383C866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858000" cy="4864100"/>
          </a:xfrm>
          <a:custGeom>
            <a:avLst/>
            <a:gdLst>
              <a:gd name="connsiteX0" fmla="*/ 0 w 6858000"/>
              <a:gd name="connsiteY0" fmla="*/ 0 h 4864100"/>
              <a:gd name="connsiteX1" fmla="*/ 6858000 w 6858000"/>
              <a:gd name="connsiteY1" fmla="*/ 2241037 h 4864100"/>
              <a:gd name="connsiteX2" fmla="*/ 6858000 w 6858000"/>
              <a:gd name="connsiteY2" fmla="*/ 4864100 h 4864100"/>
              <a:gd name="connsiteX3" fmla="*/ 0 w 6858000"/>
              <a:gd name="connsiteY3" fmla="*/ 2623063 h 486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864100">
                <a:moveTo>
                  <a:pt x="0" y="0"/>
                </a:moveTo>
                <a:lnTo>
                  <a:pt x="6858000" y="2241037"/>
                </a:lnTo>
                <a:lnTo>
                  <a:pt x="6858000" y="4864100"/>
                </a:lnTo>
                <a:lnTo>
                  <a:pt x="0" y="262306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24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1" name="그림 개체 틀 20">
            <a:extLst>
              <a:ext uri="{FF2B5EF4-FFF2-40B4-BE49-F238E27FC236}">
                <a16:creationId xmlns="" xmlns:a16="http://schemas.microsoft.com/office/drawing/2014/main" id="{1148F3EE-798E-4C0D-93FB-B179BF7EB3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2" y="5981700"/>
            <a:ext cx="6858002" cy="3162300"/>
          </a:xfrm>
          <a:custGeom>
            <a:avLst/>
            <a:gdLst>
              <a:gd name="connsiteX0" fmla="*/ 0 w 6858002"/>
              <a:gd name="connsiteY0" fmla="*/ 0 h 3162300"/>
              <a:gd name="connsiteX1" fmla="*/ 6858002 w 6858002"/>
              <a:gd name="connsiteY1" fmla="*/ 2105077 h 3162300"/>
              <a:gd name="connsiteX2" fmla="*/ 6858002 w 6858002"/>
              <a:gd name="connsiteY2" fmla="*/ 3162300 h 3162300"/>
              <a:gd name="connsiteX3" fmla="*/ 0 w 6858002"/>
              <a:gd name="connsiteY3" fmla="*/ 316230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2" h="3162300">
                <a:moveTo>
                  <a:pt x="0" y="0"/>
                </a:moveTo>
                <a:lnTo>
                  <a:pt x="6858002" y="2105077"/>
                </a:lnTo>
                <a:lnTo>
                  <a:pt x="6858002" y="3162300"/>
                </a:lnTo>
                <a:lnTo>
                  <a:pt x="0" y="31623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1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167CC817-98EE-4F31-9E9C-A38ADC45F7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6858000" cy="91440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그림 개체 틀 10">
            <a:extLst>
              <a:ext uri="{FF2B5EF4-FFF2-40B4-BE49-F238E27FC236}">
                <a16:creationId xmlns="" xmlns:a16="http://schemas.microsoft.com/office/drawing/2014/main" id="{0676B1B4-DE54-4266-B6B1-883F4704FF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858000" cy="5562600"/>
          </a:xfrm>
          <a:custGeom>
            <a:avLst/>
            <a:gdLst>
              <a:gd name="connsiteX0" fmla="*/ 0 w 6858000"/>
              <a:gd name="connsiteY0" fmla="*/ 0 h 5562600"/>
              <a:gd name="connsiteX1" fmla="*/ 6858000 w 6858000"/>
              <a:gd name="connsiteY1" fmla="*/ 0 h 5562600"/>
              <a:gd name="connsiteX2" fmla="*/ 6858000 w 6858000"/>
              <a:gd name="connsiteY2" fmla="*/ 4213002 h 5562600"/>
              <a:gd name="connsiteX3" fmla="*/ 3429000 w 6858000"/>
              <a:gd name="connsiteY3" fmla="*/ 5562600 h 5562600"/>
              <a:gd name="connsiteX4" fmla="*/ 0 w 6858000"/>
              <a:gd name="connsiteY4" fmla="*/ 4213002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5562600">
                <a:moveTo>
                  <a:pt x="0" y="0"/>
                </a:moveTo>
                <a:lnTo>
                  <a:pt x="6858000" y="0"/>
                </a:lnTo>
                <a:lnTo>
                  <a:pt x="6858000" y="4213002"/>
                </a:lnTo>
                <a:lnTo>
                  <a:pt x="3429000" y="5562600"/>
                </a:lnTo>
                <a:lnTo>
                  <a:pt x="0" y="421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="" xmlns:a16="http://schemas.microsoft.com/office/drawing/2014/main" id="{DDF30ED9-6C18-4B0E-BCF4-A5A8BC6BF7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89300"/>
            <a:ext cx="6858000" cy="58547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1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C19CD6C-CF15-4DE9-8757-D26704FA17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2886420"/>
            <a:ext cx="5266063" cy="263303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7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2C19CD6C-CF15-4DE9-8757-D26704FA17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91937" y="2886420"/>
            <a:ext cx="5266063" cy="263303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A2B9DAD7-FC1D-4BB4-8DF8-BFD815544D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410" y="3764633"/>
            <a:ext cx="5125179" cy="21802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4214-A59E-4D2C-9580-A11D0B7D6CE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95CF-CE38-431E-94C1-83E0C53027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7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70" r:id="rId7"/>
    <p:sldLayoutId id="2147483671" r:id="rId8"/>
    <p:sldLayoutId id="2147483674" r:id="rId9"/>
    <p:sldLayoutId id="2147483672" r:id="rId10"/>
    <p:sldLayoutId id="2147483673" r:id="rId11"/>
    <p:sldLayoutId id="2147483675" r:id="rId12"/>
    <p:sldLayoutId id="2147483677" r:id="rId13"/>
    <p:sldLayoutId id="2147483676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hyperlink" Target="https://pynative.com/python-break-continue-pas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loops-and-control-statements-continue-break-and-pass-in-python/" TargetMode="External"/><Relationship Id="rId5" Type="http://schemas.openxmlformats.org/officeDocument/2006/relationships/hyperlink" Target="https://www.digitalocean.com/community/tutorials/how-to-use-break-continue-and-pass-statements-when-working-with-loops-in-python-3" TargetMode="Externa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hyperlink" Target="https://www.w3schools.com/python/python_while_loop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ifference-between-for-loop-and-while-loop-in-python/" TargetMode="External"/><Relationship Id="rId5" Type="http://schemas.openxmlformats.org/officeDocument/2006/relationships/hyperlink" Target="https://www.geeksforgeeks.org/loops-in-python/" TargetMode="Externa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hyperlink" Target="https://www.simplilearn.com/tutorials/data-structure-tutorial/what-is-data-struc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ata-structures/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openxmlformats.org/officeDocument/2006/relationships/hyperlink" Target="https://www.edureka.co/blog/data-structures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poratefinanceinstitute.com/resources/data-science/python-data-structures/" TargetMode="External"/><Relationship Id="rId5" Type="http://schemas.openxmlformats.org/officeDocument/2006/relationships/hyperlink" Target="https://docs.python.org/3/tutorial/datastructures.html" TargetMode="Externa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ython-data-structure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shiksha.com/online-courses/articles/difference-between-mutable-and-immutable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mutable-vs-immutable-types/" TargetMode="External"/><Relationship Id="rId5" Type="http://schemas.openxmlformats.org/officeDocument/2006/relationships/hyperlink" Target="https://www.geeksforgeeks.org/mutable-vs-immutable-objects-in-python/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microsoft.com/office/2007/relationships/hdphoto" Target="../media/hdphoto1.wdp"/><Relationship Id="rId7" Type="http://schemas.openxmlformats.org/officeDocument/2006/relationships/hyperlink" Target="https://www.geeksforgeeks.org/python-lis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list" TargetMode="External"/><Relationship Id="rId5" Type="http://schemas.openxmlformats.org/officeDocument/2006/relationships/hyperlink" Target="https://www.w3schools.com/python/python_lists.asp" TargetMode="Externa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microsoft.com/office/2007/relationships/hdphoto" Target="../media/hdphoto1.wdp"/><Relationship Id="rId7" Type="http://schemas.openxmlformats.org/officeDocument/2006/relationships/hyperlink" Target="https://www.programiz.com/python-programming/tupl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tuples-in-python/" TargetMode="External"/><Relationship Id="rId5" Type="http://schemas.openxmlformats.org/officeDocument/2006/relationships/hyperlink" Target="https://www.w3schools.com/python/python_tuples.asp" TargetMode="Externa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microsoft.com/office/2007/relationships/hdphoto" Target="../media/hdphoto1.wdp"/><Relationship Id="rId7" Type="http://schemas.openxmlformats.org/officeDocument/2006/relationships/hyperlink" Target="https://www.geeksforgeeks.org/sets-in-pyth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set" TargetMode="External"/><Relationship Id="rId5" Type="http://schemas.openxmlformats.org/officeDocument/2006/relationships/hyperlink" Target="https://www.w3schools.com/python/python_sets.asp" TargetMode="External"/><Relationship Id="rId4" Type="http://schemas.openxmlformats.org/officeDocument/2006/relationships/image" Target="../media/image3.emf"/><Relationship Id="rId9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openxmlformats.org/officeDocument/2006/relationships/hyperlink" Target="https://www.geeksforgeeks.org/python-dictionar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dictionary" TargetMode="External"/><Relationship Id="rId5" Type="http://schemas.openxmlformats.org/officeDocument/2006/relationships/hyperlink" Target="https://www.w3schools.com/python/python_dictionaries.asp" TargetMode="External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shahzad@cognitiveconvergence.com" TargetMode="External"/><Relationship Id="rId5" Type="http://schemas.openxmlformats.org/officeDocument/2006/relationships/hyperlink" Target="https://cognitiveconvergence.com/" TargetMode="Externa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ocean.com/community/tutorials/python-data-types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geeksforgeeks.org/python-data-type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atatypes.asp" TargetMode="External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hyperlink" Target="https://www.programiz.com/python-programming/variables-datatype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hyperlink" Target="https://www.scholarhat.com/tutorial/python/operators-of-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operators" TargetMode="External"/><Relationship Id="rId5" Type="http://schemas.openxmlformats.org/officeDocument/2006/relationships/hyperlink" Target="https://www.w3schools.com/python/python_operators.asp" TargetMode="Externa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hyperlink" Target="https://www.wscubetech.com/resources/python/string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string-methods/" TargetMode="External"/><Relationship Id="rId5" Type="http://schemas.openxmlformats.org/officeDocument/2006/relationships/hyperlink" Target="https://www.w3schools.com/python/python_strings_methods.asp" TargetMode="Externa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hyperlink" Target="https://www.w3schools.com/python/python_user_input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tutorials/how-to-receive-user-input-python" TargetMode="External"/><Relationship Id="rId5" Type="http://schemas.openxmlformats.org/officeDocument/2006/relationships/hyperlink" Target="https://www.geeksforgeeks.org/taking-input-in-python/" TargetMode="Externa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type-casting-in-python/" TargetMode="External"/><Relationship Id="rId5" Type="http://schemas.openxmlformats.org/officeDocument/2006/relationships/hyperlink" Target="https://www.w3schools.com/python/python_casting.asp" TargetMode="Externa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conditional-statements/" TargetMode="External"/><Relationship Id="rId3" Type="http://schemas.microsoft.com/office/2007/relationships/hdphoto" Target="../media/hdphoto1.wdp"/><Relationship Id="rId7" Type="http://schemas.openxmlformats.org/officeDocument/2006/relationships/hyperlink" Target="https://www.w3schools.com/python/python_conditions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onditional-statements-in-python/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평행 사변형 34">
            <a:extLst>
              <a:ext uri="{FF2B5EF4-FFF2-40B4-BE49-F238E27FC236}">
                <a16:creationId xmlns="" xmlns:a16="http://schemas.microsoft.com/office/drawing/2014/main" id="{295C73C2-CB34-4B63-A548-3C0C1AD10A61}"/>
              </a:ext>
            </a:extLst>
          </p:cNvPr>
          <p:cNvSpPr/>
          <p:nvPr/>
        </p:nvSpPr>
        <p:spPr>
          <a:xfrm rot="16200000" flipH="1" flipV="1">
            <a:off x="1636181" y="-357718"/>
            <a:ext cx="3585637" cy="6858000"/>
          </a:xfrm>
          <a:prstGeom prst="parallelogram">
            <a:avLst>
              <a:gd name="adj" fmla="val 595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개체 틀 38">
            <a:extLst>
              <a:ext uri="{FF2B5EF4-FFF2-40B4-BE49-F238E27FC236}">
                <a16:creationId xmlns="" xmlns:a16="http://schemas.microsoft.com/office/drawing/2014/main" id="{16855DB2-3881-4041-AB52-037B75B034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821755"/>
            <a:ext cx="6858000" cy="4146697"/>
          </a:xfrm>
        </p:spPr>
      </p:pic>
      <p:sp>
        <p:nvSpPr>
          <p:cNvPr id="40" name="평행 사변형 39">
            <a:extLst>
              <a:ext uri="{FF2B5EF4-FFF2-40B4-BE49-F238E27FC236}">
                <a16:creationId xmlns="" xmlns:a16="http://schemas.microsoft.com/office/drawing/2014/main" id="{46544F94-1163-4A08-983B-B2653E9ACC02}"/>
              </a:ext>
            </a:extLst>
          </p:cNvPr>
          <p:cNvSpPr/>
          <p:nvPr/>
        </p:nvSpPr>
        <p:spPr>
          <a:xfrm rot="16200000" flipH="1" flipV="1">
            <a:off x="2078533" y="-2078533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직사각형 26">
            <a:extLst>
              <a:ext uri="{FF2B5EF4-FFF2-40B4-BE49-F238E27FC236}">
                <a16:creationId xmlns:a16="http://schemas.microsoft.com/office/drawing/2014/main" xmlns="" id="{B6EEA1CA-9E96-3C4E-AC72-462380D0677E}"/>
              </a:ext>
            </a:extLst>
          </p:cNvPr>
          <p:cNvSpPr/>
          <p:nvPr/>
        </p:nvSpPr>
        <p:spPr>
          <a:xfrm>
            <a:off x="1" y="5407938"/>
            <a:ext cx="685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                     Full Stack - Artificial Intelligence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[Course]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                              Week 1  </a:t>
            </a:r>
            <a:r>
              <a:rPr lang="en-US" sz="2000" b="1" dirty="0" smtClean="0">
                <a:solidFill>
                  <a:srgbClr val="FF0000"/>
                </a:solidFill>
              </a:rPr>
              <a:t>- 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[See examples / code in </a:t>
            </a:r>
            <a:r>
              <a:rPr lang="en-US" sz="2000" b="1" dirty="0" err="1" smtClean="0">
                <a:solidFill>
                  <a:srgbClr val="FF0000"/>
                </a:solidFill>
              </a:rPr>
              <a:t>GitHub</a:t>
            </a:r>
            <a:r>
              <a:rPr lang="en-US" sz="2000" b="1" dirty="0" smtClean="0">
                <a:solidFill>
                  <a:srgbClr val="FF0000"/>
                </a:solidFill>
              </a:rPr>
              <a:t> code repository]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It is not about Theory, it is 20% Theory and 80% Practical –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Technical/Development/Programming  [Mostly Python based]</a:t>
            </a:r>
            <a:endParaRPr lang="en-US" altLang="x-none" sz="2000" b="1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9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+mj-lt"/>
              </a:rPr>
              <a:t>Break, continue, and pass statements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589" y="4023360"/>
            <a:ext cx="134602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www.digitalocean.com/community/tutorials/how-to-use-break-continue-and-pass-statements-when-working-with-loops-in-python-3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https://www.geeksforgeeks.org/loops-and-control-statements-continue-break-and-pass-in-python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https://pynative.com/python-break-continue-pass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7152" y="565819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2052" name="Picture 4" descr="How to use Break Continue Pass Statements in Python | Is pass the same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3" y="802400"/>
            <a:ext cx="5526481" cy="310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3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latin typeface="+mj-lt"/>
              </a:rPr>
              <a:t>For  - While - Loop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589" y="4023360"/>
            <a:ext cx="8531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5"/>
              </a:rPr>
              <a:t>https://www.geeksforgeeks.org/loops-in-python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https://www.geeksforgeeks.org/difference-between-for-loop-and-while-loop-in-python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www.w3schools.com/python/python_while_loops.asp</a:t>
            </a:r>
            <a:r>
              <a:rPr lang="en-US" dirty="0" smtClean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7152" y="565819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762" y="978948"/>
            <a:ext cx="5743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7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 Structure 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71" y="388855"/>
            <a:ext cx="6729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Nunito"/>
              </a:rPr>
              <a:t>Data structures</a:t>
            </a:r>
            <a:r>
              <a:rPr lang="en-US" dirty="0">
                <a:solidFill>
                  <a:srgbClr val="273239"/>
                </a:solidFill>
                <a:latin typeface="Nunito"/>
              </a:rPr>
              <a:t> are the fundamental building blocks of computer programming. They define how data is organized, stored, and manipulated within a program. Understanding data structures is very important for developing efficient and effective algorithms.</a:t>
            </a:r>
            <a:endParaRPr lang="en-US" dirty="0"/>
          </a:p>
        </p:txBody>
      </p:sp>
      <p:pic>
        <p:nvPicPr>
          <p:cNvPr id="1026" name="Picture 2" descr="https://media.geeksforgeeks.org/wp-content/uploads/20220520182504/ClassificationofDataStructure-660x34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" y="1794021"/>
            <a:ext cx="5614748" cy="310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76919" y="4820635"/>
            <a:ext cx="62864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6"/>
              </a:rPr>
              <a:t>References:</a:t>
            </a:r>
            <a:endParaRPr lang="en-US" sz="1200" dirty="0" smtClean="0">
              <a:hlinkClick r:id="rId6"/>
            </a:endParaRPr>
          </a:p>
          <a:p>
            <a:r>
              <a:rPr lang="en-US" sz="1200" dirty="0">
                <a:hlinkClick r:id="rId6"/>
              </a:rPr>
              <a:t> </a:t>
            </a:r>
            <a:r>
              <a:rPr lang="en-US" sz="1200" dirty="0" smtClean="0">
                <a:hlinkClick r:id="rId6"/>
              </a:rPr>
              <a:t>                   https</a:t>
            </a:r>
            <a:r>
              <a:rPr lang="en-US" sz="1200" dirty="0">
                <a:hlinkClick r:id="rId6"/>
              </a:rPr>
              <a:t>://www.geeksforgeeks.org/data-structures</a:t>
            </a:r>
            <a:r>
              <a:rPr lang="en-US" sz="1200" dirty="0" smtClean="0">
                <a:hlinkClick r:id="rId6"/>
              </a:rPr>
              <a:t>/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</a:t>
            </a:r>
            <a:r>
              <a:rPr lang="en-US" sz="1200" dirty="0" smtClean="0">
                <a:hlinkClick r:id="rId7"/>
              </a:rPr>
              <a:t>https</a:t>
            </a:r>
            <a:r>
              <a:rPr lang="en-US" sz="1200" dirty="0">
                <a:hlinkClick r:id="rId7"/>
              </a:rPr>
              <a:t>://</a:t>
            </a:r>
            <a:r>
              <a:rPr lang="en-US" sz="1200" dirty="0" smtClean="0">
                <a:hlinkClick r:id="rId7"/>
              </a:rPr>
              <a:t>www.simplilearn.com/tutorials/data-structure-tutorial/what-is-data-structure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05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Data Structure in Python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6908" y="4164767"/>
            <a:ext cx="704088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hlinkClick r:id=""/>
              </a:rPr>
              <a:t>References:</a:t>
            </a:r>
          </a:p>
          <a:p>
            <a:r>
              <a:rPr lang="en-US" sz="1400" dirty="0" smtClean="0">
                <a:hlinkClick r:id=""/>
              </a:rPr>
              <a:t>https://www.geeksforgeeks.org/python-data-structures/</a:t>
            </a:r>
            <a:endParaRPr lang="en-US" sz="1400" dirty="0" smtClean="0"/>
          </a:p>
          <a:p>
            <a:r>
              <a:rPr lang="en-US" sz="1400" dirty="0" smtClean="0">
                <a:hlinkClick r:id="rId5"/>
              </a:rPr>
              <a:t>https://docs.python.org/3/tutorial/datastructures.html</a:t>
            </a:r>
            <a:endParaRPr lang="en-US" sz="1400" dirty="0" smtClean="0"/>
          </a:p>
          <a:p>
            <a:r>
              <a:rPr lang="en-US" sz="1400" dirty="0" smtClean="0">
                <a:hlinkClick r:id="rId6"/>
              </a:rPr>
              <a:t>https://corporatefinanceinstitute.com/resources/data-science/python-data-structures/</a:t>
            </a:r>
            <a:endParaRPr lang="en-US" sz="1400" dirty="0" smtClean="0"/>
          </a:p>
          <a:p>
            <a:r>
              <a:rPr lang="en-US" sz="1400" dirty="0" smtClean="0">
                <a:hlinkClick r:id="rId7"/>
              </a:rPr>
              <a:t>https</a:t>
            </a:r>
            <a:r>
              <a:rPr lang="en-US" sz="1400" dirty="0">
                <a:hlinkClick r:id="rId7"/>
              </a:rPr>
              <a:t>://www.edureka.co/blog/data-structures-in-python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7" y="749651"/>
            <a:ext cx="6656171" cy="278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0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-36908" y="-33798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</a:rPr>
              <a:t>Difference </a:t>
            </a:r>
            <a:r>
              <a:rPr lang="en-US" altLang="ko-KR" sz="2400" dirty="0">
                <a:solidFill>
                  <a:schemeClr val="accent1"/>
                </a:solidFill>
              </a:rPr>
              <a:t>between mutable and </a:t>
            </a:r>
            <a:r>
              <a:rPr lang="en-US" altLang="ko-KR" sz="2400" dirty="0" smtClean="0">
                <a:solidFill>
                  <a:schemeClr val="accent1"/>
                </a:solidFill>
              </a:rPr>
              <a:t>immutable</a:t>
            </a:r>
            <a:endParaRPr lang="ko-KR" altLang="en-US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36908" y="4164767"/>
            <a:ext cx="704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References:</a:t>
            </a:r>
            <a:endParaRPr lang="en-US" sz="1400" dirty="0"/>
          </a:p>
          <a:p>
            <a:pPr fontAlgn="base"/>
            <a:r>
              <a:rPr lang="en-US" sz="1400" dirty="0">
                <a:hlinkClick r:id="rId5"/>
              </a:rPr>
              <a:t>https://www.geeksforgeeks.org/mutable-vs-immutable-objects-in-python/</a:t>
            </a:r>
            <a:r>
              <a:rPr lang="en-US" sz="1400" dirty="0"/>
              <a:t> </a:t>
            </a:r>
          </a:p>
          <a:p>
            <a:pPr fontAlgn="base"/>
            <a:r>
              <a:rPr lang="en-US" sz="1400" dirty="0">
                <a:hlinkClick r:id="rId6"/>
              </a:rPr>
              <a:t>https://realpython.com/python-mutable-vs-immutable-types/</a:t>
            </a:r>
            <a:r>
              <a:rPr lang="en-US" sz="1400" dirty="0"/>
              <a:t> </a:t>
            </a:r>
          </a:p>
          <a:p>
            <a:pPr fontAlgn="base"/>
            <a:r>
              <a:rPr lang="en-US" sz="1400" dirty="0">
                <a:hlinkClick r:id="rId7"/>
              </a:rPr>
              <a:t>https://www.shiksha.com/online-courses/articles/difference-between-mutable-and-immutable-in-python</a:t>
            </a:r>
            <a:r>
              <a:rPr lang="en-US" sz="1400" dirty="0" smtClean="0">
                <a:hlinkClick r:id="rId7"/>
              </a:rPr>
              <a:t>/</a:t>
            </a:r>
            <a:r>
              <a:rPr lang="en-US" sz="1400" dirty="0" smtClean="0"/>
              <a:t> </a:t>
            </a:r>
            <a:r>
              <a:rPr lang="en-US" sz="1400" dirty="0"/>
              <a:t> </a:t>
            </a:r>
          </a:p>
          <a:p>
            <a:endParaRPr lang="en-US" sz="1400" dirty="0" smtClean="0">
              <a:hlinkClick r:id="rId8"/>
            </a:endParaRPr>
          </a:p>
        </p:txBody>
      </p:sp>
      <p:pic>
        <p:nvPicPr>
          <p:cNvPr id="1030" name="Picture 6" descr="Project Based Learning Platform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619" y="395726"/>
            <a:ext cx="3599814" cy="38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27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0" y="11215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Python Lists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91490" y="4298674"/>
            <a:ext cx="5406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www.w3schools.com/python/python_lists.asp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www.programiz.com/python-programming/list</a:t>
            </a:r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://www.geeksforgeeks.org/python-lists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7152" y="573820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2050" name="Picture 2" descr="Python Lists – PYnati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66" y="907299"/>
            <a:ext cx="5161144" cy="301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631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0" y="11215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Python Tuples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4883" y="4641671"/>
            <a:ext cx="61379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www.w3schools.com/python/python_tuples.asp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https://www.geeksforgeeks.org/tuples-in-python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www.programiz.com/python-programming/tuple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67152" y="573820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1028" name="Picture 4" descr="Tuples in Python – PYnati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" y="751320"/>
            <a:ext cx="5831840" cy="342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2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0" y="11215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Python Sets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69620" y="4746129"/>
            <a:ext cx="5406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www.w3schools.com/python/python_sets.asp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www.programiz.com/python-programming/set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https://www.geeksforgeeks.org/sets-in-python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37597" y="5919973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1472" y="3305342"/>
            <a:ext cx="142457" cy="106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939" y="1236938"/>
            <a:ext cx="6417751" cy="29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9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:a16="http://schemas.microsoft.com/office/drawing/2014/main" xmlns="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xmlns="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9C0893F-0DDD-4CEA-B6D5-4E61F132EBD7}"/>
              </a:ext>
            </a:extLst>
          </p:cNvPr>
          <p:cNvSpPr txBox="1"/>
          <p:nvPr/>
        </p:nvSpPr>
        <p:spPr>
          <a:xfrm>
            <a:off x="0" y="11215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accent1"/>
                </a:solidFill>
                <a:latin typeface="+mj-lt"/>
              </a:rPr>
              <a:t>Python Dictionaries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:a16="http://schemas.microsoft.com/office/drawing/2014/main" xmlns="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1450" y="4602998"/>
            <a:ext cx="7646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www.w3schools.com/python/python_dictionaries.asp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www.programiz.com/python-programming/dictionary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https://www.geeksforgeeks.org/python-dictionary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098" name="Picture 2" descr="Dictionaries in Python – PYnativ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1" y="734892"/>
            <a:ext cx="5950849" cy="364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37597" y="5919973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231601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평행 사변형 18">
            <a:extLst>
              <a:ext uri="{FF2B5EF4-FFF2-40B4-BE49-F238E27FC236}">
                <a16:creationId xmlns="" xmlns:a16="http://schemas.microsoft.com/office/drawing/2014/main" id="{32BA63E0-37B6-4025-83AF-31D5D181B77D}"/>
              </a:ext>
            </a:extLst>
          </p:cNvPr>
          <p:cNvSpPr/>
          <p:nvPr/>
        </p:nvSpPr>
        <p:spPr>
          <a:xfrm rot="5400000" flipV="1">
            <a:off x="2078533" y="-1615478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개체 틀 13">
            <a:extLst>
              <a:ext uri="{FF2B5EF4-FFF2-40B4-BE49-F238E27FC236}">
                <a16:creationId xmlns="" xmlns:a16="http://schemas.microsoft.com/office/drawing/2014/main" id="{5AC0DA8C-358B-42D8-9544-43BBCA6C8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4" r="2944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6BB372E-147A-432E-928B-A67477A544FA}"/>
              </a:ext>
            </a:extLst>
          </p:cNvPr>
          <p:cNvSpPr txBox="1"/>
          <p:nvPr/>
        </p:nvSpPr>
        <p:spPr>
          <a:xfrm>
            <a:off x="0" y="5072983"/>
            <a:ext cx="77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/>
            <a:r>
              <a:rPr lang="en-US" altLang="x-none" sz="2400" dirty="0" smtClean="0">
                <a:solidFill>
                  <a:srgbClr val="FF0000"/>
                </a:solidFill>
                <a:latin typeface="Abril Fatface"/>
                <a:cs typeface="Calibri" panose="020F0502020204030204" pitchFamily="34" charset="0"/>
              </a:rPr>
              <a:t>Thank </a:t>
            </a:r>
            <a:r>
              <a:rPr lang="en-US" altLang="x-none" sz="2400" dirty="0">
                <a:solidFill>
                  <a:srgbClr val="FF0000"/>
                </a:solidFill>
                <a:latin typeface="Abril Fatface"/>
                <a:cs typeface="Calibri" panose="020F0502020204030204" pitchFamily="34" charset="0"/>
              </a:rPr>
              <a:t>you - for </a:t>
            </a:r>
            <a:r>
              <a:rPr lang="en-US" altLang="x-none" sz="2400" dirty="0" smtClean="0">
                <a:solidFill>
                  <a:srgbClr val="FF0000"/>
                </a:solidFill>
                <a:latin typeface="Abril Fatface"/>
                <a:cs typeface="Calibri" panose="020F0502020204030204" pitchFamily="34" charset="0"/>
              </a:rPr>
              <a:t>listening and participating</a:t>
            </a:r>
          </a:p>
        </p:txBody>
      </p:sp>
      <p:sp>
        <p:nvSpPr>
          <p:cNvPr id="18" name="평행 사변형 17">
            <a:extLst>
              <a:ext uri="{FF2B5EF4-FFF2-40B4-BE49-F238E27FC236}">
                <a16:creationId xmlns="" xmlns:a16="http://schemas.microsoft.com/office/drawing/2014/main" id="{10B5EE52-818B-457E-9127-4C90B682F0B7}"/>
              </a:ext>
            </a:extLst>
          </p:cNvPr>
          <p:cNvSpPr/>
          <p:nvPr/>
        </p:nvSpPr>
        <p:spPr>
          <a:xfrm rot="5400000" flipV="1">
            <a:off x="1636180" y="-357719"/>
            <a:ext cx="3585637" cy="6858000"/>
          </a:xfrm>
          <a:prstGeom prst="parallelogram">
            <a:avLst>
              <a:gd name="adj" fmla="val 595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/>
        </p:nvSpPr>
        <p:spPr>
          <a:xfrm>
            <a:off x="1497330" y="5743531"/>
            <a:ext cx="3429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x-none" b="1" dirty="0">
                <a:solidFill>
                  <a:srgbClr val="FF0000"/>
                </a:solidFill>
                <a:cs typeface="Calibri" panose="02000000000000000000" pitchFamily="2" charset="0"/>
              </a:rPr>
              <a:t>Questions / Queries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x-none" b="1" dirty="0">
                <a:solidFill>
                  <a:srgbClr val="FF0000"/>
                </a:solidFill>
                <a:cs typeface="Calibri" panose="02000000000000000000" pitchFamily="2" charset="0"/>
              </a:rPr>
              <a:t>Suggestions/Recommendation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x-none" b="1" dirty="0">
                <a:solidFill>
                  <a:srgbClr val="FF0000"/>
                </a:solidFill>
                <a:cs typeface="Calibri" panose="02000000000000000000" pitchFamily="2" charset="0"/>
              </a:rPr>
              <a:t>Ideas…..?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590" y="7082359"/>
            <a:ext cx="49949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it-IT" altLang="en-US" dirty="0">
                <a:solidFill>
                  <a:srgbClr val="FF0000"/>
                </a:solidFill>
              </a:rPr>
              <a:t>Shahzad Sarwar</a:t>
            </a:r>
          </a:p>
          <a:p>
            <a:pPr algn="ctr"/>
            <a:r>
              <a:rPr kumimoji="1" lang="it-IT" altLang="en-US" dirty="0">
                <a:solidFill>
                  <a:srgbClr val="FF0000"/>
                </a:solidFill>
              </a:rPr>
              <a:t>Cognitive Convergence</a:t>
            </a:r>
          </a:p>
          <a:p>
            <a:pPr algn="ctr"/>
            <a:r>
              <a:rPr kumimoji="1" lang="it-IT" altLang="en-US" dirty="0">
                <a:solidFill>
                  <a:srgbClr val="FF0000"/>
                </a:solidFill>
                <a:hlinkClick r:id="rId5"/>
              </a:rPr>
              <a:t>https://cognitiveconvergence.com</a:t>
            </a:r>
            <a:r>
              <a:rPr kumimoji="1" lang="it-IT" altLang="en-US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kumimoji="1" lang="it-IT" altLang="en-US" dirty="0">
                <a:solidFill>
                  <a:srgbClr val="FF0000"/>
                </a:solidFill>
                <a:hlinkClick r:id="rId6"/>
              </a:rPr>
              <a:t>shahzad@cognitiveconvergence.com</a:t>
            </a:r>
            <a:r>
              <a:rPr kumimoji="1" lang="it-IT" altLang="en-US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kumimoji="1" lang="it-IT" altLang="en-US" dirty="0">
                <a:solidFill>
                  <a:srgbClr val="FF0000"/>
                </a:solidFill>
              </a:rPr>
              <a:t>voice: +1 4242530744 (USA) +92-3004762901 (Pak)</a:t>
            </a:r>
            <a:endParaRPr kumimoji="1" lang="x-none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3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latin typeface="+mj-lt"/>
              </a:rPr>
              <a:t>Development Environment Setup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0" y="750310"/>
            <a:ext cx="61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Install Python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0" y="1267373"/>
            <a:ext cx="61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Install – IDE -  Visual Studio Code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0" y="1806632"/>
            <a:ext cx="668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Install –  extension for Python by Microsoft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46894" y="2357614"/>
            <a:ext cx="67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Visual Studio Code – Debugging - process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23448" y="2897058"/>
            <a:ext cx="61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Python – executable – find version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93787" y="3471486"/>
            <a:ext cx="615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Python File run  by command prompt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20008" y="3973706"/>
            <a:ext cx="67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Python File run  by IDE – visual studio code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4565145"/>
            <a:ext cx="72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>
                <a:solidFill>
                  <a:schemeClr val="accent1"/>
                </a:solidFill>
                <a:latin typeface="+mj-lt"/>
              </a:rPr>
              <a:t>Python has no command for declaring a variable.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4988746"/>
            <a:ext cx="724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Create a free ac of </a:t>
            </a:r>
            <a:r>
              <a:rPr lang="en-US" altLang="ko-KR" dirty="0" err="1" smtClean="0">
                <a:solidFill>
                  <a:schemeClr val="accent1"/>
                </a:solidFill>
                <a:latin typeface="+mj-lt"/>
              </a:rPr>
              <a:t>GitHub</a:t>
            </a:r>
            <a:r>
              <a:rPr lang="en-US" altLang="ko-KR" dirty="0" smtClean="0">
                <a:solidFill>
                  <a:schemeClr val="accent1"/>
                </a:solidFill>
                <a:latin typeface="+mj-lt"/>
              </a:rPr>
              <a:t>. Install Desktop client. Check-in code- as per name</a:t>
            </a:r>
            <a:endParaRPr lang="ko-KR" altLang="en-US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69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0" y="750310"/>
            <a:ext cx="61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Task 1: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070" y="1213196"/>
            <a:ext cx="533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– Hello World First program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0" y="1748016"/>
            <a:ext cx="61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Task 2: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7209" y="2117196"/>
            <a:ext cx="578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 – Current version of Python programming language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83820" y="2551926"/>
            <a:ext cx="61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Task 3: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765809" y="2982377"/>
            <a:ext cx="538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 comments to code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168909" y="3352141"/>
            <a:ext cx="61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Task 4: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274" y="3714908"/>
            <a:ext cx="462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Int</a:t>
            </a:r>
            <a:r>
              <a:rPr lang="en-US" dirty="0" smtClean="0"/>
              <a:t> variable  and print</a:t>
            </a:r>
          </a:p>
          <a:p>
            <a:r>
              <a:rPr lang="en-US" dirty="0" smtClean="0"/>
              <a:t>Then create a string </a:t>
            </a:r>
            <a:r>
              <a:rPr lang="en-US" dirty="0"/>
              <a:t>variable</a:t>
            </a:r>
            <a:r>
              <a:rPr lang="en-US" dirty="0" smtClean="0"/>
              <a:t> and print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95250" y="4244160"/>
            <a:ext cx="6151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accent1"/>
                </a:solidFill>
                <a:latin typeface="+mj-lt"/>
              </a:rPr>
              <a:t>Task 5:</a:t>
            </a:r>
            <a:endParaRPr lang="ko-KR" altLang="en-US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2990" y="4644270"/>
            <a:ext cx="4594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casting – Get 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7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14780"/>
            <a:ext cx="6256501" cy="37183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354877"/>
            <a:ext cx="69215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www.w3schools.com/python/python_datatypes.asp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7"/>
              </a:rPr>
              <a:t>https://www.geeksforgeeks.org/python-data-types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www.digitalocean.com/community/tutorials/python-data-types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www.programiz.com/python-programming/variables-datatypes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20008" y="535321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Data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7152" y="573820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8873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8760" y="4095702"/>
            <a:ext cx="6024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www.w3schools.com/python/python_operators.asp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www.programiz.com/python-programming/operators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www.programiz.com/python-programming/operators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www.scholarhat.com/tutorial/python/operators-of-python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6908" y="829760"/>
            <a:ext cx="6823710" cy="30939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63726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Operators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21216" y="578197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6552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0190" y="4248653"/>
            <a:ext cx="6650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www.w3schools.com/python/python_strings_methods.asp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https://www.geeksforgeeks.org/python-string-methods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www.wscubetech.com/resources/python/strings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23" y="780127"/>
            <a:ext cx="6743877" cy="35794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47718" y="573336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521899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+mj-lt"/>
              </a:rPr>
              <a:t>String Function</a:t>
            </a:r>
            <a:endParaRPr lang="en-US" sz="20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553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8590" y="3620134"/>
            <a:ext cx="6024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>
                <a:hlinkClick r:id="rId5"/>
              </a:rPr>
              <a:t>https://www.geeksforgeeks.org/taking-input-in-python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www.digitalocean.com/community/tutorials/how-to-receive-user-input-python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www.w3schools.com/python/python_user_input.asp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80548"/>
            <a:ext cx="258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Take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84770" y="1901134"/>
            <a:ext cx="6962775" cy="8191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54" y="2919483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84310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402590" y="11430"/>
            <a:ext cx="615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olidFill>
                  <a:schemeClr val="accent1"/>
                </a:solidFill>
                <a:latin typeface="+mj-lt"/>
              </a:rPr>
              <a:t>Development Task</a:t>
            </a:r>
            <a:endParaRPr lang="ko-KR" altLang="en-US" sz="36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34327" y="4294062"/>
            <a:ext cx="6024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</a:t>
            </a:r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www.w3schools.com/python/python_casting.asp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https://www.geeksforgeeks.org/type-casting-in-python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980548"/>
            <a:ext cx="258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Type-Casting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" y="3781638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598" y="1553592"/>
            <a:ext cx="6795382" cy="12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평행 사변형 47">
            <a:extLst>
              <a:ext uri="{FF2B5EF4-FFF2-40B4-BE49-F238E27FC236}">
                <a16:creationId xmlns="" xmlns:a16="http://schemas.microsoft.com/office/drawing/2014/main" id="{A236CEF4-4978-4777-82AA-61748972BDC7}"/>
              </a:ext>
            </a:extLst>
          </p:cNvPr>
          <p:cNvSpPr/>
          <p:nvPr/>
        </p:nvSpPr>
        <p:spPr>
          <a:xfrm rot="5400000" flipH="1">
            <a:off x="1847850" y="4101171"/>
            <a:ext cx="3162300" cy="6858000"/>
          </a:xfrm>
          <a:prstGeom prst="parallelogram">
            <a:avLst>
              <a:gd name="adj" fmla="val 67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그림 개체 틀 3">
            <a:extLst>
              <a:ext uri="{FF2B5EF4-FFF2-40B4-BE49-F238E27FC236}">
                <a16:creationId xmlns="" xmlns:a16="http://schemas.microsoft.com/office/drawing/2014/main" id="{C3A87348-B485-49C1-A027-EEFA3173BE2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413" b="31423"/>
          <a:stretch/>
        </p:blipFill>
        <p:spPr>
          <a:xfrm>
            <a:off x="-36908" y="5487655"/>
            <a:ext cx="6858002" cy="3162300"/>
          </a:xfr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9C0893F-0DDD-4CEA-B6D5-4E61F132EBD7}"/>
              </a:ext>
            </a:extLst>
          </p:cNvPr>
          <p:cNvSpPr txBox="1"/>
          <p:nvPr/>
        </p:nvSpPr>
        <p:spPr>
          <a:xfrm>
            <a:off x="-36908" y="36090"/>
            <a:ext cx="919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/>
                </a:solidFill>
                <a:latin typeface="+mj-lt"/>
              </a:rPr>
              <a:t>Conditional Execution</a:t>
            </a:r>
            <a:endParaRPr lang="ko-KR" altLang="en-US" sz="2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2C9016B6-EEE0-48A2-8481-8BFBF403478C}"/>
              </a:ext>
            </a:extLst>
          </p:cNvPr>
          <p:cNvSpPr txBox="1"/>
          <p:nvPr/>
        </p:nvSpPr>
        <p:spPr>
          <a:xfrm>
            <a:off x="4137913" y="5565001"/>
            <a:ext cx="72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25</a:t>
            </a:r>
            <a:endParaRPr lang="ko-KR" altLang="en-US" sz="1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평행 사변형 48">
            <a:extLst>
              <a:ext uri="{FF2B5EF4-FFF2-40B4-BE49-F238E27FC236}">
                <a16:creationId xmlns="" xmlns:a16="http://schemas.microsoft.com/office/drawing/2014/main" id="{B3B89BC5-E10B-4735-B35B-333CFACB3E86}"/>
              </a:ext>
            </a:extLst>
          </p:cNvPr>
          <p:cNvSpPr/>
          <p:nvPr/>
        </p:nvSpPr>
        <p:spPr>
          <a:xfrm rot="5400000" flipH="1">
            <a:off x="2081638" y="3184494"/>
            <a:ext cx="2700934" cy="6858000"/>
          </a:xfrm>
          <a:prstGeom prst="parallelogram">
            <a:avLst>
              <a:gd name="adj" fmla="val 79855"/>
            </a:avLst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08" y="7245287"/>
            <a:ext cx="6898013" cy="1955263"/>
          </a:xfrm>
          <a:prstGeom prst="rect">
            <a:avLst/>
          </a:prstGeom>
        </p:spPr>
      </p:pic>
      <p:pic>
        <p:nvPicPr>
          <p:cNvPr id="1026" name="Picture 2" descr="Python-Conditional Execution - YouTub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" y="461387"/>
            <a:ext cx="5775325" cy="324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8589" y="4023360"/>
            <a:ext cx="65258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References:</a:t>
            </a:r>
          </a:p>
          <a:p>
            <a:r>
              <a:rPr lang="en-US" dirty="0">
                <a:hlinkClick r:id="rId6"/>
              </a:rPr>
              <a:t>https://www.geeksforgeeks.org/conditional-statements-in-python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www.w3schools.com/python/python_conditions.asp</a:t>
            </a:r>
            <a:endParaRPr lang="en-US" dirty="0" smtClean="0"/>
          </a:p>
          <a:p>
            <a:r>
              <a:rPr lang="en-US" dirty="0">
                <a:hlinkClick r:id="rId8"/>
              </a:rPr>
              <a:t>https://realpython.com/python-conditional-statements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7152" y="5658192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+mj-lt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85659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BLACKFRIDAY">
      <a:dk1>
        <a:sysClr val="windowText" lastClr="000000"/>
      </a:dk1>
      <a:lt1>
        <a:sysClr val="window" lastClr="FFFFFF"/>
      </a:lt1>
      <a:dk2>
        <a:srgbClr val="3F3F3F"/>
      </a:dk2>
      <a:lt2>
        <a:srgbClr val="BFBFBF"/>
      </a:lt2>
      <a:accent1>
        <a:srgbClr val="F20000"/>
      </a:accent1>
      <a:accent2>
        <a:srgbClr val="212121"/>
      </a:accent2>
      <a:accent3>
        <a:srgbClr val="545454"/>
      </a:accent3>
      <a:accent4>
        <a:srgbClr val="979797"/>
      </a:accent4>
      <a:accent5>
        <a:srgbClr val="C9C9C9"/>
      </a:accent5>
      <a:accent6>
        <a:srgbClr val="FF9797"/>
      </a:accent6>
      <a:hlink>
        <a:srgbClr val="9454C3"/>
      </a:hlink>
      <a:folHlink>
        <a:srgbClr val="3EBBF0"/>
      </a:folHlink>
    </a:clrScheme>
    <a:fontScheme name="사용자 지정 307">
      <a:majorFont>
        <a:latin typeface="Montserrat ExtraBold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1592</TotalTime>
  <Words>480</Words>
  <Application>Microsoft Office PowerPoint</Application>
  <PresentationFormat>Letter Paper (8.5x11 in)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Wingdings</vt:lpstr>
      <vt:lpstr>Arial</vt:lpstr>
      <vt:lpstr>맑은 고딕</vt:lpstr>
      <vt:lpstr>Nunito</vt:lpstr>
      <vt:lpstr>Montserrat ExtraBold</vt:lpstr>
      <vt:lpstr>Calibri</vt:lpstr>
      <vt:lpstr>Abril Fatface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 Members</Manager>
  <Company>YESFORM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Templates, Diagram, Chart, Google slides, Keynote</dc:subject>
  <dc:creator>Slide Members by BR.YOON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HP</cp:lastModifiedBy>
  <cp:revision>28</cp:revision>
  <dcterms:created xsi:type="dcterms:W3CDTF">2020-04-01T02:49:14Z</dcterms:created>
  <dcterms:modified xsi:type="dcterms:W3CDTF">2025-06-18T10:49:41Z</dcterms:modified>
  <cp:category>www.slidemembers.com</cp:category>
</cp:coreProperties>
</file>