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6" r:id="rId8"/>
    <p:sldId id="267" r:id="rId9"/>
    <p:sldId id="268" r:id="rId10"/>
    <p:sldId id="269" r:id="rId11"/>
    <p:sldId id="270" r:id="rId12"/>
    <p:sldId id="271" r:id="rId13"/>
    <p:sldId id="272" r:id="rId14"/>
    <p:sldId id="273" r:id="rId15"/>
    <p:sldId id="261" r:id="rId16"/>
    <p:sldId id="262" r:id="rId17"/>
    <p:sldId id="263" r:id="rId18"/>
    <p:sldId id="277" r:id="rId19"/>
    <p:sldId id="264" r:id="rId20"/>
    <p:sldId id="276" r:id="rId21"/>
    <p:sldId id="27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B3E3F3-DAF2-42AF-8AFF-D0A37D458B5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77013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3E3F3-DAF2-42AF-8AFF-D0A37D458B5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360112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3E3F3-DAF2-42AF-8AFF-D0A37D458B5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177294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3E3F3-DAF2-42AF-8AFF-D0A37D458B5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117026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B3E3F3-DAF2-42AF-8AFF-D0A37D458B54}"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391488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B3E3F3-DAF2-42AF-8AFF-D0A37D458B54}"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189869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3E3F3-DAF2-42AF-8AFF-D0A37D458B54}"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16686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B3E3F3-DAF2-42AF-8AFF-D0A37D458B54}"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359399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3E3F3-DAF2-42AF-8AFF-D0A37D458B54}"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172303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B3E3F3-DAF2-42AF-8AFF-D0A37D458B54}"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321793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B3E3F3-DAF2-42AF-8AFF-D0A37D458B54}"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8DFBD-C926-46ED-942F-A1CD0694C79D}" type="slidenum">
              <a:rPr lang="en-US" smtClean="0"/>
              <a:t>‹#›</a:t>
            </a:fld>
            <a:endParaRPr lang="en-US"/>
          </a:p>
        </p:txBody>
      </p:sp>
    </p:spTree>
    <p:extLst>
      <p:ext uri="{BB962C8B-B14F-4D97-AF65-F5344CB8AC3E}">
        <p14:creationId xmlns:p14="http://schemas.microsoft.com/office/powerpoint/2010/main" val="428049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3E3F3-DAF2-42AF-8AFF-D0A37D458B54}" type="datetimeFigureOut">
              <a:rPr lang="en-US" smtClean="0"/>
              <a:t>5/11/2024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8DFBD-C926-46ED-942F-A1CD0694C79D}" type="slidenum">
              <a:rPr lang="en-US" smtClean="0"/>
              <a:t>‹#›</a:t>
            </a:fld>
            <a:endParaRPr lang="en-US"/>
          </a:p>
        </p:txBody>
      </p:sp>
    </p:spTree>
    <p:extLst>
      <p:ext uri="{BB962C8B-B14F-4D97-AF65-F5344CB8AC3E}">
        <p14:creationId xmlns:p14="http://schemas.microsoft.com/office/powerpoint/2010/main" val="2517270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Interfacing ADC with 8051</a:t>
            </a:r>
            <a:endParaRPr lang="en-US" dirty="0"/>
          </a:p>
        </p:txBody>
      </p:sp>
      <p:sp>
        <p:nvSpPr>
          <p:cNvPr id="3" name="Subtitle 2"/>
          <p:cNvSpPr>
            <a:spLocks noGrp="1"/>
          </p:cNvSpPr>
          <p:nvPr>
            <p:ph type="subTitle" idx="1"/>
          </p:nvPr>
        </p:nvSpPr>
        <p:spPr/>
        <p:txBody>
          <a:bodyPr/>
          <a:lstStyle/>
          <a:p>
            <a:r>
              <a:rPr lang="en-US" dirty="0" smtClean="0"/>
              <a:t>Engr. Shahzada Fahim Jan</a:t>
            </a:r>
            <a:endParaRPr lang="en-US" dirty="0"/>
          </a:p>
        </p:txBody>
      </p:sp>
    </p:spTree>
    <p:extLst>
      <p:ext uri="{BB962C8B-B14F-4D97-AF65-F5344CB8AC3E}">
        <p14:creationId xmlns:p14="http://schemas.microsoft.com/office/powerpoint/2010/main" val="670487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D0-D7 The </a:t>
            </a:r>
            <a:r>
              <a:rPr lang="en-US" dirty="0"/>
              <a:t>digital data output </a:t>
            </a:r>
            <a:r>
              <a:rPr lang="en-US" dirty="0" smtClean="0"/>
              <a:t>pins</a:t>
            </a:r>
          </a:p>
          <a:p>
            <a:r>
              <a:rPr lang="en-US" dirty="0" smtClean="0"/>
              <a:t>The </a:t>
            </a:r>
            <a:r>
              <a:rPr lang="en-US" dirty="0"/>
              <a:t>converted data is accessed only when CS </a:t>
            </a:r>
            <a:r>
              <a:rPr lang="en-US" dirty="0" smtClean="0"/>
              <a:t>= 0 </a:t>
            </a:r>
            <a:r>
              <a:rPr lang="en-US" dirty="0"/>
              <a:t>and RD is forced </a:t>
            </a:r>
            <a:r>
              <a:rPr lang="en-US" dirty="0" smtClean="0"/>
              <a:t>low To </a:t>
            </a:r>
            <a:r>
              <a:rPr lang="en-US" dirty="0"/>
              <a:t>calculate the output voltage, use the</a:t>
            </a:r>
          </a:p>
          <a:p>
            <a:r>
              <a:rPr lang="en-US" dirty="0"/>
              <a:t>following formula</a:t>
            </a:r>
          </a:p>
          <a:p>
            <a:pPr marL="0" indent="0">
              <a:buNone/>
            </a:pPr>
            <a:r>
              <a:rPr lang="en-US" dirty="0" smtClean="0"/>
              <a:t>   </a:t>
            </a:r>
            <a:r>
              <a:rPr lang="en-US" dirty="0" err="1"/>
              <a:t>Dout</a:t>
            </a:r>
            <a:r>
              <a:rPr lang="en-US" dirty="0"/>
              <a:t> = digital data output (in decimal</a:t>
            </a:r>
            <a:r>
              <a:rPr lang="en-US" dirty="0" smtClean="0"/>
              <a:t>), </a:t>
            </a:r>
            <a:r>
              <a:rPr lang="da-DK" dirty="0" smtClean="0"/>
              <a:t>Vin </a:t>
            </a:r>
            <a:r>
              <a:rPr lang="da-DK" dirty="0"/>
              <a:t>= analog voltage, </a:t>
            </a:r>
            <a:r>
              <a:rPr lang="da-DK" dirty="0" smtClean="0"/>
              <a:t>and </a:t>
            </a:r>
            <a:r>
              <a:rPr lang="en-US" dirty="0" smtClean="0"/>
              <a:t>step </a:t>
            </a:r>
            <a:r>
              <a:rPr lang="en-US" dirty="0"/>
              <a:t>size (resolution) is the smallest change</a:t>
            </a:r>
          </a:p>
        </p:txBody>
      </p:sp>
      <p:pic>
        <p:nvPicPr>
          <p:cNvPr id="4" name="Picture 3"/>
          <p:cNvPicPr>
            <a:picLocks noChangeAspect="1"/>
          </p:cNvPicPr>
          <p:nvPr/>
        </p:nvPicPr>
        <p:blipFill>
          <a:blip r:embed="rId2"/>
          <a:stretch>
            <a:fillRect/>
          </a:stretch>
        </p:blipFill>
        <p:spPr>
          <a:xfrm>
            <a:off x="4125071" y="3127904"/>
            <a:ext cx="3677163" cy="704948"/>
          </a:xfrm>
          <a:prstGeom prst="rect">
            <a:avLst/>
          </a:prstGeom>
        </p:spPr>
      </p:pic>
    </p:spTree>
    <p:extLst>
      <p:ext uri="{BB962C8B-B14F-4D97-AF65-F5344CB8AC3E}">
        <p14:creationId xmlns:p14="http://schemas.microsoft.com/office/powerpoint/2010/main" val="49178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Analog ground and digital ground</a:t>
            </a:r>
          </a:p>
          <a:p>
            <a:r>
              <a:rPr lang="en-US" dirty="0" smtClean="0"/>
              <a:t>Analog </a:t>
            </a:r>
            <a:r>
              <a:rPr lang="en-US" dirty="0"/>
              <a:t>ground is connected to the </a:t>
            </a:r>
            <a:r>
              <a:rPr lang="en-US" dirty="0" smtClean="0"/>
              <a:t>ground of </a:t>
            </a:r>
            <a:r>
              <a:rPr lang="en-US" dirty="0"/>
              <a:t>the analog Vin</a:t>
            </a:r>
          </a:p>
          <a:p>
            <a:r>
              <a:rPr lang="en-US" dirty="0" smtClean="0"/>
              <a:t>Digital </a:t>
            </a:r>
            <a:r>
              <a:rPr lang="en-US" dirty="0"/>
              <a:t>ground is connected to the </a:t>
            </a:r>
            <a:r>
              <a:rPr lang="en-US" dirty="0" smtClean="0"/>
              <a:t>ground of </a:t>
            </a:r>
            <a:r>
              <a:rPr lang="en-US" dirty="0"/>
              <a:t>the </a:t>
            </a:r>
            <a:r>
              <a:rPr lang="en-US" dirty="0" err="1"/>
              <a:t>Vcc</a:t>
            </a:r>
            <a:r>
              <a:rPr lang="en-US" dirty="0"/>
              <a:t> </a:t>
            </a:r>
            <a:r>
              <a:rPr lang="en-US" dirty="0" smtClean="0"/>
              <a:t>pin</a:t>
            </a:r>
            <a:endParaRPr lang="en-US" dirty="0"/>
          </a:p>
        </p:txBody>
      </p:sp>
    </p:spTree>
    <p:extLst>
      <p:ext uri="{BB962C8B-B14F-4D97-AF65-F5344CB8AC3E}">
        <p14:creationId xmlns:p14="http://schemas.microsoft.com/office/powerpoint/2010/main" val="268941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690688"/>
            <a:ext cx="10515600" cy="4722144"/>
          </a:xfrm>
        </p:spPr>
        <p:txBody>
          <a:bodyPr>
            <a:noAutofit/>
          </a:bodyPr>
          <a:lstStyle/>
          <a:p>
            <a:r>
              <a:rPr lang="en-US" dirty="0">
                <a:latin typeface="Tahoma" panose="020B0604030504040204" pitchFamily="34" charset="0"/>
                <a:ea typeface="Tahoma" panose="020B0604030504040204" pitchFamily="34" charset="0"/>
                <a:cs typeface="Tahoma" panose="020B0604030504040204" pitchFamily="34" charset="0"/>
              </a:rPr>
              <a:t>The following steps must be followed</a:t>
            </a:r>
          </a:p>
          <a:p>
            <a:r>
              <a:rPr lang="en-US" dirty="0">
                <a:latin typeface="Tahoma" panose="020B0604030504040204" pitchFamily="34" charset="0"/>
                <a:ea typeface="Tahoma" panose="020B0604030504040204" pitchFamily="34" charset="0"/>
                <a:cs typeface="Tahoma" panose="020B0604030504040204" pitchFamily="34" charset="0"/>
              </a:rPr>
              <a:t>for data conversion by the ADC804 </a:t>
            </a:r>
            <a:r>
              <a:rPr lang="en-US" dirty="0" smtClean="0">
                <a:latin typeface="Tahoma" panose="020B0604030504040204" pitchFamily="34" charset="0"/>
                <a:ea typeface="Tahoma" panose="020B0604030504040204" pitchFamily="34" charset="0"/>
                <a:cs typeface="Tahoma" panose="020B0604030504040204" pitchFamily="34" charset="0"/>
              </a:rPr>
              <a:t>chip </a:t>
            </a:r>
          </a:p>
          <a:p>
            <a:r>
              <a:rPr lang="en-US" dirty="0" smtClean="0">
                <a:latin typeface="Tahoma" panose="020B0604030504040204" pitchFamily="34" charset="0"/>
                <a:ea typeface="Tahoma" panose="020B0604030504040204" pitchFamily="34" charset="0"/>
                <a:cs typeface="Tahoma" panose="020B0604030504040204" pitchFamily="34" charset="0"/>
              </a:rPr>
              <a:t>Make </a:t>
            </a:r>
            <a:r>
              <a:rPr lang="en-US" dirty="0">
                <a:latin typeface="Tahoma" panose="020B0604030504040204" pitchFamily="34" charset="0"/>
                <a:ea typeface="Tahoma" panose="020B0604030504040204" pitchFamily="34" charset="0"/>
                <a:cs typeface="Tahoma" panose="020B0604030504040204" pitchFamily="34" charset="0"/>
              </a:rPr>
              <a:t>CS = 0 and send a low-to-high </a:t>
            </a:r>
            <a:r>
              <a:rPr lang="en-US" dirty="0" smtClean="0">
                <a:latin typeface="Tahoma" panose="020B0604030504040204" pitchFamily="34" charset="0"/>
                <a:ea typeface="Tahoma" panose="020B0604030504040204" pitchFamily="34" charset="0"/>
                <a:cs typeface="Tahoma" panose="020B0604030504040204" pitchFamily="34" charset="0"/>
              </a:rPr>
              <a:t>pulse to </a:t>
            </a:r>
            <a:r>
              <a:rPr lang="en-US" dirty="0">
                <a:latin typeface="Tahoma" panose="020B0604030504040204" pitchFamily="34" charset="0"/>
                <a:ea typeface="Tahoma" panose="020B0604030504040204" pitchFamily="34" charset="0"/>
                <a:cs typeface="Tahoma" panose="020B0604030504040204" pitchFamily="34" charset="0"/>
              </a:rPr>
              <a:t>pin WR to start conversion</a:t>
            </a:r>
          </a:p>
          <a:p>
            <a:r>
              <a:rPr lang="en-US" dirty="0" smtClean="0">
                <a:latin typeface="Tahoma" panose="020B0604030504040204" pitchFamily="34" charset="0"/>
                <a:ea typeface="Tahoma" panose="020B0604030504040204" pitchFamily="34" charset="0"/>
                <a:cs typeface="Tahoma" panose="020B0604030504040204" pitchFamily="34" charset="0"/>
              </a:rPr>
              <a:t>Keep </a:t>
            </a:r>
            <a:r>
              <a:rPr lang="en-US" dirty="0">
                <a:latin typeface="Tahoma" panose="020B0604030504040204" pitchFamily="34" charset="0"/>
                <a:ea typeface="Tahoma" panose="020B0604030504040204" pitchFamily="34" charset="0"/>
                <a:cs typeface="Tahoma" panose="020B0604030504040204" pitchFamily="34" charset="0"/>
              </a:rPr>
              <a:t>monitoring the INTR pin</a:t>
            </a:r>
          </a:p>
          <a:p>
            <a:r>
              <a:rPr lang="en-US" dirty="0" smtClean="0">
                <a:latin typeface="Tahoma" panose="020B0604030504040204" pitchFamily="34" charset="0"/>
                <a:ea typeface="Tahoma" panose="020B0604030504040204" pitchFamily="34" charset="0"/>
                <a:cs typeface="Tahoma" panose="020B0604030504040204" pitchFamily="34" charset="0"/>
              </a:rPr>
              <a:t>If </a:t>
            </a:r>
            <a:r>
              <a:rPr lang="en-US" dirty="0">
                <a:latin typeface="Tahoma" panose="020B0604030504040204" pitchFamily="34" charset="0"/>
                <a:ea typeface="Tahoma" panose="020B0604030504040204" pitchFamily="34" charset="0"/>
                <a:cs typeface="Tahoma" panose="020B0604030504040204" pitchFamily="34" charset="0"/>
              </a:rPr>
              <a:t>INTR is low, the conversion is finished</a:t>
            </a:r>
          </a:p>
          <a:p>
            <a:r>
              <a:rPr lang="en-US" dirty="0" smtClean="0">
                <a:latin typeface="Tahoma" panose="020B0604030504040204" pitchFamily="34" charset="0"/>
                <a:ea typeface="Tahoma" panose="020B0604030504040204" pitchFamily="34" charset="0"/>
                <a:cs typeface="Tahoma" panose="020B0604030504040204" pitchFamily="34" charset="0"/>
              </a:rPr>
              <a:t>If </a:t>
            </a:r>
            <a:r>
              <a:rPr lang="en-US" dirty="0">
                <a:latin typeface="Tahoma" panose="020B0604030504040204" pitchFamily="34" charset="0"/>
                <a:ea typeface="Tahoma" panose="020B0604030504040204" pitchFamily="34" charset="0"/>
                <a:cs typeface="Tahoma" panose="020B0604030504040204" pitchFamily="34" charset="0"/>
              </a:rPr>
              <a:t>the INTR is high, keep polling until it goes low</a:t>
            </a:r>
          </a:p>
          <a:p>
            <a:r>
              <a:rPr lang="en-US" dirty="0" smtClean="0">
                <a:latin typeface="Tahoma" panose="020B0604030504040204" pitchFamily="34" charset="0"/>
                <a:ea typeface="Tahoma" panose="020B0604030504040204" pitchFamily="34" charset="0"/>
                <a:cs typeface="Tahoma" panose="020B0604030504040204" pitchFamily="34" charset="0"/>
              </a:rPr>
              <a:t>After </a:t>
            </a:r>
            <a:r>
              <a:rPr lang="en-US" dirty="0">
                <a:latin typeface="Tahoma" panose="020B0604030504040204" pitchFamily="34" charset="0"/>
                <a:ea typeface="Tahoma" panose="020B0604030504040204" pitchFamily="34" charset="0"/>
                <a:cs typeface="Tahoma" panose="020B0604030504040204" pitchFamily="34" charset="0"/>
              </a:rPr>
              <a:t>the INTR has become low, we </a:t>
            </a:r>
            <a:r>
              <a:rPr lang="en-US" dirty="0" smtClean="0">
                <a:latin typeface="Tahoma" panose="020B0604030504040204" pitchFamily="34" charset="0"/>
                <a:ea typeface="Tahoma" panose="020B0604030504040204" pitchFamily="34" charset="0"/>
                <a:cs typeface="Tahoma" panose="020B0604030504040204" pitchFamily="34" charset="0"/>
              </a:rPr>
              <a:t>make CS </a:t>
            </a:r>
            <a:r>
              <a:rPr lang="en-US" dirty="0">
                <a:latin typeface="Tahoma" panose="020B0604030504040204" pitchFamily="34" charset="0"/>
                <a:ea typeface="Tahoma" panose="020B0604030504040204" pitchFamily="34" charset="0"/>
                <a:cs typeface="Tahoma" panose="020B0604030504040204" pitchFamily="34" charset="0"/>
              </a:rPr>
              <a:t>= 0 and send a high-to-low pulse to </a:t>
            </a:r>
            <a:r>
              <a:rPr lang="en-US" dirty="0" smtClean="0">
                <a:latin typeface="Tahoma" panose="020B0604030504040204" pitchFamily="34" charset="0"/>
                <a:ea typeface="Tahoma" panose="020B0604030504040204" pitchFamily="34" charset="0"/>
                <a:cs typeface="Tahoma" panose="020B0604030504040204" pitchFamily="34" charset="0"/>
              </a:rPr>
              <a:t>the RD </a:t>
            </a:r>
            <a:r>
              <a:rPr lang="en-US" dirty="0">
                <a:latin typeface="Tahoma" panose="020B0604030504040204" pitchFamily="34" charset="0"/>
                <a:ea typeface="Tahoma" panose="020B0604030504040204" pitchFamily="34" charset="0"/>
                <a:cs typeface="Tahoma" panose="020B0604030504040204" pitchFamily="34" charset="0"/>
              </a:rPr>
              <a:t>pin to get the data out of </a:t>
            </a:r>
            <a:r>
              <a:rPr lang="en-US" dirty="0" smtClean="0">
                <a:latin typeface="Tahoma" panose="020B0604030504040204" pitchFamily="34" charset="0"/>
                <a:ea typeface="Tahoma" panose="020B0604030504040204" pitchFamily="34" charset="0"/>
                <a:cs typeface="Tahoma" panose="020B0604030504040204" pitchFamily="34" charset="0"/>
              </a:rPr>
              <a:t>the ADC804</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906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57180" y="2739055"/>
            <a:ext cx="5477639" cy="2524477"/>
          </a:xfrm>
          <a:prstGeom prst="rect">
            <a:avLst/>
          </a:prstGeom>
        </p:spPr>
      </p:pic>
    </p:spTree>
    <p:extLst>
      <p:ext uri="{BB962C8B-B14F-4D97-AF65-F5344CB8AC3E}">
        <p14:creationId xmlns:p14="http://schemas.microsoft.com/office/powerpoint/2010/main" val="374289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15190" y="1885784"/>
            <a:ext cx="8706048" cy="4351338"/>
          </a:xfrm>
          <a:prstGeom prst="rect">
            <a:avLst/>
          </a:prstGeom>
        </p:spPr>
      </p:pic>
    </p:spTree>
    <p:extLst>
      <p:ext uri="{BB962C8B-B14F-4D97-AF65-F5344CB8AC3E}">
        <p14:creationId xmlns:p14="http://schemas.microsoft.com/office/powerpoint/2010/main" val="381888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ADC0804</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99396" y="1825625"/>
            <a:ext cx="4778330" cy="4106722"/>
          </a:xfrm>
          <a:prstGeom prst="rect">
            <a:avLst/>
          </a:prstGeom>
        </p:spPr>
      </p:pic>
    </p:spTree>
    <p:extLst>
      <p:ext uri="{BB962C8B-B14F-4D97-AF65-F5344CB8AC3E}">
        <p14:creationId xmlns:p14="http://schemas.microsoft.com/office/powerpoint/2010/main" val="181828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71046" y="927955"/>
            <a:ext cx="8649907" cy="5249008"/>
          </a:xfrm>
          <a:prstGeom prst="rect">
            <a:avLst/>
          </a:prstGeom>
        </p:spPr>
      </p:pic>
    </p:spTree>
    <p:extLst>
      <p:ext uri="{BB962C8B-B14F-4D97-AF65-F5344CB8AC3E}">
        <p14:creationId xmlns:p14="http://schemas.microsoft.com/office/powerpoint/2010/main" val="1187150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to use the ADC0804?</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Make Cs(chip select) low(0) to activate the </a:t>
            </a:r>
            <a:r>
              <a:rPr lang="en-US" dirty="0" smtClean="0"/>
              <a:t>IC</a:t>
            </a:r>
            <a:r>
              <a:rPr lang="en-US" dirty="0" smtClean="0"/>
              <a:t>. </a:t>
            </a:r>
            <a:r>
              <a:rPr lang="en-US" dirty="0"/>
              <a:t>Here we are directly connecting that CS into Ground instead of connecting into 8051.</a:t>
            </a:r>
            <a:br>
              <a:rPr lang="en-US" dirty="0"/>
            </a:br>
            <a:endParaRPr lang="en-US" dirty="0"/>
          </a:p>
          <a:p>
            <a:r>
              <a:rPr lang="en-US" dirty="0"/>
              <a:t>Make WR(write) pin low (0).</a:t>
            </a:r>
            <a:br>
              <a:rPr lang="en-US" dirty="0"/>
            </a:br>
            <a:endParaRPr lang="en-US" dirty="0"/>
          </a:p>
          <a:p>
            <a:r>
              <a:rPr lang="en-US" dirty="0"/>
              <a:t>Make RD(read) pin high (1).</a:t>
            </a:r>
          </a:p>
          <a:p>
            <a:r>
              <a:rPr lang="en-US" dirty="0"/>
              <a:t>Make WR(write) pin high (1) after some delay small delay//This low to high impulse at WR pin starts your conversion.</a:t>
            </a:r>
            <a:br>
              <a:rPr lang="en-US" dirty="0"/>
            </a:br>
            <a:endParaRPr lang="en-US" dirty="0"/>
          </a:p>
          <a:p>
            <a:r>
              <a:rPr lang="en-US" dirty="0"/>
              <a:t>Now check the INTR(interrupt) pin if it is high(1) conversion is running if it is low(0) the conversion is over.</a:t>
            </a:r>
            <a:br>
              <a:rPr lang="en-US" dirty="0"/>
            </a:br>
            <a:endParaRPr lang="en-US" dirty="0"/>
          </a:p>
          <a:p>
            <a:r>
              <a:rPr lang="en-US" dirty="0"/>
              <a:t>Make RD=low(0) .</a:t>
            </a:r>
          </a:p>
          <a:p>
            <a:endParaRPr lang="en-US" dirty="0"/>
          </a:p>
        </p:txBody>
      </p:sp>
    </p:spTree>
    <p:extLst>
      <p:ext uri="{BB962C8B-B14F-4D97-AF65-F5344CB8AC3E}">
        <p14:creationId xmlns:p14="http://schemas.microsoft.com/office/powerpoint/2010/main" val="2156659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10515600" cy="2248214"/>
          </a:xfrm>
          <a:prstGeom prst="rect">
            <a:avLst/>
          </a:prstGeom>
        </p:spPr>
      </p:pic>
    </p:spTree>
    <p:extLst>
      <p:ext uri="{BB962C8B-B14F-4D97-AF65-F5344CB8AC3E}">
        <p14:creationId xmlns:p14="http://schemas.microsoft.com/office/powerpoint/2010/main" val="235853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029031"/>
            <a:ext cx="10515600" cy="3944526"/>
          </a:xfrm>
          <a:prstGeom prst="rect">
            <a:avLst/>
          </a:prstGeom>
        </p:spPr>
      </p:pic>
    </p:spTree>
    <p:extLst>
      <p:ext uri="{BB962C8B-B14F-4D97-AF65-F5344CB8AC3E}">
        <p14:creationId xmlns:p14="http://schemas.microsoft.com/office/powerpoint/2010/main" val="121697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live in an analog world </a:t>
            </a:r>
          </a:p>
          <a:p>
            <a:r>
              <a:rPr lang="en-US" dirty="0"/>
              <a:t>T</a:t>
            </a:r>
            <a:r>
              <a:rPr lang="en-US" dirty="0" smtClean="0"/>
              <a:t>emperature</a:t>
            </a:r>
            <a:r>
              <a:rPr lang="en-US" dirty="0"/>
              <a:t>, humidity, pressure, are </a:t>
            </a:r>
            <a:r>
              <a:rPr lang="en-US" dirty="0" smtClean="0"/>
              <a:t>analog.</a:t>
            </a:r>
          </a:p>
          <a:p>
            <a:r>
              <a:rPr lang="en-US" dirty="0" smtClean="0"/>
              <a:t>We use transducers to convert physical quantity to electrical quantity such as voltage or current.</a:t>
            </a:r>
          </a:p>
          <a:p>
            <a:r>
              <a:rPr lang="en-US" dirty="0"/>
              <a:t>For interfacing these sensors to microcontrollers we require to convert the analog output of these sensors to digital so that the controller can read it. Some microcontrollers have built-in Analog to Digital Convertor (ADC) so there is no need for external ADC. For microcontrollers that don’t have internal ADC external ADC is used.</a:t>
            </a:r>
          </a:p>
        </p:txBody>
      </p:sp>
    </p:spTree>
    <p:extLst>
      <p:ext uri="{BB962C8B-B14F-4D97-AF65-F5344CB8AC3E}">
        <p14:creationId xmlns:p14="http://schemas.microsoft.com/office/powerpoint/2010/main" val="298268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8"/>
            <a:ext cx="7711128" cy="4351338"/>
          </a:xfrm>
          <a:prstGeom prst="rect">
            <a:avLst/>
          </a:prstGeom>
        </p:spPr>
      </p:pic>
    </p:spTree>
    <p:extLst>
      <p:ext uri="{BB962C8B-B14F-4D97-AF65-F5344CB8AC3E}">
        <p14:creationId xmlns:p14="http://schemas.microsoft.com/office/powerpoint/2010/main" val="5956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600" cy="5604888"/>
          </a:xfrm>
          <a:prstGeom prst="rect">
            <a:avLst/>
          </a:prstGeom>
        </p:spPr>
      </p:pic>
    </p:spTree>
    <p:extLst>
      <p:ext uri="{BB962C8B-B14F-4D97-AF65-F5344CB8AC3E}">
        <p14:creationId xmlns:p14="http://schemas.microsoft.com/office/powerpoint/2010/main" val="3004172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a:t>
            </a:r>
            <a:endParaRPr lang="en-US" dirty="0"/>
          </a:p>
        </p:txBody>
      </p:sp>
      <p:sp>
        <p:nvSpPr>
          <p:cNvPr id="3" name="Content Placeholder 2"/>
          <p:cNvSpPr>
            <a:spLocks noGrp="1"/>
          </p:cNvSpPr>
          <p:nvPr>
            <p:ph idx="1"/>
          </p:nvPr>
        </p:nvSpPr>
        <p:spPr/>
        <p:txBody>
          <a:bodyPr/>
          <a:lstStyle/>
          <a:p>
            <a:r>
              <a:rPr lang="en-US" dirty="0" smtClean="0"/>
              <a:t>From temperature sensor (LM35) read temperature and convert it into Digital value by using ADC0804 and display the value on the LCD. In LCD at first line write your registration Number and on the second line display the value of the temperature sensor attached with ADC0804.</a:t>
            </a:r>
          </a:p>
          <a:p>
            <a:endParaRPr lang="en-US" dirty="0"/>
          </a:p>
        </p:txBody>
      </p:sp>
    </p:spTree>
    <p:extLst>
      <p:ext uri="{BB962C8B-B14F-4D97-AF65-F5344CB8AC3E}">
        <p14:creationId xmlns:p14="http://schemas.microsoft.com/office/powerpoint/2010/main" val="239189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Well. 8051 doesn’t have an inbuilt ADC. So we have to use external ADC. There are many ADCs available.</a:t>
            </a:r>
          </a:p>
          <a:p>
            <a:r>
              <a:rPr lang="en-US" dirty="0"/>
              <a:t>ADC 0804</a:t>
            </a:r>
          </a:p>
          <a:p>
            <a:r>
              <a:rPr lang="en-US" dirty="0"/>
              <a:t>ADC 0808</a:t>
            </a:r>
          </a:p>
          <a:p>
            <a:endParaRPr lang="en-US" dirty="0"/>
          </a:p>
        </p:txBody>
      </p:sp>
    </p:spTree>
    <p:extLst>
      <p:ext uri="{BB962C8B-B14F-4D97-AF65-F5344CB8AC3E}">
        <p14:creationId xmlns:p14="http://schemas.microsoft.com/office/powerpoint/2010/main" val="236164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000000"/>
                </a:solidFill>
                <a:latin typeface="Tahoma" panose="020B0604030504040204" pitchFamily="34" charset="0"/>
              </a:rPr>
              <a:t>ADCs (analog-to-digital converters) </a:t>
            </a:r>
            <a:r>
              <a:rPr lang="en-US" dirty="0" smtClean="0">
                <a:solidFill>
                  <a:srgbClr val="000000"/>
                </a:solidFill>
                <a:latin typeface="Tahoma" panose="020B0604030504040204" pitchFamily="34" charset="0"/>
              </a:rPr>
              <a:t>are among </a:t>
            </a:r>
            <a:r>
              <a:rPr lang="en-US" dirty="0">
                <a:solidFill>
                  <a:srgbClr val="000000"/>
                </a:solidFill>
                <a:latin typeface="Tahoma" panose="020B0604030504040204" pitchFamily="34" charset="0"/>
              </a:rPr>
              <a:t>the most widely used </a:t>
            </a:r>
            <a:r>
              <a:rPr lang="en-US" dirty="0" smtClean="0">
                <a:solidFill>
                  <a:srgbClr val="000000"/>
                </a:solidFill>
                <a:latin typeface="Tahoma" panose="020B0604030504040204" pitchFamily="34" charset="0"/>
              </a:rPr>
              <a:t>devices for </a:t>
            </a:r>
            <a:r>
              <a:rPr lang="en-US" dirty="0">
                <a:solidFill>
                  <a:srgbClr val="000000"/>
                </a:solidFill>
                <a:latin typeface="Tahoma" panose="020B0604030504040204" pitchFamily="34" charset="0"/>
              </a:rPr>
              <a:t>data acquisition</a:t>
            </a:r>
          </a:p>
          <a:p>
            <a:r>
              <a:rPr lang="en-US" dirty="0" smtClean="0">
                <a:solidFill>
                  <a:srgbClr val="000000"/>
                </a:solidFill>
                <a:latin typeface="Tahoma" panose="020B0604030504040204" pitchFamily="34" charset="0"/>
              </a:rPr>
              <a:t>We </a:t>
            </a:r>
            <a:r>
              <a:rPr lang="en-US" dirty="0">
                <a:solidFill>
                  <a:srgbClr val="000000"/>
                </a:solidFill>
                <a:latin typeface="Tahoma" panose="020B0604030504040204" pitchFamily="34" charset="0"/>
              </a:rPr>
              <a:t>need an analog-to-digital </a:t>
            </a:r>
            <a:r>
              <a:rPr lang="en-US" dirty="0" smtClean="0">
                <a:solidFill>
                  <a:srgbClr val="000000"/>
                </a:solidFill>
                <a:latin typeface="Tahoma" panose="020B0604030504040204" pitchFamily="34" charset="0"/>
              </a:rPr>
              <a:t>converter to </a:t>
            </a:r>
            <a:r>
              <a:rPr lang="en-US" dirty="0">
                <a:solidFill>
                  <a:srgbClr val="000000"/>
                </a:solidFill>
                <a:latin typeface="Tahoma" panose="020B0604030504040204" pitchFamily="34" charset="0"/>
              </a:rPr>
              <a:t>translate the analog signals to </a:t>
            </a:r>
            <a:r>
              <a:rPr lang="en-US" dirty="0" smtClean="0">
                <a:solidFill>
                  <a:srgbClr val="000000"/>
                </a:solidFill>
                <a:latin typeface="Tahoma" panose="020B0604030504040204" pitchFamily="34" charset="0"/>
              </a:rPr>
              <a:t>digital numbers</a:t>
            </a:r>
            <a:r>
              <a:rPr lang="en-US" dirty="0">
                <a:solidFill>
                  <a:srgbClr val="000000"/>
                </a:solidFill>
                <a:latin typeface="Tahoma" panose="020B0604030504040204" pitchFamily="34" charset="0"/>
              </a:rPr>
              <a:t>, so microcontroller can </a:t>
            </a:r>
            <a:r>
              <a:rPr lang="en-US" dirty="0" smtClean="0">
                <a:solidFill>
                  <a:srgbClr val="000000"/>
                </a:solidFill>
                <a:latin typeface="Tahoma" panose="020B0604030504040204" pitchFamily="34" charset="0"/>
              </a:rPr>
              <a:t>read them</a:t>
            </a:r>
            <a:endParaRPr lang="en-US" dirty="0"/>
          </a:p>
          <a:p>
            <a:endParaRPr lang="en-US" dirty="0"/>
          </a:p>
        </p:txBody>
      </p:sp>
    </p:spTree>
    <p:extLst>
      <p:ext uri="{BB962C8B-B14F-4D97-AF65-F5344CB8AC3E}">
        <p14:creationId xmlns:p14="http://schemas.microsoft.com/office/powerpoint/2010/main" val="201387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ADC0804 interfacing with 8051</a:t>
            </a:r>
            <a:br>
              <a:rPr lang="en-US" b="1" dirty="0"/>
            </a:br>
            <a:endParaRPr lang="en-US" dirty="0"/>
          </a:p>
        </p:txBody>
      </p:sp>
      <p:sp>
        <p:nvSpPr>
          <p:cNvPr id="3" name="Content Placeholder 2"/>
          <p:cNvSpPr>
            <a:spLocks noGrp="1"/>
          </p:cNvSpPr>
          <p:nvPr>
            <p:ph idx="1"/>
          </p:nvPr>
        </p:nvSpPr>
        <p:spPr/>
        <p:txBody>
          <a:bodyPr/>
          <a:lstStyle/>
          <a:p>
            <a:r>
              <a:rPr lang="en-US" dirty="0"/>
              <a:t>The ADC0804 is a converter from analog to digital 8 </a:t>
            </a:r>
            <a:r>
              <a:rPr lang="en-US" dirty="0" smtClean="0"/>
              <a:t>bits.</a:t>
            </a:r>
          </a:p>
          <a:p>
            <a:r>
              <a:rPr lang="en-US" dirty="0" smtClean="0"/>
              <a:t>ADC0804 </a:t>
            </a:r>
            <a:r>
              <a:rPr lang="en-US" dirty="0"/>
              <a:t>has only one analog input channel with digital output of eight bits that can be 256 values ​​of different measures</a:t>
            </a:r>
            <a:r>
              <a:rPr lang="en-US" dirty="0" smtClean="0"/>
              <a:t>.</a:t>
            </a:r>
          </a:p>
          <a:p>
            <a:r>
              <a:rPr lang="en-US" dirty="0"/>
              <a:t>The step size is adjusted by setting the reference voltage in pin9 the reference input voltage can be adjusted to allow encoding any smaller range for the entire 8-bit resolution analog voltage. When the voltage reference pin is not connected to the ADC0804, the reference voltage defaults to the operating voltage, </a:t>
            </a:r>
            <a:r>
              <a:rPr lang="en-US" dirty="0" err="1"/>
              <a:t>ie</a:t>
            </a:r>
            <a:r>
              <a:rPr lang="en-US" dirty="0"/>
              <a:t>, </a:t>
            </a:r>
            <a:r>
              <a:rPr lang="en-US" dirty="0" err="1"/>
              <a:t>Vcc</a:t>
            </a:r>
            <a:r>
              <a:rPr lang="en-US" dirty="0"/>
              <a:t>. The step size is 19.53mV 5V (5V / </a:t>
            </a:r>
            <a:r>
              <a:rPr lang="en-US" dirty="0" smtClean="0"/>
              <a:t>256)</a:t>
            </a:r>
            <a:endParaRPr lang="en-US" dirty="0"/>
          </a:p>
        </p:txBody>
      </p:sp>
    </p:spTree>
    <p:extLst>
      <p:ext uri="{BB962C8B-B14F-4D97-AF65-F5344CB8AC3E}">
        <p14:creationId xmlns:p14="http://schemas.microsoft.com/office/powerpoint/2010/main" val="202221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ADC0804 also needs a clock to operate. The conversion time of the analog value to a digital value depends on the clock source. An external clock can be given at the Clock IN pin. ADC 0804 also has an inbuilt clock that can be used in absence of an external clock. A suitable RC circuit is connected between the Clock IN and Clock R pins to use the internal clock.</a:t>
            </a:r>
          </a:p>
        </p:txBody>
      </p:sp>
    </p:spTree>
    <p:extLst>
      <p:ext uri="{BB962C8B-B14F-4D97-AF65-F5344CB8AC3E}">
        <p14:creationId xmlns:p14="http://schemas.microsoft.com/office/powerpoint/2010/main" val="221459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ADC804 IC is an </a:t>
            </a:r>
            <a:r>
              <a:rPr lang="en-US" dirty="0" smtClean="0"/>
              <a:t>analog-to-digital converter</a:t>
            </a:r>
            <a:endParaRPr lang="en-US" dirty="0"/>
          </a:p>
          <a:p>
            <a:r>
              <a:rPr lang="en-US" dirty="0" smtClean="0"/>
              <a:t>It </a:t>
            </a:r>
            <a:r>
              <a:rPr lang="en-US" dirty="0"/>
              <a:t>works with +5 volts and has a </a:t>
            </a:r>
            <a:r>
              <a:rPr lang="en-US" dirty="0" smtClean="0"/>
              <a:t>resolution of </a:t>
            </a:r>
            <a:r>
              <a:rPr lang="en-US" dirty="0"/>
              <a:t>8 bits</a:t>
            </a:r>
          </a:p>
          <a:p>
            <a:r>
              <a:rPr lang="en-US" dirty="0" smtClean="0"/>
              <a:t> </a:t>
            </a:r>
            <a:r>
              <a:rPr lang="en-US" dirty="0"/>
              <a:t>Conversion time is another major factor </a:t>
            </a:r>
            <a:r>
              <a:rPr lang="en-US" dirty="0" smtClean="0"/>
              <a:t>in judging </a:t>
            </a:r>
            <a:r>
              <a:rPr lang="en-US" dirty="0"/>
              <a:t>an ADC</a:t>
            </a:r>
          </a:p>
          <a:p>
            <a:r>
              <a:rPr lang="en-US" dirty="0" smtClean="0"/>
              <a:t>Conversion </a:t>
            </a:r>
            <a:r>
              <a:rPr lang="en-US" dirty="0"/>
              <a:t>time is defined as the time it </a:t>
            </a:r>
            <a:r>
              <a:rPr lang="en-US" dirty="0" smtClean="0"/>
              <a:t>takes</a:t>
            </a:r>
            <a:r>
              <a:rPr lang="en-US" dirty="0" smtClean="0"/>
              <a:t> </a:t>
            </a:r>
            <a:r>
              <a:rPr lang="en-US" dirty="0" smtClean="0"/>
              <a:t>the </a:t>
            </a:r>
            <a:r>
              <a:rPr lang="en-US" dirty="0"/>
              <a:t>ADC to convert the analog input to a </a:t>
            </a:r>
            <a:r>
              <a:rPr lang="en-US" dirty="0" smtClean="0"/>
              <a:t>digital (binary</a:t>
            </a:r>
            <a:r>
              <a:rPr lang="en-US" dirty="0"/>
              <a:t>) number</a:t>
            </a:r>
          </a:p>
          <a:p>
            <a:r>
              <a:rPr lang="en-US" dirty="0" smtClean="0"/>
              <a:t>In </a:t>
            </a:r>
            <a:r>
              <a:rPr lang="en-US" dirty="0"/>
              <a:t>ADC804 conversion time varies depending </a:t>
            </a:r>
            <a:r>
              <a:rPr lang="en-US" dirty="0" smtClean="0"/>
              <a:t>on the </a:t>
            </a:r>
            <a:r>
              <a:rPr lang="en-US" dirty="0"/>
              <a:t>clocking signals applied to CLK R and CLK </a:t>
            </a:r>
            <a:r>
              <a:rPr lang="en-US" dirty="0" smtClean="0"/>
              <a:t>IN pins</a:t>
            </a:r>
            <a:r>
              <a:rPr lang="en-US" dirty="0"/>
              <a:t>, but it cannot be faster than 110 </a:t>
            </a:r>
            <a:r>
              <a:rPr lang="en-US" dirty="0" err="1"/>
              <a:t>μs</a:t>
            </a:r>
            <a:endParaRPr lang="en-US" dirty="0"/>
          </a:p>
        </p:txBody>
      </p:sp>
    </p:spTree>
    <p:extLst>
      <p:ext uri="{BB962C8B-B14F-4D97-AF65-F5344CB8AC3E}">
        <p14:creationId xmlns:p14="http://schemas.microsoft.com/office/powerpoint/2010/main" val="396443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CLK IN and CLK R</a:t>
            </a:r>
          </a:p>
          <a:p>
            <a:r>
              <a:rPr lang="en-US" dirty="0" smtClean="0"/>
              <a:t>CLK </a:t>
            </a:r>
            <a:r>
              <a:rPr lang="en-US" dirty="0"/>
              <a:t>IN is an input pin connected to </a:t>
            </a:r>
            <a:r>
              <a:rPr lang="en-US" dirty="0" smtClean="0"/>
              <a:t>an external </a:t>
            </a:r>
            <a:r>
              <a:rPr lang="en-US" dirty="0"/>
              <a:t>clock source</a:t>
            </a:r>
          </a:p>
          <a:p>
            <a:r>
              <a:rPr lang="en-US" dirty="0" smtClean="0"/>
              <a:t>To </a:t>
            </a:r>
            <a:r>
              <a:rPr lang="en-US" dirty="0"/>
              <a:t>use the internal clock </a:t>
            </a:r>
            <a:r>
              <a:rPr lang="en-US" dirty="0" smtClean="0"/>
              <a:t>generator (also </a:t>
            </a:r>
            <a:r>
              <a:rPr lang="en-US" dirty="0"/>
              <a:t>called self-clocking), CLK IN </a:t>
            </a:r>
            <a:r>
              <a:rPr lang="en-US" dirty="0" smtClean="0"/>
              <a:t>and CLK </a:t>
            </a:r>
            <a:r>
              <a:rPr lang="en-US" dirty="0"/>
              <a:t>R pins are connected to a </a:t>
            </a:r>
            <a:r>
              <a:rPr lang="en-US" dirty="0" smtClean="0"/>
              <a:t>capacitor and </a:t>
            </a:r>
            <a:r>
              <a:rPr lang="en-US" dirty="0"/>
              <a:t>a resistor, and the clock </a:t>
            </a:r>
            <a:r>
              <a:rPr lang="en-US" dirty="0" smtClean="0"/>
              <a:t>frequency is </a:t>
            </a:r>
            <a:r>
              <a:rPr lang="en-US" dirty="0"/>
              <a:t>determined </a:t>
            </a:r>
            <a:r>
              <a:rPr lang="en-US" dirty="0" smtClean="0"/>
              <a:t>by</a:t>
            </a:r>
          </a:p>
          <a:p>
            <a:pPr marL="0" indent="0">
              <a:buNone/>
            </a:pPr>
            <a:r>
              <a:rPr lang="en-US" dirty="0"/>
              <a:t> </a:t>
            </a:r>
            <a:r>
              <a:rPr lang="en-US" dirty="0" smtClean="0"/>
              <a:t>   </a:t>
            </a:r>
          </a:p>
          <a:p>
            <a:r>
              <a:rPr lang="en-US" dirty="0" smtClean="0"/>
              <a:t> Typical </a:t>
            </a:r>
            <a:r>
              <a:rPr lang="en-US" dirty="0"/>
              <a:t>values are R = 10K ohms and C </a:t>
            </a:r>
            <a:r>
              <a:rPr lang="en-US" dirty="0" smtClean="0"/>
              <a:t>= 150 </a:t>
            </a:r>
            <a:r>
              <a:rPr lang="en-US" dirty="0"/>
              <a:t>pF</a:t>
            </a:r>
          </a:p>
          <a:p>
            <a:r>
              <a:rPr lang="en-US" dirty="0" smtClean="0"/>
              <a:t> </a:t>
            </a:r>
            <a:r>
              <a:rPr lang="en-US" dirty="0"/>
              <a:t>We get f = 606 kHz and the conversion </a:t>
            </a:r>
            <a:r>
              <a:rPr lang="en-US" dirty="0" smtClean="0"/>
              <a:t>time is </a:t>
            </a:r>
            <a:r>
              <a:rPr lang="en-US" dirty="0"/>
              <a:t>110 </a:t>
            </a:r>
            <a:r>
              <a:rPr lang="el-GR" dirty="0"/>
              <a:t>μ</a:t>
            </a:r>
            <a:r>
              <a:rPr lang="en-US" dirty="0"/>
              <a:t>s</a:t>
            </a:r>
          </a:p>
        </p:txBody>
      </p:sp>
      <p:pic>
        <p:nvPicPr>
          <p:cNvPr id="4" name="Picture 3"/>
          <p:cNvPicPr>
            <a:picLocks noChangeAspect="1"/>
          </p:cNvPicPr>
          <p:nvPr/>
        </p:nvPicPr>
        <p:blipFill>
          <a:blip r:embed="rId2"/>
          <a:stretch>
            <a:fillRect/>
          </a:stretch>
        </p:blipFill>
        <p:spPr>
          <a:xfrm>
            <a:off x="2336051" y="4095715"/>
            <a:ext cx="1143160" cy="495369"/>
          </a:xfrm>
          <a:prstGeom prst="rect">
            <a:avLst/>
          </a:prstGeom>
        </p:spPr>
      </p:pic>
    </p:spTree>
    <p:extLst>
      <p:ext uri="{BB962C8B-B14F-4D97-AF65-F5344CB8AC3E}">
        <p14:creationId xmlns:p14="http://schemas.microsoft.com/office/powerpoint/2010/main" val="175068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Vref</a:t>
            </a:r>
            <a:r>
              <a:rPr lang="en-US" dirty="0" smtClean="0">
                <a:latin typeface="Tahoma" panose="020B0604030504040204" pitchFamily="34" charset="0"/>
                <a:ea typeface="Tahoma" panose="020B0604030504040204" pitchFamily="34" charset="0"/>
                <a:cs typeface="Tahoma" panose="020B0604030504040204" pitchFamily="34" charset="0"/>
              </a:rPr>
              <a:t>/2 </a:t>
            </a:r>
          </a:p>
          <a:p>
            <a:r>
              <a:rPr lang="en-US" dirty="0" smtClean="0">
                <a:latin typeface="Tahoma" panose="020B0604030504040204" pitchFamily="34" charset="0"/>
                <a:ea typeface="Tahoma" panose="020B0604030504040204" pitchFamily="34" charset="0"/>
                <a:cs typeface="Tahoma" panose="020B0604030504040204" pitchFamily="34" charset="0"/>
              </a:rPr>
              <a:t>It </a:t>
            </a:r>
            <a:r>
              <a:rPr lang="en-US" dirty="0">
                <a:latin typeface="Tahoma" panose="020B0604030504040204" pitchFamily="34" charset="0"/>
                <a:ea typeface="Tahoma" panose="020B0604030504040204" pitchFamily="34" charset="0"/>
                <a:cs typeface="Tahoma" panose="020B0604030504040204" pitchFamily="34" charset="0"/>
              </a:rPr>
              <a:t>is used for the reference </a:t>
            </a:r>
            <a:r>
              <a:rPr lang="en-US" dirty="0" smtClean="0">
                <a:latin typeface="Tahoma" panose="020B0604030504040204" pitchFamily="34" charset="0"/>
                <a:ea typeface="Tahoma" panose="020B0604030504040204" pitchFamily="34" charset="0"/>
                <a:cs typeface="Tahoma" panose="020B0604030504040204" pitchFamily="34" charset="0"/>
              </a:rPr>
              <a:t>voltage If </a:t>
            </a:r>
            <a:r>
              <a:rPr lang="en-US" dirty="0">
                <a:latin typeface="Tahoma" panose="020B0604030504040204" pitchFamily="34" charset="0"/>
                <a:ea typeface="Tahoma" panose="020B0604030504040204" pitchFamily="34" charset="0"/>
                <a:cs typeface="Tahoma" panose="020B0604030504040204" pitchFamily="34" charset="0"/>
              </a:rPr>
              <a:t>this pin is open (not connected), the </a:t>
            </a:r>
            <a:r>
              <a:rPr lang="en-US" dirty="0" smtClean="0">
                <a:latin typeface="Tahoma" panose="020B0604030504040204" pitchFamily="34" charset="0"/>
                <a:ea typeface="Tahoma" panose="020B0604030504040204" pitchFamily="34" charset="0"/>
                <a:cs typeface="Tahoma" panose="020B0604030504040204" pitchFamily="34" charset="0"/>
              </a:rPr>
              <a:t>analog input </a:t>
            </a:r>
            <a:r>
              <a:rPr lang="en-US" dirty="0">
                <a:latin typeface="Tahoma" panose="020B0604030504040204" pitchFamily="34" charset="0"/>
                <a:ea typeface="Tahoma" panose="020B0604030504040204" pitchFamily="34" charset="0"/>
                <a:cs typeface="Tahoma" panose="020B0604030504040204" pitchFamily="34" charset="0"/>
              </a:rPr>
              <a:t>voltage is in the range of 0 to 5 volts (</a:t>
            </a:r>
            <a:r>
              <a:rPr lang="en-US" dirty="0" smtClean="0">
                <a:latin typeface="Tahoma" panose="020B0604030504040204" pitchFamily="34" charset="0"/>
                <a:ea typeface="Tahoma" panose="020B0604030504040204" pitchFamily="34" charset="0"/>
                <a:cs typeface="Tahoma" panose="020B0604030504040204" pitchFamily="34" charset="0"/>
              </a:rPr>
              <a:t>the same </a:t>
            </a:r>
            <a:r>
              <a:rPr lang="en-US" dirty="0">
                <a:latin typeface="Tahoma" panose="020B0604030504040204" pitchFamily="34" charset="0"/>
                <a:ea typeface="Tahoma" panose="020B0604030504040204" pitchFamily="34" charset="0"/>
                <a:cs typeface="Tahoma" panose="020B0604030504040204" pitchFamily="34" charset="0"/>
              </a:rPr>
              <a:t>as the </a:t>
            </a:r>
            <a:r>
              <a:rPr lang="en-US" dirty="0" err="1">
                <a:latin typeface="Tahoma" panose="020B0604030504040204" pitchFamily="34" charset="0"/>
                <a:ea typeface="Tahoma" panose="020B0604030504040204" pitchFamily="34" charset="0"/>
                <a:cs typeface="Tahoma" panose="020B0604030504040204" pitchFamily="34" charset="0"/>
              </a:rPr>
              <a:t>Vcc</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pin) If </a:t>
            </a:r>
            <a:r>
              <a:rPr lang="en-US" dirty="0">
                <a:latin typeface="Tahoma" panose="020B0604030504040204" pitchFamily="34" charset="0"/>
                <a:ea typeface="Tahoma" panose="020B0604030504040204" pitchFamily="34" charset="0"/>
                <a:cs typeface="Tahoma" panose="020B0604030504040204" pitchFamily="34" charset="0"/>
              </a:rPr>
              <a:t>the analog input range needs to be 0 to </a:t>
            </a:r>
            <a:r>
              <a:rPr lang="en-US" dirty="0" smtClean="0">
                <a:latin typeface="Tahoma" panose="020B0604030504040204" pitchFamily="34" charset="0"/>
                <a:ea typeface="Tahoma" panose="020B0604030504040204" pitchFamily="34" charset="0"/>
                <a:cs typeface="Tahoma" panose="020B0604030504040204" pitchFamily="34" charset="0"/>
              </a:rPr>
              <a:t>4 volts</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Vref</a:t>
            </a:r>
            <a:r>
              <a:rPr lang="en-US" dirty="0">
                <a:latin typeface="Tahoma" panose="020B0604030504040204" pitchFamily="34" charset="0"/>
                <a:ea typeface="Tahoma" panose="020B0604030504040204" pitchFamily="34" charset="0"/>
                <a:cs typeface="Tahoma" panose="020B0604030504040204" pitchFamily="34" charset="0"/>
              </a:rPr>
              <a:t>/2 is connected to 2 </a:t>
            </a:r>
            <a:r>
              <a:rPr lang="en-US" dirty="0" smtClean="0">
                <a:latin typeface="Tahoma" panose="020B0604030504040204" pitchFamily="34" charset="0"/>
                <a:ea typeface="Tahoma" panose="020B0604030504040204" pitchFamily="34" charset="0"/>
                <a:cs typeface="Tahoma" panose="020B0604030504040204" pitchFamily="34" charset="0"/>
              </a:rPr>
              <a:t>volts</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1043902" y="3885546"/>
            <a:ext cx="4858428" cy="2191056"/>
          </a:xfrm>
          <a:prstGeom prst="rect">
            <a:avLst/>
          </a:prstGeom>
        </p:spPr>
      </p:pic>
    </p:spTree>
    <p:extLst>
      <p:ext uri="{BB962C8B-B14F-4D97-AF65-F5344CB8AC3E}">
        <p14:creationId xmlns:p14="http://schemas.microsoft.com/office/powerpoint/2010/main" val="3823277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884</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Tahoma</vt:lpstr>
      <vt:lpstr>Office Theme</vt:lpstr>
      <vt:lpstr>Interfacing ADC with 8051</vt:lpstr>
      <vt:lpstr>PowerPoint Presentation</vt:lpstr>
      <vt:lpstr>PowerPoint Presentation</vt:lpstr>
      <vt:lpstr>PowerPoint Presentation</vt:lpstr>
      <vt:lpstr>ADC0804 interfacing with 8051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ADC0804</vt:lpstr>
      <vt:lpstr>PowerPoint Presentation</vt:lpstr>
      <vt:lpstr>How to use the ADC0804? </vt:lpstr>
      <vt:lpstr>PowerPoint Presentation</vt:lpstr>
      <vt:lpstr>PowerPoint Presentation</vt:lpstr>
      <vt:lpstr>PowerPoint Presentation</vt:lpstr>
      <vt:lpstr>PowerPoint Presentation</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ADC with 8051</dc:title>
  <dc:creator>Shahzada Fahim Jan</dc:creator>
  <cp:lastModifiedBy>Shahzada Fahim Jan</cp:lastModifiedBy>
  <cp:revision>59</cp:revision>
  <dcterms:created xsi:type="dcterms:W3CDTF">2024-05-11T02:17:16Z</dcterms:created>
  <dcterms:modified xsi:type="dcterms:W3CDTF">2024-05-11T17:22:03Z</dcterms:modified>
</cp:coreProperties>
</file>