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68" r:id="rId3"/>
    <p:sldId id="270" r:id="rId4"/>
    <p:sldId id="271" r:id="rId5"/>
    <p:sldId id="272" r:id="rId6"/>
    <p:sldId id="273" r:id="rId7"/>
    <p:sldId id="256" r:id="rId8"/>
    <p:sldId id="257" r:id="rId9"/>
    <p:sldId id="274" r:id="rId10"/>
    <p:sldId id="259" r:id="rId11"/>
    <p:sldId id="260" r:id="rId12"/>
    <p:sldId id="261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 userDrawn="1">
          <p15:clr>
            <a:srgbClr val="A4A3A4"/>
          </p15:clr>
        </p15:guide>
        <p15:guide id="2" pos="28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78" d="100"/>
          <a:sy n="78" d="100"/>
        </p:scale>
        <p:origin x="720" y="67"/>
      </p:cViewPr>
      <p:guideLst>
        <p:guide orient="horz" pos="2156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9144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620713"/>
            <a:ext cx="8207375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1843088"/>
            <a:ext cx="8212138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955" y="2586990"/>
            <a:ext cx="8229600" cy="1271905"/>
          </a:xfrm>
        </p:spPr>
        <p:txBody>
          <a:bodyPr/>
          <a:lstStyle/>
          <a:p>
            <a:r>
              <a:rPr lang="en-US" b="1"/>
              <a:t>        SUPPLY CHAIN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sz="1600"/>
              <a:t>This section lists individual products with their delivery performance over time.</a:t>
            </a:r>
          </a:p>
          <a:p>
            <a:endParaRPr sz="1600"/>
          </a:p>
          <a:p>
            <a:r>
              <a:rPr sz="1600"/>
              <a:t>Sparklines show monthly trends in </a:t>
            </a:r>
            <a:r>
              <a:rPr lang="en-US" sz="1600"/>
              <a:t>ADD,</a:t>
            </a:r>
            <a:r>
              <a:rPr sz="1600"/>
              <a:t>LIFR, and VOFR for each product, helping identify supply or demand issues.</a:t>
            </a:r>
          </a:p>
        </p:txBody>
      </p:sp>
      <p:pic>
        <p:nvPicPr>
          <p:cNvPr id="4" name="Content Placeholder 3" descr="product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66260" y="767080"/>
            <a:ext cx="4561840" cy="5210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sz="1800"/>
              <a:t>Customer-wise performance is analyzed in terms of all major KPIs.</a:t>
            </a:r>
          </a:p>
          <a:p>
            <a:endParaRPr sz="1800"/>
          </a:p>
          <a:p>
            <a:r>
              <a:rPr sz="1800"/>
              <a:t>This supports customer relationship management by highlighting high- and low-performing delivery metrics by client.</a:t>
            </a:r>
          </a:p>
        </p:txBody>
      </p:sp>
      <p:pic>
        <p:nvPicPr>
          <p:cNvPr id="4" name="Content Placeholder 3" descr="customer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49750" y="1174750"/>
            <a:ext cx="4337050" cy="4342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Order Delay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sz="1800"/>
              <a:t>Charts analyze the number of orders delayed by various time intervals (1–15+ days).</a:t>
            </a:r>
          </a:p>
          <a:p>
            <a:endParaRPr sz="1800"/>
          </a:p>
          <a:p>
            <a:r>
              <a:rPr sz="1800"/>
              <a:t>This helps pinpoint systemic issues causing delays and enables root-cause analysis.</a:t>
            </a:r>
          </a:p>
        </p:txBody>
      </p:sp>
      <p:pic>
        <p:nvPicPr>
          <p:cNvPr id="4" name="Content Placeholder 3" descr="other delay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216025"/>
            <a:ext cx="4038600" cy="3702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dashboard empowers teams to:</a:t>
            </a:r>
          </a:p>
          <a:p>
            <a:r>
              <a:t>- Monitor operational efficiency</a:t>
            </a:r>
          </a:p>
          <a:p>
            <a:r>
              <a:t>- Improve service levels</a:t>
            </a:r>
          </a:p>
          <a:p>
            <a:r>
              <a:t>- Reduce delivery delays</a:t>
            </a:r>
          </a:p>
          <a:p>
            <a:r>
              <a:t>- Strengthen customer satisfaction</a:t>
            </a:r>
          </a:p>
          <a:p>
            <a:endParaRPr/>
          </a:p>
          <a:p>
            <a:r>
              <a:t>Continuous tracking and response to these KPIs are essential for supply chain optimization.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S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051165" cy="5943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med"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Company’s Background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Company’s Background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24965"/>
            <a:ext cx="8229600" cy="824865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/>
              <a:t>FMCG Manufacturer</a:t>
            </a:r>
          </a:p>
          <a:p>
            <a:pPr marL="0" indent="0" algn="ctr">
              <a:buNone/>
            </a:pPr>
            <a:r>
              <a:rPr lang="en-US" sz="2000"/>
              <a:t>Gujarat, India</a:t>
            </a:r>
          </a:p>
        </p:txBody>
      </p:sp>
      <p:sp>
        <p:nvSpPr>
          <p:cNvPr id="6" name="Down Arrow 5"/>
          <p:cNvSpPr/>
          <p:nvPr/>
        </p:nvSpPr>
        <p:spPr>
          <a:xfrm rot="2340000">
            <a:off x="3942080" y="2632710"/>
            <a:ext cx="178435" cy="680720"/>
          </a:xfrm>
          <a:prstGeom prst="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568825" y="2748280"/>
            <a:ext cx="178435" cy="680720"/>
          </a:xfrm>
          <a:prstGeom prst="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Down Arrow 8"/>
          <p:cNvSpPr/>
          <p:nvPr/>
        </p:nvSpPr>
        <p:spPr>
          <a:xfrm rot="19740000">
            <a:off x="5253990" y="2639060"/>
            <a:ext cx="178435" cy="680720"/>
          </a:xfrm>
          <a:prstGeom prst="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Company’s Background</a:t>
            </a:r>
          </a:p>
        </p:txBody>
      </p:sp>
      <p:sp>
        <p:nvSpPr>
          <p:cNvPr id="5" name="Content Placeholder 4"/>
          <p:cNvSpPr>
            <a:spLocks noGrp="1"/>
          </p:cNvSpPr>
          <p:nvPr/>
        </p:nvSpPr>
        <p:spPr>
          <a:xfrm>
            <a:off x="370840" y="1720850"/>
            <a:ext cx="8229600" cy="82486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/>
              <a:t>FMCG Manufacturer</a:t>
            </a:r>
          </a:p>
          <a:p>
            <a:pPr marL="0" indent="0" algn="ctr">
              <a:buNone/>
            </a:pPr>
            <a:r>
              <a:rPr lang="en-US" sz="2000"/>
              <a:t>Gujarat, India</a:t>
            </a:r>
          </a:p>
        </p:txBody>
      </p:sp>
      <p:sp>
        <p:nvSpPr>
          <p:cNvPr id="6" name="Down Arrow 5"/>
          <p:cNvSpPr/>
          <p:nvPr/>
        </p:nvSpPr>
        <p:spPr>
          <a:xfrm rot="2340000">
            <a:off x="3942080" y="2632710"/>
            <a:ext cx="178435" cy="680720"/>
          </a:xfrm>
          <a:prstGeom prst="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568825" y="2748280"/>
            <a:ext cx="178435" cy="680720"/>
          </a:xfrm>
          <a:prstGeom prst="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Down Arrow 8"/>
          <p:cNvSpPr/>
          <p:nvPr/>
        </p:nvSpPr>
        <p:spPr>
          <a:xfrm rot="19740000">
            <a:off x="5253990" y="2639060"/>
            <a:ext cx="178435" cy="680720"/>
          </a:xfrm>
          <a:prstGeom prst="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230880" y="343344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Surat         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3995420" y="3549015"/>
            <a:ext cx="1582420" cy="2940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/>
              <a:t>Ahmedabad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5566410" y="33947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Vadodra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/>
      <p:bldP spid="1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Few customers didnt renew their annual contract due to service issue.</a:t>
            </a:r>
          </a:p>
          <a:p>
            <a:r>
              <a:rPr lang="en-US"/>
              <a:t>Suspected reasons: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Late delivery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Not delivery in full        </a:t>
            </a:r>
          </a:p>
          <a:p>
            <a:pPr marL="0"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Clear understanding of key metrics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/>
              <a:t>           </a:t>
            </a:r>
          </a:p>
          <a:p>
            <a:pPr>
              <a:buFont typeface="Wingdings" panose="05000000000000000000" charset="0"/>
              <a:buChar char="§"/>
            </a:pPr>
            <a:r>
              <a:rPr lang="en-US" sz="2400"/>
              <a:t>on time delivery</a:t>
            </a:r>
          </a:p>
          <a:p>
            <a:pPr>
              <a:buFont typeface="Wingdings" panose="05000000000000000000" charset="0"/>
              <a:buChar char="§"/>
            </a:pPr>
            <a:r>
              <a:rPr lang="en-US" sz="2400"/>
              <a:t>in full delivery</a:t>
            </a:r>
          </a:p>
          <a:p>
            <a:pPr>
              <a:buFont typeface="Wingdings" panose="05000000000000000000" charset="0"/>
              <a:buChar char="§"/>
            </a:pPr>
            <a:r>
              <a:rPr lang="en-US" sz="2400"/>
              <a:t>ontime in full delivery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965" y="1222375"/>
            <a:ext cx="8458835" cy="5162550"/>
          </a:xfrm>
        </p:spPr>
        <p:txBody>
          <a:bodyPr/>
          <a:lstStyle/>
          <a:p>
            <a:r>
              <a:rPr sz="2400"/>
              <a:t>This dashboard provides a comprehensive overview of key supply chain performance metrics including:</a:t>
            </a:r>
          </a:p>
          <a:p>
            <a:r>
              <a:rPr sz="2400"/>
              <a:t>- OT (On Time </a:t>
            </a:r>
            <a:r>
              <a:rPr lang="en-US" sz="2400"/>
              <a:t>Delivery</a:t>
            </a:r>
            <a:r>
              <a:rPr sz="2400"/>
              <a:t>)</a:t>
            </a:r>
          </a:p>
          <a:p>
            <a:r>
              <a:rPr sz="2400"/>
              <a:t>- I</a:t>
            </a:r>
            <a:r>
              <a:rPr lang="en-US" sz="2400"/>
              <a:t>F</a:t>
            </a:r>
            <a:r>
              <a:rPr sz="2400"/>
              <a:t> (</a:t>
            </a:r>
            <a:r>
              <a:rPr lang="en-US" sz="2400"/>
              <a:t>In</a:t>
            </a:r>
            <a:r>
              <a:rPr sz="2400"/>
              <a:t> Full Delivery)</a:t>
            </a:r>
          </a:p>
          <a:p>
            <a:r>
              <a:rPr lang="en-US" sz="2400"/>
              <a:t>-OTIF(On Time In Full Delivery)</a:t>
            </a:r>
          </a:p>
          <a:p>
            <a:r>
              <a:rPr sz="2400"/>
              <a:t>- LIFR (Line Fill Rate)</a:t>
            </a:r>
          </a:p>
          <a:p>
            <a:r>
              <a:rPr sz="2400"/>
              <a:t>- VOFR (Volume Fill Rate)</a:t>
            </a:r>
          </a:p>
          <a:p>
            <a:r>
              <a:rPr sz="2400"/>
              <a:t>It enables stakeholders to assess performance trends, customer service levels, and product delivery efficiency.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/>
              <a:t>The top section displays five main KPIs:</a:t>
            </a:r>
          </a:p>
          <a:p>
            <a:r>
              <a:rPr sz="2800"/>
              <a:t>- OTS: 72% (Target: 94%)</a:t>
            </a:r>
          </a:p>
          <a:p>
            <a:r>
              <a:rPr sz="2800"/>
              <a:t>- IPK: 100%</a:t>
            </a:r>
          </a:p>
          <a:p>
            <a:r>
              <a:rPr sz="2800"/>
              <a:t>- LIFR: 66%</a:t>
            </a:r>
          </a:p>
          <a:p>
            <a:r>
              <a:rPr sz="2800"/>
              <a:t>- VOFR: 97%</a:t>
            </a:r>
          </a:p>
          <a:p>
            <a:endParaRPr sz="2800"/>
          </a:p>
          <a:p>
            <a:r>
              <a:rPr sz="2800"/>
              <a:t>These values highlight strengths and areas needing improvement in the delivery process.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0555" y="457200"/>
            <a:ext cx="2949575" cy="1025525"/>
          </a:xfrm>
        </p:spPr>
        <p:txBody>
          <a:bodyPr/>
          <a:lstStyle/>
          <a:p>
            <a:r>
              <a:rPr>
                <a:sym typeface="+mn-ea"/>
              </a:rPr>
              <a:t>Performance by City</a:t>
            </a:r>
            <a:endParaRPr lang="en-US"/>
          </a:p>
        </p:txBody>
      </p:sp>
      <p:pic>
        <p:nvPicPr>
          <p:cNvPr id="2" name="Picture Placeholder 1" descr="city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567430" y="1070610"/>
            <a:ext cx="4949825" cy="459041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Bar charts compare OT, </a:t>
            </a:r>
            <a:r>
              <a:rPr lang="en-US">
                <a:sym typeface="+mn-ea"/>
              </a:rPr>
              <a:t>OTIF</a:t>
            </a:r>
            <a:r>
              <a:rPr>
                <a:sym typeface="+mn-ea"/>
              </a:rPr>
              <a:t>, and </a:t>
            </a:r>
            <a:r>
              <a:rPr lang="en-US">
                <a:sym typeface="+mn-ea"/>
              </a:rPr>
              <a:t>IF</a:t>
            </a:r>
            <a:r>
              <a:rPr>
                <a:sym typeface="+mn-ea"/>
              </a:rPr>
              <a:t> performance across key cities.</a:t>
            </a:r>
          </a:p>
          <a:p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This allows for geographic insights into delivery reliability and operational consistenc</a:t>
            </a:r>
            <a:r>
              <a:rPr lang="en-US">
                <a:sym typeface="+mn-ea"/>
              </a:rPr>
              <a:t>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343</Words>
  <Application>Microsoft Office PowerPoint</Application>
  <PresentationFormat>On-screen Show (4:3)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Wingdings</vt:lpstr>
      <vt:lpstr>Orange Waves</vt:lpstr>
      <vt:lpstr>        SUPPLY CHAIN ANALYSIS</vt:lpstr>
      <vt:lpstr>Company’s Background</vt:lpstr>
      <vt:lpstr>Company’s Background</vt:lpstr>
      <vt:lpstr>Company’s Background</vt:lpstr>
      <vt:lpstr>Problem Statement</vt:lpstr>
      <vt:lpstr>Expectations</vt:lpstr>
      <vt:lpstr>Indroduction</vt:lpstr>
      <vt:lpstr>KPI Overview</vt:lpstr>
      <vt:lpstr>Performance by City</vt:lpstr>
      <vt:lpstr>Product Insights</vt:lpstr>
      <vt:lpstr>Customer Insights</vt:lpstr>
      <vt:lpstr>Order Delay Analysis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Izza M</cp:lastModifiedBy>
  <cp:revision>16</cp:revision>
  <dcterms:created xsi:type="dcterms:W3CDTF">2013-01-27T09:14:00Z</dcterms:created>
  <dcterms:modified xsi:type="dcterms:W3CDTF">2025-05-15T03:29:00Z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AD63FA4656574E90829A2CF6450B5CAA_12</vt:lpwstr>
  </property>
  <property fmtid="{D5CDD505-2E9C-101B-9397-08002B2CF9AE}" pid="3" name="KSOProductBuildVer">
    <vt:lpwstr>1033-12.2.0.20795</vt:lpwstr>
  </property>
</Properties>
</file>