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Supermarket</a:t>
            </a:r>
            <a:br>
              <a:rPr lang="en-US" dirty="0" smtClean="0"/>
            </a:br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to:</a:t>
            </a:r>
          </a:p>
          <a:p>
            <a:r>
              <a:rPr lang="en-US" dirty="0" smtClean="0"/>
              <a:t>Prof. Usama Sharaf</a:t>
            </a:r>
          </a:p>
          <a:p>
            <a:r>
              <a:rPr lang="en-US" dirty="0" smtClean="0"/>
              <a:t>Prof. Danish asim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sold </a:t>
            </a:r>
            <a:br>
              <a:rPr lang="en-US" dirty="0" smtClean="0"/>
            </a:br>
            <a:r>
              <a:rPr lang="en-US" dirty="0" smtClean="0"/>
              <a:t>each year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45" y="1881050"/>
            <a:ext cx="3122023" cy="3095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48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 txBox="1">
            <a:spLocks/>
          </p:cNvSpPr>
          <p:nvPr/>
        </p:nvSpPr>
        <p:spPr>
          <a:xfrm>
            <a:off x="1031965" y="1542724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Impacts of the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64" y="633875"/>
            <a:ext cx="2165035" cy="5590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759337" y="1698172"/>
            <a:ext cx="1632627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6471" y="1513506"/>
            <a:ext cx="1572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 Ship Mode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86471" y="2080457"/>
            <a:ext cx="1806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793 Customers</a:t>
            </a:r>
            <a:endParaRPr lang="en-US" dirty="0"/>
          </a:p>
        </p:txBody>
      </p:sp>
      <p:cxnSp>
        <p:nvCxnSpPr>
          <p:cNvPr id="20" name="Elbow Connector 19"/>
          <p:cNvCxnSpPr>
            <a:endCxn id="18" idx="3"/>
          </p:cNvCxnSpPr>
          <p:nvPr/>
        </p:nvCxnSpPr>
        <p:spPr>
          <a:xfrm rot="10800000" flipV="1">
            <a:off x="7993377" y="1908853"/>
            <a:ext cx="1368721" cy="356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4" idx="3"/>
          </p:cNvCxnSpPr>
          <p:nvPr/>
        </p:nvCxnSpPr>
        <p:spPr>
          <a:xfrm rot="10800000" flipV="1">
            <a:off x="7661556" y="2440409"/>
            <a:ext cx="1730409" cy="36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6471" y="2624407"/>
            <a:ext cx="1475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 Segments</a:t>
            </a:r>
            <a:endParaRPr lang="en-US" dirty="0"/>
          </a:p>
        </p:txBody>
      </p:sp>
      <p:cxnSp>
        <p:nvCxnSpPr>
          <p:cNvPr id="25" name="Elbow Connector 24"/>
          <p:cNvCxnSpPr>
            <a:endCxn id="26" idx="3"/>
          </p:cNvCxnSpPr>
          <p:nvPr/>
        </p:nvCxnSpPr>
        <p:spPr>
          <a:xfrm rot="10800000" flipV="1">
            <a:off x="7462762" y="3006911"/>
            <a:ext cx="1929202" cy="343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29732" y="3166011"/>
            <a:ext cx="1233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531 Cities</a:t>
            </a:r>
            <a:endParaRPr lang="en-US" dirty="0"/>
          </a:p>
        </p:txBody>
      </p:sp>
      <p:cxnSp>
        <p:nvCxnSpPr>
          <p:cNvPr id="27" name="Elbow Connector 26"/>
          <p:cNvCxnSpPr>
            <a:endCxn id="31" idx="3"/>
          </p:cNvCxnSpPr>
          <p:nvPr/>
        </p:nvCxnSpPr>
        <p:spPr>
          <a:xfrm rot="10800000" flipV="1">
            <a:off x="7406172" y="3275926"/>
            <a:ext cx="1985793" cy="628747"/>
          </a:xfrm>
          <a:prstGeom prst="bentConnector3">
            <a:avLst>
              <a:gd name="adj1" fmla="val 434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849" y="3720008"/>
            <a:ext cx="11753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49 States</a:t>
            </a:r>
            <a:endParaRPr lang="en-US" dirty="0"/>
          </a:p>
        </p:txBody>
      </p:sp>
      <p:cxnSp>
        <p:nvCxnSpPr>
          <p:cNvPr id="32" name="Elbow Connector 31"/>
          <p:cNvCxnSpPr>
            <a:endCxn id="35" idx="3"/>
          </p:cNvCxnSpPr>
          <p:nvPr/>
        </p:nvCxnSpPr>
        <p:spPr>
          <a:xfrm rot="10800000" flipV="1">
            <a:off x="7480395" y="3817529"/>
            <a:ext cx="1911568" cy="613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29732" y="4246275"/>
            <a:ext cx="1250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4 Regions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987174" y="4897794"/>
            <a:ext cx="1422823" cy="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22538" y="4721118"/>
            <a:ext cx="17347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1850 Products</a:t>
            </a:r>
            <a:endParaRPr lang="en-US" dirty="0"/>
          </a:p>
        </p:txBody>
      </p:sp>
      <p:cxnSp>
        <p:nvCxnSpPr>
          <p:cNvPr id="48" name="Elbow Connector 47"/>
          <p:cNvCxnSpPr>
            <a:endCxn id="49" idx="3"/>
          </p:cNvCxnSpPr>
          <p:nvPr/>
        </p:nvCxnSpPr>
        <p:spPr>
          <a:xfrm rot="10800000" flipV="1">
            <a:off x="7835481" y="4246273"/>
            <a:ext cx="1556485" cy="1134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22538" y="5195961"/>
            <a:ext cx="16129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 Categories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29732" y="5692855"/>
            <a:ext cx="22317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17 Sub-Categories</a:t>
            </a:r>
            <a:endParaRPr lang="en-US" dirty="0"/>
          </a:p>
        </p:txBody>
      </p:sp>
      <p:cxnSp>
        <p:nvCxnSpPr>
          <p:cNvPr id="67" name="Elbow Connector 66"/>
          <p:cNvCxnSpPr>
            <a:endCxn id="56" idx="3"/>
          </p:cNvCxnSpPr>
          <p:nvPr/>
        </p:nvCxnSpPr>
        <p:spPr>
          <a:xfrm rot="5400000">
            <a:off x="8295742" y="4781296"/>
            <a:ext cx="1261916" cy="930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48429" y="4060456"/>
            <a:ext cx="19960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37,873 Units Sold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248429" y="4615605"/>
            <a:ext cx="26853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Total Sales: 2,997,200 $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48428" y="5170754"/>
            <a:ext cx="2550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Total Profit: 286,397 $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48429" y="1873061"/>
            <a:ext cx="2137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Total Columns: 20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48429" y="2428210"/>
            <a:ext cx="23855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Total Records: 9,994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743580" y="1871929"/>
            <a:ext cx="14782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11 Columns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48428" y="870879"/>
            <a:ext cx="52982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Columns on which Analysis can be Performed</a:t>
            </a:r>
            <a:endParaRPr lang="en-US" dirty="0"/>
          </a:p>
        </p:txBody>
      </p:sp>
      <p:cxnSp>
        <p:nvCxnSpPr>
          <p:cNvPr id="86" name="Elbow Connector 85"/>
          <p:cNvCxnSpPr>
            <a:stCxn id="84" idx="2"/>
            <a:endCxn id="83" idx="0"/>
          </p:cNvCxnSpPr>
          <p:nvPr/>
        </p:nvCxnSpPr>
        <p:spPr>
          <a:xfrm rot="16200000" flipH="1">
            <a:off x="3874279" y="1263483"/>
            <a:ext cx="631718" cy="585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Analysis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3577" y="1084217"/>
            <a:ext cx="398538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Most Profitable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York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/>
              <a:t>Angeles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Seattle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San </a:t>
            </a:r>
            <a:r>
              <a:rPr lang="en-US" dirty="0"/>
              <a:t>Francisco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Detroit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3577" y="3722791"/>
            <a:ext cx="398538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Cities with lowest Profits that need </a:t>
            </a:r>
            <a:endParaRPr lang="en-US" b="1" dirty="0" smtClean="0"/>
          </a:p>
          <a:p>
            <a:r>
              <a:rPr lang="en-US" b="1" dirty="0" smtClean="0"/>
              <a:t>Marketing</a:t>
            </a:r>
            <a:r>
              <a:rPr lang="en-US" b="1" dirty="0"/>
              <a:t>, Attention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Chicago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Lancaster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San </a:t>
            </a:r>
            <a:r>
              <a:rPr lang="en-US" dirty="0"/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Philadelphia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5328" y="3069893"/>
            <a:ext cx="4372421" cy="587584"/>
          </a:xfrm>
        </p:spPr>
        <p:txBody>
          <a:bodyPr/>
          <a:lstStyle/>
          <a:p>
            <a:r>
              <a:rPr lang="en-US" dirty="0" smtClean="0"/>
              <a:t>Sub-Categories</a:t>
            </a:r>
            <a:br>
              <a:rPr lang="en-US" dirty="0" smtClean="0"/>
            </a:br>
            <a:r>
              <a:rPr lang="en-US" dirty="0" smtClean="0"/>
              <a:t>with most</a:t>
            </a:r>
            <a:br>
              <a:rPr lang="en-US" dirty="0" smtClean="0"/>
            </a:br>
            <a:r>
              <a:rPr lang="en-US" dirty="0" smtClean="0"/>
              <a:t>quantity sold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20" y="1993985"/>
            <a:ext cx="5434920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Sub-Category wise profit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62" y="1350834"/>
            <a:ext cx="4469841" cy="44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" y="1935324"/>
            <a:ext cx="5434920" cy="332698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4" y="3305024"/>
            <a:ext cx="454228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Sub-category wise sales according to 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4" y="3305024"/>
            <a:ext cx="454228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Ship mode used by different segments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8" y="1833736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7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5328" y="3069893"/>
            <a:ext cx="4372421" cy="587584"/>
          </a:xfrm>
        </p:spPr>
        <p:txBody>
          <a:bodyPr/>
          <a:lstStyle/>
          <a:p>
            <a:r>
              <a:rPr lang="en-US" dirty="0" smtClean="0"/>
              <a:t>Year wise profit and sales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2" y="1993985"/>
            <a:ext cx="5206349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3577" y="1084217"/>
            <a:ext cx="398538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Most Profitable </a:t>
            </a:r>
            <a:r>
              <a:rPr lang="en-US" b="1" dirty="0" smtClean="0"/>
              <a:t>Products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Canon Advanced Copier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Fellows Plastic Comb Binding Machine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Hewlett Packard LaserJet 3310 Copier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Canon Personal Laser Copier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HP Design jet T520 Inkjet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3577" y="3722791"/>
            <a:ext cx="398538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Cities with lowest Profits that need </a:t>
            </a:r>
            <a:endParaRPr lang="en-US" b="1" dirty="0" smtClean="0"/>
          </a:p>
          <a:p>
            <a:r>
              <a:rPr lang="en-US" b="1" dirty="0" smtClean="0"/>
              <a:t>Marketing</a:t>
            </a:r>
            <a:r>
              <a:rPr lang="en-US" b="1" dirty="0"/>
              <a:t>, Attention and </a:t>
            </a:r>
            <a:r>
              <a:rPr lang="en-US" b="1" dirty="0" smtClean="0"/>
              <a:t>Support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Cubify CubeX 3D </a:t>
            </a:r>
            <a:r>
              <a:rPr lang="en-US" dirty="0" smtClean="0"/>
              <a:t>Printer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Lexmark </a:t>
            </a:r>
            <a:r>
              <a:rPr lang="en-US" dirty="0" smtClean="0"/>
              <a:t>Laser Printer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Chromcraft Wood </a:t>
            </a:r>
            <a:r>
              <a:rPr lang="en-US" dirty="0" smtClean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Bush Advantage Table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54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www.w3.org/XML/1998/namespace"/>
    <ds:schemaRef ds:uri="http://purl.org/dc/elements/1.1/"/>
    <ds:schemaRef ds:uri="71af3243-3dd4-4a8d-8c0d-dd76da1f02a5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186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Helvetica Neue Medium</vt:lpstr>
      <vt:lpstr>RetrospectVTI</vt:lpstr>
      <vt:lpstr>Supermarket data Analysis</vt:lpstr>
      <vt:lpstr>Impacts of the data</vt:lpstr>
      <vt:lpstr>Business Analysis</vt:lpstr>
      <vt:lpstr>Sub-Categories with most quantity sold</vt:lpstr>
      <vt:lpstr>Sub-Category wise profit</vt:lpstr>
      <vt:lpstr>Sub-category wise sales according to  segments</vt:lpstr>
      <vt:lpstr>Ship mode used by different segments</vt:lpstr>
      <vt:lpstr>Year wise profit and sales</vt:lpstr>
      <vt:lpstr>Product analysis</vt:lpstr>
      <vt:lpstr>Units sold  each year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2022-04-17T04:53:03Z</dcterms:created>
  <dcterms:modified xsi:type="dcterms:W3CDTF">2022-04-17T07:03:57Z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