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44"/>
  </p:notesMasterIdLst>
  <p:handoutMasterIdLst>
    <p:handoutMasterId r:id="rId45"/>
  </p:handoutMasterIdLst>
  <p:sldIdLst>
    <p:sldId id="1859" r:id="rId6"/>
    <p:sldId id="1857" r:id="rId7"/>
    <p:sldId id="1864" r:id="rId8"/>
    <p:sldId id="1863" r:id="rId9"/>
    <p:sldId id="1871" r:id="rId10"/>
    <p:sldId id="1660" r:id="rId11"/>
    <p:sldId id="1867" r:id="rId12"/>
    <p:sldId id="1670" r:id="rId13"/>
    <p:sldId id="1548" r:id="rId14"/>
    <p:sldId id="1635" r:id="rId15"/>
    <p:sldId id="1523" r:id="rId16"/>
    <p:sldId id="1802" r:id="rId17"/>
    <p:sldId id="1841" r:id="rId18"/>
    <p:sldId id="1527" r:id="rId19"/>
    <p:sldId id="1528" r:id="rId20"/>
    <p:sldId id="1529" r:id="rId21"/>
    <p:sldId id="1870" r:id="rId22"/>
    <p:sldId id="1530" r:id="rId23"/>
    <p:sldId id="1531" r:id="rId24"/>
    <p:sldId id="1866" r:id="rId25"/>
    <p:sldId id="1862" r:id="rId26"/>
    <p:sldId id="1860" r:id="rId27"/>
    <p:sldId id="1865" r:id="rId28"/>
    <p:sldId id="1868" r:id="rId29"/>
    <p:sldId id="1825" r:id="rId30"/>
    <p:sldId id="1826" r:id="rId31"/>
    <p:sldId id="1869" r:id="rId32"/>
    <p:sldId id="1827" r:id="rId33"/>
    <p:sldId id="1828" r:id="rId34"/>
    <p:sldId id="1829" r:id="rId35"/>
    <p:sldId id="1861" r:id="rId36"/>
    <p:sldId id="1842" r:id="rId37"/>
    <p:sldId id="1854" r:id="rId38"/>
    <p:sldId id="1855" r:id="rId39"/>
    <p:sldId id="1856" r:id="rId40"/>
    <p:sldId id="1838" r:id="rId41"/>
    <p:sldId id="1839" r:id="rId42"/>
    <p:sldId id="1532" r:id="rId4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Light Template" id="{A073DAE3-B461-442F-A3D3-6642BD875E45}">
          <p14:sldIdLst>
            <p14:sldId id="1859"/>
            <p14:sldId id="1857"/>
            <p14:sldId id="1864"/>
            <p14:sldId id="1863"/>
            <p14:sldId id="1871"/>
            <p14:sldId id="1660"/>
            <p14:sldId id="1867"/>
            <p14:sldId id="1670"/>
            <p14:sldId id="1548"/>
            <p14:sldId id="1635"/>
            <p14:sldId id="1523"/>
            <p14:sldId id="1802"/>
            <p14:sldId id="1841"/>
            <p14:sldId id="1527"/>
            <p14:sldId id="1528"/>
            <p14:sldId id="1529"/>
            <p14:sldId id="1870"/>
            <p14:sldId id="1530"/>
            <p14:sldId id="1531"/>
            <p14:sldId id="1866"/>
          </p14:sldIdLst>
        </p14:section>
        <p14:section name="Dark template" id="{888AB95E-1B7E-4E95-8F39-C5D0E8372BC2}">
          <p14:sldIdLst>
            <p14:sldId id="1862"/>
            <p14:sldId id="1860"/>
            <p14:sldId id="1865"/>
            <p14:sldId id="1868"/>
            <p14:sldId id="1825"/>
            <p14:sldId id="1826"/>
            <p14:sldId id="1869"/>
            <p14:sldId id="1827"/>
            <p14:sldId id="1828"/>
            <p14:sldId id="1829"/>
            <p14:sldId id="1861"/>
            <p14:sldId id="1842"/>
            <p14:sldId id="1854"/>
            <p14:sldId id="1855"/>
            <p14:sldId id="1856"/>
            <p14:sldId id="1838"/>
            <p14:sldId id="1839"/>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FE11E8-1997-442F-ABBE-853CE8494C3B}" v="2" dt="2024-05-10T21:58:03.9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58" autoAdjust="0"/>
    <p:restoredTop sz="92133" autoAdjust="0"/>
  </p:normalViewPr>
  <p:slideViewPr>
    <p:cSldViewPr snapToGrid="0">
      <p:cViewPr varScale="1">
        <p:scale>
          <a:sx n="69" d="100"/>
          <a:sy n="69" d="100"/>
        </p:scale>
        <p:origin x="594" y="16"/>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commentAuthors" Target="commentAuthor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6/18/2024 9:33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6/18/2024 9:31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6/18/2024 9:31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13687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
        <p:nvSpPr>
          <p:cNvPr id="10" name="Date Placeholder 9"/>
          <p:cNvSpPr>
            <a:spLocks noGrp="1"/>
          </p:cNvSpPr>
          <p:nvPr>
            <p:ph type="dt" idx="13"/>
          </p:nvPr>
        </p:nvSpPr>
        <p:spPr/>
        <p:txBody>
          <a:bodyPr/>
          <a:lstStyle/>
          <a:p>
            <a:fld id="{1D9BFF88-B9B5-4B68-BAE1-09ACB5D03C54}" type="datetime8">
              <a:rPr lang="en-US" smtClean="0"/>
              <a:t>6/18/2024 9:32 PM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460838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6/18/2024 9:32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11</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52846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4A7B7B7-C694-4FC8-B0BD-20DAA0A272F9}" type="datetime8">
              <a:rPr lang="en-US" smtClean="0"/>
              <a:t>6/18/2024 9:32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12</a:t>
            </a:fld>
            <a:endParaRPr lang="en-US" dirty="0"/>
          </a:p>
        </p:txBody>
      </p:sp>
    </p:spTree>
    <p:extLst>
      <p:ext uri="{BB962C8B-B14F-4D97-AF65-F5344CB8AC3E}">
        <p14:creationId xmlns:p14="http://schemas.microsoft.com/office/powerpoint/2010/main" val="2729837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1FF42D5-4657-4D58-A751-082C26315A19}" type="datetime8">
              <a:rPr lang="en-US" smtClean="0"/>
              <a:t>6/18/2024 9:32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500819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6/18/2024 9:32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5119228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6/18/2024 9:32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5915212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6/18/2024 9:32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5482369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6/18/2024 9:32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409451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6/18/2024 9:32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1046237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0CB9372-CA2B-44D2-90ED-A4A158EB6F2D}" type="datetime8">
              <a:rPr lang="en-US" smtClean="0">
                <a:solidFill>
                  <a:prstClr val="black"/>
                </a:solidFill>
              </a:rPr>
              <a:t>6/18/2024 9:32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47942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6/18/2024 9:31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7812497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6/18/2024 9:32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989630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6/18/2024 9:33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2680045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6/18/2024 9:33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6424216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6/18/2024 9:33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3684731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6/18/2024 9:33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4957170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6/18/2024 9:33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8546730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6/18/2024 9:33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4777408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dirty="0"/>
          </a:p>
        </p:txBody>
      </p:sp>
      <p:sp>
        <p:nvSpPr>
          <p:cNvPr id="10" name="Date Placeholder 9"/>
          <p:cNvSpPr>
            <a:spLocks noGrp="1"/>
          </p:cNvSpPr>
          <p:nvPr>
            <p:ph type="dt" idx="13"/>
          </p:nvPr>
        </p:nvSpPr>
        <p:spPr/>
        <p:txBody>
          <a:bodyPr/>
          <a:lstStyle/>
          <a:p>
            <a:fld id="{1D9BFF88-B9B5-4B68-BAE1-09ACB5D03C54}" type="datetime8">
              <a:rPr lang="en-US" smtClean="0"/>
              <a:t>6/18/2024 9:33 PM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1209397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6/18/2024 9:33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30</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3444030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4A7B7B7-C694-4FC8-B0BD-20DAA0A272F9}" type="datetime8">
              <a:rPr lang="en-US" smtClean="0"/>
              <a:t>6/18/2024 9:33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31</a:t>
            </a:fld>
            <a:endParaRPr lang="en-US" dirty="0"/>
          </a:p>
        </p:txBody>
      </p:sp>
    </p:spTree>
    <p:extLst>
      <p:ext uri="{BB962C8B-B14F-4D97-AF65-F5344CB8AC3E}">
        <p14:creationId xmlns:p14="http://schemas.microsoft.com/office/powerpoint/2010/main" val="503162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6/18/2024 9:31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8150762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1FF42D5-4657-4D58-A751-082C26315A19}" type="datetime8">
              <a:rPr lang="en-US" smtClean="0"/>
              <a:t>6/18/2024 9:33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4695519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6/18/2024 9:33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5918077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6/18/2024 9:33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489459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6/18/2024 9:33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4521630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36</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6/18/2024 9:33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9340765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0CB9372-CA2B-44D2-90ED-A4A158EB6F2D}" type="datetime8">
              <a:rPr lang="en-US" smtClean="0">
                <a:solidFill>
                  <a:prstClr val="black"/>
                </a:solidFill>
              </a:rPr>
              <a:t>6/18/2024 9:33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5657271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6/18/2024 9:33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6/18/2024 9:31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156465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Please adjust this slide to the end of your presentation</a:t>
            </a:r>
          </a:p>
          <a:p>
            <a:r>
              <a:rPr lang="en-US" sz="850" dirty="0">
                <a:cs typeface="Segoe UI Light"/>
              </a:rPr>
              <a:t>https://go.microsoft.com/fwlink/?linkid=2271366</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6/18/2024 9:31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334841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6/18/2024 9:31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6/18/2024 9:31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10958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6/18/2024 9:32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6/18/2024 9:32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9425785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hyperlink" Target="http://www.paciellogroup.com/resources/contrastAnalyser" TargetMode="External"/><Relationship Id="rId2" Type="http://schemas.openxmlformats.org/officeDocument/2006/relationships/notesSlide" Target="../notesSlides/notesSlide13.xml"/><Relationship Id="rId1" Type="http://schemas.openxmlformats.org/officeDocument/2006/relationships/slideLayout" Target="../slideLayouts/slideLayout16.xml"/><Relationship Id="rId5" Type="http://schemas.openxmlformats.org/officeDocument/2006/relationships/hyperlink" Target="https://support.office.com/en-US/article/Make-your-PowerPoint-presentations-accessible-6f7772b2-2f33-4bd2-8ca7-dae3b2b3ef25" TargetMode="Externa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28.xml"/><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6.xml"/></Relationships>
</file>

<file path=ppt/slides/_rels/slide32.xml.rels><?xml version="1.0" encoding="UTF-8" standalone="yes"?>
<Relationships xmlns="http://schemas.openxmlformats.org/package/2006/relationships"><Relationship Id="rId3" Type="http://schemas.openxmlformats.org/officeDocument/2006/relationships/hyperlink" Target="http://www.paciellogroup.com/resources/contrastAnalyser" TargetMode="External"/><Relationship Id="rId2" Type="http://schemas.openxmlformats.org/officeDocument/2006/relationships/notesSlide" Target="../notesSlides/notesSlide30.xml"/><Relationship Id="rId1" Type="http://schemas.openxmlformats.org/officeDocument/2006/relationships/slideLayout" Target="../slideLayouts/slideLayout46.xml"/><Relationship Id="rId5" Type="http://schemas.openxmlformats.org/officeDocument/2006/relationships/hyperlink" Target="https://support.office.com/en-US/article/Make-your-PowerPoint-presentations-accessible-6f7772b2-2f33-4bd2-8ca7-dae3b2b3ef25" TargetMode="Externa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432847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Adjusting list levels</a:t>
            </a:r>
          </a:p>
        </p:txBody>
      </p:sp>
      <p:sp>
        <p:nvSpPr>
          <p:cNvPr id="6" name="Text Placeholder 5"/>
          <p:cNvSpPr>
            <a:spLocks noGrp="1"/>
          </p:cNvSpPr>
          <p:nvPr>
            <p:ph type="body" sz="quarter" idx="10"/>
          </p:nvPr>
        </p:nvSpPr>
        <p:spPr>
          <a:xfrm>
            <a:off x="586390" y="1434370"/>
            <a:ext cx="5319110" cy="2308324"/>
          </a:xfrm>
        </p:spPr>
        <p:txBody>
          <a:bodyPr/>
          <a:lstStyle/>
          <a:p>
            <a:r>
              <a:rPr lang="en-US" dirty="0"/>
              <a:t>Main topic: Segoe UI Semilight, size 28pt</a:t>
            </a:r>
          </a:p>
          <a:p>
            <a:pPr lvl="1"/>
            <a:r>
              <a:rPr lang="en-US" dirty="0"/>
              <a:t>Segoe UI, size 20pt for second level</a:t>
            </a:r>
          </a:p>
          <a:p>
            <a:pPr lvl="2"/>
            <a:r>
              <a:rPr lang="en-US" sz="1600" dirty="0"/>
              <a:t>Segoe UI, size 16pt for third level</a:t>
            </a:r>
          </a:p>
        </p:txBody>
      </p:sp>
      <p:grpSp>
        <p:nvGrpSpPr>
          <p:cNvPr id="5" name="Group 4">
            <a:extLst>
              <a:ext uri="{FF2B5EF4-FFF2-40B4-BE49-F238E27FC236}">
                <a16:creationId xmlns:a16="http://schemas.microsoft.com/office/drawing/2014/main" id="{B590D28B-9EE6-4266-ADA1-CB5BE3416C95}"/>
              </a:ext>
            </a:extLst>
          </p:cNvPr>
          <p:cNvGrpSpPr/>
          <p:nvPr/>
        </p:nvGrpSpPr>
        <p:grpSpPr>
          <a:xfrm>
            <a:off x="6966840" y="588962"/>
            <a:ext cx="4931473" cy="5680076"/>
            <a:chOff x="6672263" y="588962"/>
            <a:chExt cx="4931473" cy="5680076"/>
          </a:xfrm>
        </p:grpSpPr>
        <p:pic>
          <p:nvPicPr>
            <p:cNvPr id="8" name="Picture 3" descr="Screenshot of Decrease List level and Increase List Level menu"/>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6972422" y="875383"/>
              <a:ext cx="4319750" cy="962889"/>
            </a:xfrm>
            <a:prstGeom prst="rect">
              <a:avLst/>
            </a:prstGeo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a:extLst>
                <a:ext uri="{FF2B5EF4-FFF2-40B4-BE49-F238E27FC236}">
                  <a16:creationId xmlns:a16="http://schemas.microsoft.com/office/drawing/2014/main" id="{04EE52DC-E441-4CFE-A00E-424DD19F14DF}"/>
                </a:ext>
              </a:extLst>
            </p:cNvPr>
            <p:cNvSpPr/>
            <p:nvPr/>
          </p:nvSpPr>
          <p:spPr bwMode="auto">
            <a:xfrm>
              <a:off x="6672263" y="588962"/>
              <a:ext cx="4931473" cy="5680076"/>
            </a:xfrm>
            <a:prstGeom prst="rect">
              <a:avLst/>
            </a:prstGeom>
            <a:solidFill>
              <a:schemeClr val="tx1">
                <a:alpha val="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6672263" y="1970034"/>
              <a:ext cx="4931473" cy="35455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92608" tIns="292608" rIns="292608" bIns="292608" numCol="1" spcCol="0" rtlCol="0" fromWordArt="0" anchor="t" anchorCtr="0" forceAA="0" compatLnSpc="1">
              <a:prstTxWarp prst="textNoShape">
                <a:avLst/>
              </a:prstTxWarp>
              <a:spAutoFit/>
            </a:bodyPr>
            <a:lstStyle/>
            <a:p>
              <a:pPr defTabSz="932472" fontAlgn="base">
                <a:spcBef>
                  <a:spcPts val="1200"/>
                </a:spcBef>
                <a:spcAft>
                  <a:spcPts val="1200"/>
                </a:spcAft>
              </a:pPr>
              <a:r>
                <a:rPr lang="en-US" sz="1200" dirty="0">
                  <a:solidFill>
                    <a:schemeClr val="tx1"/>
                  </a:solidFill>
                  <a:ea typeface="Segoe UI" panose="020B0502040204020203" pitchFamily="34" charset="0"/>
                  <a:cs typeface="Segoe UI" panose="020B0502040204020203" pitchFamily="34" charset="0"/>
                </a:rPr>
                <a:t>Use the “</a:t>
              </a:r>
              <a:r>
                <a:rPr lang="en-US" sz="1200" b="1" dirty="0">
                  <a:solidFill>
                    <a:schemeClr val="tx1"/>
                  </a:solidFill>
                  <a:ea typeface="Segoe UI" panose="020B0502040204020203" pitchFamily="34" charset="0"/>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and “</a:t>
              </a:r>
              <a:r>
                <a:rPr lang="en-US" sz="1200" b="1" dirty="0">
                  <a:solidFill>
                    <a:schemeClr val="tx1"/>
                  </a:solidFill>
                  <a:ea typeface="Segoe UI" panose="020B0502040204020203" pitchFamily="34" charset="0"/>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tools </a:t>
              </a:r>
              <a:br>
                <a:rPr lang="en-US" sz="1200" dirty="0">
                  <a:solidFill>
                    <a:schemeClr val="tx1"/>
                  </a:solidFill>
                  <a:ea typeface="Segoe UI" panose="020B0502040204020203" pitchFamily="34" charset="0"/>
                  <a:cs typeface="Segoe UI" panose="020B0502040204020203" pitchFamily="34" charset="0"/>
                </a:rPr>
              </a:br>
              <a:r>
                <a:rPr lang="en-US" sz="1200" dirty="0">
                  <a:solidFill>
                    <a:schemeClr val="tx1"/>
                  </a:solidFill>
                  <a:ea typeface="Segoe UI" panose="020B0502040204020203" pitchFamily="34" charset="0"/>
                  <a:cs typeface="Segoe UI" panose="020B0502040204020203" pitchFamily="34" charset="0"/>
                </a:rPr>
                <a:t>on the </a:t>
              </a:r>
              <a:r>
                <a:rPr lang="en-US" sz="1200" b="1" dirty="0">
                  <a:solidFill>
                    <a:schemeClr val="tx1"/>
                  </a:solidFill>
                  <a:ea typeface="Segoe UI" panose="020B0502040204020203" pitchFamily="34" charset="0"/>
                  <a:cs typeface="Segoe UI" panose="020B0502040204020203" pitchFamily="34" charset="0"/>
                </a:rPr>
                <a:t>Home</a:t>
              </a:r>
              <a:r>
                <a:rPr lang="en-US" sz="1200" dirty="0">
                  <a:solidFill>
                    <a:schemeClr val="tx1"/>
                  </a:solidFill>
                  <a:ea typeface="Segoe UI" panose="020B0502040204020203" pitchFamily="34" charset="0"/>
                  <a:cs typeface="Segoe UI" panose="020B0502040204020203" pitchFamily="34" charset="0"/>
                </a:rPr>
                <a:t> menu to change text levels.</a:t>
              </a:r>
            </a:p>
            <a:p>
              <a:pPr defTabSz="932472" fontAlgn="base">
                <a:spcBef>
                  <a:spcPts val="1200"/>
                </a:spcBef>
                <a:spcAft>
                  <a:spcPct val="0"/>
                </a:spcAft>
              </a:pPr>
              <a:r>
                <a:rPr lang="en-US" sz="1200" b="1" dirty="0">
                  <a:solidFill>
                    <a:schemeClr val="tx1"/>
                  </a:solidFill>
                  <a:ea typeface="Segoe UI" panose="020B0502040204020203" pitchFamily="34" charset="0"/>
                  <a:cs typeface="Segoe UI" panose="020B0502040204020203" pitchFamily="34" charset="0"/>
                </a:rPr>
                <a:t>Try this:  </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Place your cursor in the line of text that says “Segoe UI, size 20pt for second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Next click the Home tab, and then on the “</a:t>
              </a:r>
              <a:r>
                <a:rPr lang="en-US" sz="1200" b="1" dirty="0">
                  <a:solidFill>
                    <a:schemeClr val="tx1"/>
                  </a:solidFill>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tool. Notice how the line moves up one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Now try placing your cursor in one of the top  “Main topic…” line of text. Click the “</a:t>
              </a:r>
              <a:r>
                <a:rPr lang="en-US" sz="1200" b="1" dirty="0">
                  <a:solidFill>
                    <a:schemeClr val="tx1"/>
                  </a:solidFill>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 and see how the text is pushed in one level.</a:t>
              </a:r>
            </a:p>
            <a:p>
              <a:pPr defTabSz="932472" fontAlgn="base">
                <a:spcBef>
                  <a:spcPts val="1200"/>
                </a:spcBef>
                <a:spcAft>
                  <a:spcPct val="0"/>
                </a:spcAft>
              </a:pPr>
              <a:r>
                <a:rPr lang="en-US" sz="1200" dirty="0">
                  <a:solidFill>
                    <a:schemeClr val="tx1"/>
                  </a:solidFill>
                  <a:ea typeface="Segoe UI" panose="020B0502040204020203" pitchFamily="34" charset="0"/>
                  <a:cs typeface="Segoe UI" panose="020B0502040204020203" pitchFamily="34" charset="0"/>
                </a:rPr>
                <a:t>Use these 2 tools to adjust your text levels as you work</a:t>
              </a:r>
            </a:p>
          </p:txBody>
        </p:sp>
      </p:grpSp>
    </p:spTree>
    <p:extLst>
      <p:ext uri="{BB962C8B-B14F-4D97-AF65-F5344CB8AC3E}">
        <p14:creationId xmlns:p14="http://schemas.microsoft.com/office/powerpoint/2010/main" val="318898962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Bullet points layout with subtitle</a:t>
            </a:r>
            <a:br>
              <a:rPr lang="en-US" dirty="0"/>
            </a:br>
            <a:r>
              <a:rPr lang="en-US" sz="2000" spc="0" dirty="0"/>
              <a:t>Set the subtitle to 20pt in the same text block, with character spacing Normal</a:t>
            </a:r>
            <a:endParaRPr lang="en-US" sz="2000" dirty="0"/>
          </a:p>
        </p:txBody>
      </p:sp>
      <p:sp>
        <p:nvSpPr>
          <p:cNvPr id="3" name="Text Placeholder 2"/>
          <p:cNvSpPr>
            <a:spLocks noGrp="1"/>
          </p:cNvSpPr>
          <p:nvPr>
            <p:ph type="body" sz="quarter" idx="10"/>
          </p:nvPr>
        </p:nvSpPr>
        <p:spPr>
          <a:xfrm>
            <a:off x="586390" y="2019300"/>
            <a:ext cx="11018520" cy="2308324"/>
          </a:xfrm>
        </p:spPr>
        <p:txBody>
          <a:bodyPr/>
          <a:lstStyle/>
          <a:p>
            <a:r>
              <a:rPr lang="en-US" dirty="0"/>
              <a:t>Move the text block down vertically to align to lower guide</a:t>
            </a:r>
          </a:p>
          <a:p>
            <a:r>
              <a:rPr lang="en-US" dirty="0"/>
              <a:t>If you don’t see guidelines, click on the View menu, </a:t>
            </a:r>
            <a:br>
              <a:rPr lang="en-US" dirty="0"/>
            </a:br>
            <a:r>
              <a:rPr lang="en-US" dirty="0"/>
              <a:t>and then check the box in front of “Guides”</a:t>
            </a:r>
          </a:p>
          <a:p>
            <a:endParaRPr lang="en-US" dirty="0"/>
          </a:p>
          <a:p>
            <a:pPr lvl="0"/>
            <a:r>
              <a:rPr lang="en-US" dirty="0"/>
              <a:t>Hyperlink style: </a:t>
            </a:r>
            <a:r>
              <a:rPr lang="en-US" dirty="0">
                <a:hlinkClick r:id="rId3"/>
              </a:rPr>
              <a:t>www.microsoft.com</a:t>
            </a:r>
            <a:r>
              <a:rPr lang="en-US" dirty="0"/>
              <a:t> </a:t>
            </a:r>
          </a:p>
        </p:txBody>
      </p:sp>
      <p:sp>
        <p:nvSpPr>
          <p:cNvPr id="6" name="Freeform: Shape 5">
            <a:extLst>
              <a:ext uri="{FF2B5EF4-FFF2-40B4-BE49-F238E27FC236}">
                <a16:creationId xmlns:a16="http://schemas.microsoft.com/office/drawing/2014/main" id="{13B3C986-2A02-44ED-A2BC-1F6CE29A3B5F}"/>
              </a:ext>
            </a:extLst>
          </p:cNvPr>
          <p:cNvSpPr/>
          <p:nvPr/>
        </p:nvSpPr>
        <p:spPr bwMode="auto">
          <a:xfrm>
            <a:off x="9734550" y="2019300"/>
            <a:ext cx="341630" cy="263525"/>
          </a:xfrm>
          <a:custGeom>
            <a:avLst/>
            <a:gdLst>
              <a:gd name="connsiteX0" fmla="*/ 0 w 822960"/>
              <a:gd name="connsiteY0" fmla="*/ 205740 h 205740"/>
              <a:gd name="connsiteX1" fmla="*/ 822960 w 822960"/>
              <a:gd name="connsiteY1" fmla="*/ 205740 h 205740"/>
              <a:gd name="connsiteX2" fmla="*/ 822960 w 822960"/>
              <a:gd name="connsiteY2" fmla="*/ 0 h 205740"/>
            </a:gdLst>
            <a:ahLst/>
            <a:cxnLst>
              <a:cxn ang="0">
                <a:pos x="connsiteX0" y="connsiteY0"/>
              </a:cxn>
              <a:cxn ang="0">
                <a:pos x="connsiteX1" y="connsiteY1"/>
              </a:cxn>
              <a:cxn ang="0">
                <a:pos x="connsiteX2" y="connsiteY2"/>
              </a:cxn>
            </a:cxnLst>
            <a:rect l="l" t="t" r="r" b="b"/>
            <a:pathLst>
              <a:path w="822960" h="205740">
                <a:moveTo>
                  <a:pt x="0" y="205740"/>
                </a:moveTo>
                <a:lnTo>
                  <a:pt x="822960" y="205740"/>
                </a:lnTo>
                <a:lnTo>
                  <a:pt x="822960" y="0"/>
                </a:lnTo>
              </a:path>
            </a:pathLst>
          </a:custGeom>
          <a:noFill/>
          <a:ln>
            <a:solidFill>
              <a:schemeClr val="tx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95050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 palette info</a:t>
            </a:r>
          </a:p>
        </p:txBody>
      </p:sp>
      <p:sp>
        <p:nvSpPr>
          <p:cNvPr id="44" name="Text Placeholder 2"/>
          <p:cNvSpPr txBox="1">
            <a:spLocks/>
          </p:cNvSpPr>
          <p:nvPr/>
        </p:nvSpPr>
        <p:spPr>
          <a:xfrm>
            <a:off x="585216" y="1436688"/>
            <a:ext cx="9962134"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The PowerPoint palette for this template has been built for you and is shown below. </a:t>
            </a:r>
          </a:p>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Avoid using too many colors in your presentation. </a:t>
            </a:r>
          </a:p>
        </p:txBody>
      </p:sp>
      <p:sp>
        <p:nvSpPr>
          <p:cNvPr id="37" name="TextBox 36"/>
          <p:cNvSpPr txBox="1"/>
          <p:nvPr/>
        </p:nvSpPr>
        <p:spPr>
          <a:xfrm>
            <a:off x="585216" y="2331507"/>
            <a:ext cx="6287261" cy="246221"/>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PowerPoint Theme Accent colors</a:t>
            </a:r>
          </a:p>
        </p:txBody>
      </p:sp>
      <p:grpSp>
        <p:nvGrpSpPr>
          <p:cNvPr id="3" name="Group 2">
            <a:extLst>
              <a:ext uri="{FF2B5EF4-FFF2-40B4-BE49-F238E27FC236}">
                <a16:creationId xmlns:a16="http://schemas.microsoft.com/office/drawing/2014/main" id="{E5EB8E7C-96B0-4EDF-8880-B056E35291B1}"/>
              </a:ext>
            </a:extLst>
          </p:cNvPr>
          <p:cNvGrpSpPr/>
          <p:nvPr/>
        </p:nvGrpSpPr>
        <p:grpSpPr>
          <a:xfrm>
            <a:off x="585216" y="2810264"/>
            <a:ext cx="7589155" cy="1688543"/>
            <a:chOff x="585216" y="2810264"/>
            <a:chExt cx="7589155" cy="1688543"/>
          </a:xfrm>
        </p:grpSpPr>
        <p:sp>
          <p:nvSpPr>
            <p:cNvPr id="39" name="Text Placeholder 2"/>
            <p:cNvSpPr txBox="1">
              <a:spLocks/>
            </p:cNvSpPr>
            <p:nvPr/>
          </p:nvSpPr>
          <p:spPr>
            <a:xfrm>
              <a:off x="585216" y="4129475"/>
              <a:ext cx="2293016"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1</a:t>
              </a:r>
              <a:r>
                <a:rPr lang="en-US" sz="1200" spc="0" dirty="0">
                  <a:gradFill>
                    <a:gsLst>
                      <a:gs pos="63670">
                        <a:schemeClr val="tx1"/>
                      </a:gs>
                      <a:gs pos="40075">
                        <a:schemeClr val="tx1"/>
                      </a:gs>
                    </a:gsLst>
                    <a:lin ang="5400000" scaled="0"/>
                  </a:gradFill>
                  <a:latin typeface="+mn-lt"/>
                  <a:cs typeface="Segoe UI Semibold" panose="020B0702040204020203" pitchFamily="34" charset="0"/>
                </a:rPr>
                <a:t>  and </a:t>
              </a:r>
              <a:r>
                <a:rPr lang="en-US" sz="1200" b="1" spc="0" dirty="0">
                  <a:gradFill>
                    <a:gsLst>
                      <a:gs pos="63670">
                        <a:schemeClr val="tx1"/>
                      </a:gs>
                      <a:gs pos="40075">
                        <a:schemeClr val="tx1"/>
                      </a:gs>
                    </a:gsLst>
                    <a:lin ang="5400000" scaled="0"/>
                  </a:gradFill>
                  <a:cs typeface="Segoe UI Semibold" panose="020B0702040204020203" pitchFamily="34" charset="0"/>
                </a:rPr>
                <a:t>Accent 2</a:t>
              </a:r>
              <a:r>
                <a:rPr lang="en-US" sz="1200" spc="0" dirty="0">
                  <a:gradFill>
                    <a:gsLst>
                      <a:gs pos="63670">
                        <a:schemeClr val="tx1"/>
                      </a:gs>
                      <a:gs pos="40075">
                        <a:schemeClr val="tx1"/>
                      </a:gs>
                    </a:gsLst>
                    <a:lin ang="5400000" scaled="0"/>
                  </a:gradFill>
                </a:rPr>
                <a:t> </a:t>
              </a:r>
              <a:r>
                <a:rPr lang="en-US" sz="1200" spc="0" dirty="0">
                  <a:gradFill>
                    <a:gsLst>
                      <a:gs pos="63670">
                        <a:schemeClr val="tx1"/>
                      </a:gs>
                      <a:gs pos="40075">
                        <a:schemeClr val="tx1"/>
                      </a:gs>
                    </a:gsLst>
                    <a:lin ang="5400000" scaled="0"/>
                  </a:gradFill>
                  <a:latin typeface="+mn-lt"/>
                </a:rPr>
                <a:t>as the main accent colors. </a:t>
              </a:r>
            </a:p>
          </p:txBody>
        </p:sp>
        <p:sp>
          <p:nvSpPr>
            <p:cNvPr id="33" name="Rectangle 32"/>
            <p:cNvSpPr/>
            <p:nvPr/>
          </p:nvSpPr>
          <p:spPr bwMode="auto">
            <a:xfrm>
              <a:off x="585216" y="2810264"/>
              <a:ext cx="1101566" cy="11011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Accent 1</a:t>
              </a:r>
            </a:p>
          </p:txBody>
        </p:sp>
        <p:sp>
          <p:nvSpPr>
            <p:cNvPr id="32" name="Rectangle 31"/>
            <p:cNvSpPr/>
            <p:nvPr/>
          </p:nvSpPr>
          <p:spPr bwMode="auto">
            <a:xfrm>
              <a:off x="1776666" y="2810264"/>
              <a:ext cx="1101566" cy="1101122"/>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Accent 2</a:t>
              </a:r>
            </a:p>
          </p:txBody>
        </p:sp>
        <p:sp>
          <p:nvSpPr>
            <p:cNvPr id="31" name="Rectangle 30"/>
            <p:cNvSpPr/>
            <p:nvPr/>
          </p:nvSpPr>
          <p:spPr bwMode="auto">
            <a:xfrm>
              <a:off x="2968116" y="2810264"/>
              <a:ext cx="1101566" cy="1101123"/>
            </a:xfrm>
            <a:prstGeom prst="rect">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chemeClr val="tx1"/>
                  </a:solidFill>
                </a:rPr>
                <a:t>Accent 3</a:t>
              </a:r>
            </a:p>
          </p:txBody>
        </p:sp>
        <p:sp>
          <p:nvSpPr>
            <p:cNvPr id="40" name="Text Placeholder 2"/>
            <p:cNvSpPr txBox="1">
              <a:spLocks/>
            </p:cNvSpPr>
            <p:nvPr/>
          </p:nvSpPr>
          <p:spPr>
            <a:xfrm>
              <a:off x="5398079" y="4129475"/>
              <a:ext cx="2776292" cy="184666"/>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Accents 5-6 </a:t>
              </a:r>
              <a:r>
                <a:rPr lang="en-US" sz="1200" spc="0" dirty="0">
                  <a:gradFill>
                    <a:gsLst>
                      <a:gs pos="63670">
                        <a:schemeClr val="tx1"/>
                      </a:gs>
                      <a:gs pos="40075">
                        <a:schemeClr val="tx1"/>
                      </a:gs>
                    </a:gsLst>
                    <a:lin ang="5400000" scaled="0"/>
                  </a:gradFill>
                  <a:latin typeface="+mn-lt"/>
                </a:rPr>
                <a:t>sparingly</a:t>
              </a:r>
            </a:p>
          </p:txBody>
        </p:sp>
        <p:sp>
          <p:nvSpPr>
            <p:cNvPr id="36" name="Rectangle 35"/>
            <p:cNvSpPr/>
            <p:nvPr/>
          </p:nvSpPr>
          <p:spPr bwMode="auto">
            <a:xfrm>
              <a:off x="4159568" y="2810265"/>
              <a:ext cx="1101566" cy="1101122"/>
            </a:xfrm>
            <a:prstGeom prst="rect">
              <a:avLst/>
            </a:prstGeom>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chemeClr val="tx1"/>
                  </a:solidFill>
                </a:rPr>
                <a:t>Accent 4</a:t>
              </a:r>
            </a:p>
          </p:txBody>
        </p:sp>
        <p:sp>
          <p:nvSpPr>
            <p:cNvPr id="35" name="Rectangle 34"/>
            <p:cNvSpPr/>
            <p:nvPr/>
          </p:nvSpPr>
          <p:spPr bwMode="auto">
            <a:xfrm>
              <a:off x="5398079" y="3057401"/>
              <a:ext cx="854329" cy="853985"/>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gradFill>
                    <a:gsLst>
                      <a:gs pos="40075">
                        <a:srgbClr val="FFFFFF"/>
                      </a:gs>
                      <a:gs pos="30000">
                        <a:srgbClr val="FFFFFF"/>
                      </a:gs>
                    </a:gsLst>
                    <a:lin ang="5400000" scaled="0"/>
                  </a:gradFill>
                </a:rPr>
                <a:t>Accent 5</a:t>
              </a:r>
            </a:p>
          </p:txBody>
        </p:sp>
        <p:sp>
          <p:nvSpPr>
            <p:cNvPr id="34" name="Rectangle 33"/>
            <p:cNvSpPr/>
            <p:nvPr/>
          </p:nvSpPr>
          <p:spPr bwMode="auto">
            <a:xfrm>
              <a:off x="6339898" y="3057401"/>
              <a:ext cx="854329" cy="853985"/>
            </a:xfrm>
            <a:prstGeom prst="rect">
              <a:avLst/>
            </a:prstGeom>
            <a:solidFill>
              <a:schemeClr val="accent6"/>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gradFill>
                    <a:gsLst>
                      <a:gs pos="18352">
                        <a:srgbClr val="1A1A1A"/>
                      </a:gs>
                      <a:gs pos="40075">
                        <a:srgbClr val="1A1A1A"/>
                      </a:gs>
                    </a:gsLst>
                    <a:lin ang="5400000" scaled="0"/>
                  </a:gradFill>
                </a:rPr>
                <a:t>Accent 6</a:t>
              </a:r>
            </a:p>
          </p:txBody>
        </p:sp>
        <p:sp>
          <p:nvSpPr>
            <p:cNvPr id="14" name="Text Placeholder 2">
              <a:extLst>
                <a:ext uri="{FF2B5EF4-FFF2-40B4-BE49-F238E27FC236}">
                  <a16:creationId xmlns:a16="http://schemas.microsoft.com/office/drawing/2014/main" id="{26987CE3-7FFA-475A-AB42-873011A76D2A}"/>
                </a:ext>
              </a:extLst>
            </p:cNvPr>
            <p:cNvSpPr txBox="1">
              <a:spLocks/>
            </p:cNvSpPr>
            <p:nvPr/>
          </p:nvSpPr>
          <p:spPr>
            <a:xfrm>
              <a:off x="2969176" y="4129475"/>
              <a:ext cx="2293016"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3</a:t>
              </a:r>
              <a:r>
                <a:rPr lang="en-US" sz="1200" spc="0" dirty="0">
                  <a:gradFill>
                    <a:gsLst>
                      <a:gs pos="63670">
                        <a:schemeClr val="tx1"/>
                      </a:gs>
                      <a:gs pos="40075">
                        <a:schemeClr val="tx1"/>
                      </a:gs>
                    </a:gsLst>
                    <a:lin ang="5400000" scaled="0"/>
                  </a:gradFill>
                  <a:latin typeface="+mn-lt"/>
                </a:rPr>
                <a:t> and </a:t>
              </a:r>
              <a:r>
                <a:rPr lang="en-US" sz="1200" b="1" spc="0" dirty="0">
                  <a:gradFill>
                    <a:gsLst>
                      <a:gs pos="63670">
                        <a:schemeClr val="tx1"/>
                      </a:gs>
                      <a:gs pos="40075">
                        <a:schemeClr val="tx1"/>
                      </a:gs>
                    </a:gsLst>
                    <a:lin ang="5400000" scaled="0"/>
                  </a:gradFill>
                  <a:cs typeface="Segoe UI Semibold" panose="020B0702040204020203" pitchFamily="34" charset="0"/>
                </a:rPr>
                <a:t>Accent 4 </a:t>
              </a:r>
              <a:r>
                <a:rPr lang="en-US" sz="1200" spc="0" dirty="0">
                  <a:gradFill>
                    <a:gsLst>
                      <a:gs pos="63670">
                        <a:schemeClr val="tx1"/>
                      </a:gs>
                      <a:gs pos="40075">
                        <a:schemeClr val="tx1"/>
                      </a:gs>
                    </a:gsLst>
                    <a:lin ang="5400000" scaled="0"/>
                  </a:gradFill>
                  <a:latin typeface="+mn-lt"/>
                </a:rPr>
                <a:t>when </a:t>
              </a:r>
              <a:br>
                <a:rPr lang="en-US" sz="1200" spc="0" dirty="0">
                  <a:gradFill>
                    <a:gsLst>
                      <a:gs pos="63670">
                        <a:schemeClr val="tx1"/>
                      </a:gs>
                      <a:gs pos="40075">
                        <a:schemeClr val="tx1"/>
                      </a:gs>
                    </a:gsLst>
                    <a:lin ang="5400000" scaled="0"/>
                  </a:gradFill>
                  <a:latin typeface="+mn-lt"/>
                </a:rPr>
              </a:br>
              <a:r>
                <a:rPr lang="en-US" sz="1200" spc="0" dirty="0">
                  <a:gradFill>
                    <a:gsLst>
                      <a:gs pos="63670">
                        <a:schemeClr val="tx1"/>
                      </a:gs>
                      <a:gs pos="40075">
                        <a:schemeClr val="tx1"/>
                      </a:gs>
                    </a:gsLst>
                    <a:lin ang="5400000" scaled="0"/>
                  </a:gradFill>
                  <a:latin typeface="+mn-lt"/>
                </a:rPr>
                <a:t>additional colors are needed. </a:t>
              </a:r>
            </a:p>
          </p:txBody>
        </p:sp>
      </p:grpSp>
    </p:spTree>
    <p:extLst>
      <p:ext uri="{BB962C8B-B14F-4D97-AF65-F5344CB8AC3E}">
        <p14:creationId xmlns:p14="http://schemas.microsoft.com/office/powerpoint/2010/main" val="1385213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1B027A59-96AF-406B-A5C9-5D24B253ED49}"/>
              </a:ext>
            </a:extLst>
          </p:cNvPr>
          <p:cNvSpPr>
            <a:spLocks noGrp="1"/>
          </p:cNvSpPr>
          <p:nvPr>
            <p:ph type="title"/>
          </p:nvPr>
        </p:nvSpPr>
        <p:spPr>
          <a:xfrm>
            <a:off x="584200" y="457200"/>
            <a:ext cx="5508419" cy="372410"/>
          </a:xfrm>
        </p:spPr>
        <p:txBody>
          <a:bodyPr/>
          <a:lstStyle/>
          <a:p>
            <a:r>
              <a:rPr lang="en-US" sz="2000" spc="0" dirty="0">
                <a:solidFill>
                  <a:schemeClr val="tx1"/>
                </a:solidFill>
              </a:rPr>
              <a:t>Creating accessible content</a:t>
            </a:r>
          </a:p>
        </p:txBody>
      </p:sp>
      <p:sp>
        <p:nvSpPr>
          <p:cNvPr id="3" name="Accessiblity definition">
            <a:extLst>
              <a:ext uri="{FF2B5EF4-FFF2-40B4-BE49-F238E27FC236}">
                <a16:creationId xmlns:a16="http://schemas.microsoft.com/office/drawing/2014/main" id="{6514054D-2F19-4667-931D-9475B9BAADA8}"/>
              </a:ext>
            </a:extLst>
          </p:cNvPr>
          <p:cNvSpPr txBox="1">
            <a:spLocks/>
          </p:cNvSpPr>
          <p:nvPr/>
        </p:nvSpPr>
        <p:spPr>
          <a:xfrm>
            <a:off x="585788" y="914400"/>
            <a:ext cx="11025188" cy="166199"/>
          </a:xfrm>
          <a:prstGeom prst="rect">
            <a:avLst/>
          </a:prstGeom>
        </p:spPr>
        <p:txBody>
          <a:bodyPr vert="horz" wrap="square" lIns="0" tIns="0" rIns="0" bIns="0" rtlCol="0">
            <a:spAutoFit/>
          </a:bodyPr>
          <a:lstStyle>
            <a:defPPr>
              <a:defRPr lang="en-US"/>
            </a:defPPr>
            <a:lvl1pPr marR="0" indent="0" defTabSz="914363" fontAlgn="auto">
              <a:lnSpc>
                <a:spcPct val="90000"/>
              </a:lnSpc>
              <a:spcBef>
                <a:spcPts val="2400"/>
              </a:spcBef>
              <a:spcAft>
                <a:spcPts val="0"/>
              </a:spcAft>
              <a:buClrTx/>
              <a:buSzPct val="90000"/>
              <a:buFont typeface="Arial" pitchFamily="34" charset="0"/>
              <a:buNone/>
              <a:tabLst/>
              <a:defRPr sz="2000" spc="0" baseline="0">
                <a:gradFill>
                  <a:gsLst>
                    <a:gs pos="21538">
                      <a:schemeClr val="tx1"/>
                    </a:gs>
                    <a:gs pos="33000">
                      <a:schemeClr val="tx1"/>
                    </a:gs>
                  </a:gsLst>
                  <a:lin ang="5400000" scaled="0"/>
                </a:gradFill>
              </a:defRPr>
            </a:lvl1pPr>
            <a:lvl2pPr marL="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2pPr>
            <a:lvl3pPr marL="231775" marR="0" indent="0" defTabSz="914363" fontAlgn="auto">
              <a:lnSpc>
                <a:spcPct val="90000"/>
              </a:lnSpc>
              <a:spcBef>
                <a:spcPct val="20000"/>
              </a:spcBef>
              <a:spcAft>
                <a:spcPts val="0"/>
              </a:spcAft>
              <a:buClrTx/>
              <a:buSzPct val="90000"/>
              <a:buFont typeface="Wingdings" pitchFamily="2" charset="2"/>
              <a:buNone/>
              <a:tabLst>
                <a:tab pos="798513" algn="l"/>
              </a:tabLst>
              <a:defRPr sz="2000" spc="0" baseline="0">
                <a:gradFill>
                  <a:gsLst>
                    <a:gs pos="100000">
                      <a:schemeClr val="tx1"/>
                    </a:gs>
                    <a:gs pos="6000">
                      <a:schemeClr val="tx1"/>
                    </a:gs>
                  </a:gsLst>
                  <a:lin ang="5400000" scaled="0"/>
                </a:gradFill>
              </a:defRPr>
            </a:lvl3pPr>
            <a:lvl4pPr marL="45720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4pPr>
            <a:lvl5pPr marL="693738" marR="0" indent="0" defTabSz="914363" fontAlgn="auto">
              <a:lnSpc>
                <a:spcPct val="90000"/>
              </a:lnSpc>
              <a:spcBef>
                <a:spcPct val="20000"/>
              </a:spcBef>
              <a:spcAft>
                <a:spcPts val="0"/>
              </a:spcAft>
              <a:buClrTx/>
              <a:buSzPct val="90000"/>
              <a:buFont typeface="Wingdings" pitchFamily="2" charset="2"/>
              <a:buNone/>
              <a:tabLst>
                <a:tab pos="1255713" algn="l"/>
              </a:tabLst>
              <a:defRPr sz="2000" spc="0" baseline="0">
                <a:gradFill>
                  <a:gsLst>
                    <a:gs pos="100000">
                      <a:schemeClr val="tx1"/>
                    </a:gs>
                    <a:gs pos="6000">
                      <a:schemeClr val="tx1"/>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sz="1200" dirty="0">
                <a:solidFill>
                  <a:schemeClr val="tx1"/>
                </a:solidFill>
              </a:rPr>
              <a:t>Take the following steps to create accessible content that everyone can consume effectively.</a:t>
            </a:r>
          </a:p>
        </p:txBody>
      </p:sp>
      <p:sp>
        <p:nvSpPr>
          <p:cNvPr id="37" name="Contrast instructions text box">
            <a:extLst>
              <a:ext uri="{FF2B5EF4-FFF2-40B4-BE49-F238E27FC236}">
                <a16:creationId xmlns:a16="http://schemas.microsoft.com/office/drawing/2014/main" id="{20DEDD7D-8FEA-4C76-9F0C-85F00716692E}"/>
              </a:ext>
            </a:extLst>
          </p:cNvPr>
          <p:cNvSpPr txBox="1">
            <a:spLocks/>
          </p:cNvSpPr>
          <p:nvPr/>
        </p:nvSpPr>
        <p:spPr>
          <a:xfrm>
            <a:off x="581978" y="1435100"/>
            <a:ext cx="1965960" cy="2009076"/>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Contrast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high contrast colors for maximum readability</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The recommended contrast ratio is at least 4.5:1</a:t>
            </a: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Semilight"/>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Semilight"/>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Semilight"/>
            </a:endParaRPr>
          </a:p>
        </p:txBody>
      </p:sp>
      <p:grpSp>
        <p:nvGrpSpPr>
          <p:cNvPr id="43" name="Text contrast exmple" descr="Graphic showing a comparison of contrasted text and background colors. The first block is light grey with dark grey text that reads &quot;Text&quot;. The second block is blue with white text that reads &quot;Text&quot;. The third block is light blue with white text that reads &quot;Text&quot; and a red slash over it." title="Contrast example">
            <a:extLst>
              <a:ext uri="{FF2B5EF4-FFF2-40B4-BE49-F238E27FC236}">
                <a16:creationId xmlns:a16="http://schemas.microsoft.com/office/drawing/2014/main" id="{51F1DA56-EF59-4C2A-89E8-B8D943E068CF}"/>
              </a:ext>
            </a:extLst>
          </p:cNvPr>
          <p:cNvGrpSpPr/>
          <p:nvPr/>
        </p:nvGrpSpPr>
        <p:grpSpPr>
          <a:xfrm>
            <a:off x="597535" y="2726851"/>
            <a:ext cx="1950354" cy="456751"/>
            <a:chOff x="457201" y="3851798"/>
            <a:chExt cx="2012788" cy="471372"/>
          </a:xfrm>
        </p:grpSpPr>
        <p:grpSp>
          <p:nvGrpSpPr>
            <p:cNvPr id="45" name="Group 44">
              <a:extLst>
                <a:ext uri="{FF2B5EF4-FFF2-40B4-BE49-F238E27FC236}">
                  <a16:creationId xmlns:a16="http://schemas.microsoft.com/office/drawing/2014/main" id="{2031B5EF-01D8-46BD-B3B1-9A6752F15221}"/>
                </a:ext>
              </a:extLst>
            </p:cNvPr>
            <p:cNvGrpSpPr/>
            <p:nvPr/>
          </p:nvGrpSpPr>
          <p:grpSpPr>
            <a:xfrm>
              <a:off x="457201" y="3858427"/>
              <a:ext cx="2012788" cy="464743"/>
              <a:chOff x="457201" y="3958757"/>
              <a:chExt cx="2012788" cy="464743"/>
            </a:xfrm>
          </p:grpSpPr>
          <p:sp>
            <p:nvSpPr>
              <p:cNvPr id="56" name="Gray text box example">
                <a:hlinkClick r:id="rId3"/>
                <a:extLst>
                  <a:ext uri="{FF2B5EF4-FFF2-40B4-BE49-F238E27FC236}">
                    <a16:creationId xmlns:a16="http://schemas.microsoft.com/office/drawing/2014/main" id="{4B9B8587-FB70-4375-BC95-C2649405F26E}"/>
                  </a:ext>
                </a:extLst>
              </p:cNvPr>
              <p:cNvSpPr txBox="1">
                <a:spLocks/>
              </p:cNvSpPr>
              <p:nvPr/>
            </p:nvSpPr>
            <p:spPr>
              <a:xfrm>
                <a:off x="457201" y="3958757"/>
                <a:ext cx="670929" cy="464743"/>
              </a:xfrm>
              <a:prstGeom prst="rect">
                <a:avLst/>
              </a:prstGeom>
              <a:solidFill>
                <a:srgbClr val="F2F2F2"/>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Semilight"/>
                  </a:rPr>
                  <a:t>Text</a:t>
                </a:r>
              </a:p>
            </p:txBody>
          </p:sp>
          <p:sp>
            <p:nvSpPr>
              <p:cNvPr id="55" name="Blue text box example">
                <a:hlinkClick r:id="rId3"/>
                <a:extLst>
                  <a:ext uri="{FF2B5EF4-FFF2-40B4-BE49-F238E27FC236}">
                    <a16:creationId xmlns:a16="http://schemas.microsoft.com/office/drawing/2014/main" id="{9637CBF9-D9B6-44F7-A02A-2DFED82AA0FB}"/>
                  </a:ext>
                </a:extLst>
              </p:cNvPr>
              <p:cNvSpPr txBox="1">
                <a:spLocks/>
              </p:cNvSpPr>
              <p:nvPr/>
            </p:nvSpPr>
            <p:spPr>
              <a:xfrm>
                <a:off x="1128130" y="3958757"/>
                <a:ext cx="670929" cy="464743"/>
              </a:xfrm>
              <a:prstGeom prst="rect">
                <a:avLst/>
              </a:prstGeom>
              <a:solidFill>
                <a:srgbClr val="0078D4"/>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dirty="0">
                    <a:solidFill>
                      <a:srgbClr val="FFFFFF"/>
                    </a:solidFill>
                    <a:latin typeface="Segoe UI Semilight"/>
                  </a:rPr>
                  <a:t>Text</a:t>
                </a:r>
              </a:p>
            </p:txBody>
          </p:sp>
          <p:sp>
            <p:nvSpPr>
              <p:cNvPr id="50" name="Light blue text box example">
                <a:hlinkClick r:id="rId3"/>
                <a:extLst>
                  <a:ext uri="{FF2B5EF4-FFF2-40B4-BE49-F238E27FC236}">
                    <a16:creationId xmlns:a16="http://schemas.microsoft.com/office/drawing/2014/main" id="{F6CD5CE6-A162-4D1A-8A21-4B39A7C9A976}"/>
                  </a:ext>
                </a:extLst>
              </p:cNvPr>
              <p:cNvSpPr txBox="1">
                <a:spLocks/>
              </p:cNvSpPr>
              <p:nvPr/>
            </p:nvSpPr>
            <p:spPr>
              <a:xfrm>
                <a:off x="1799060" y="3958757"/>
                <a:ext cx="670929" cy="464743"/>
              </a:xfrm>
              <a:prstGeom prst="rect">
                <a:avLst/>
              </a:prstGeom>
              <a:solidFill>
                <a:srgbClr val="00BCF2"/>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dirty="0">
                    <a:solidFill>
                      <a:srgbClr val="FFFFFF"/>
                    </a:solidFill>
                    <a:latin typeface="Segoe UI Semilight"/>
                  </a:rPr>
                  <a:t>Text</a:t>
                </a:r>
              </a:p>
            </p:txBody>
          </p:sp>
        </p:grpSp>
        <p:cxnSp>
          <p:nvCxnSpPr>
            <p:cNvPr id="46" name="Red slash">
              <a:extLst>
                <a:ext uri="{FF2B5EF4-FFF2-40B4-BE49-F238E27FC236}">
                  <a16:creationId xmlns:a16="http://schemas.microsoft.com/office/drawing/2014/main" id="{0399D388-0591-4D97-AE43-748A78D0F467}"/>
                </a:ext>
              </a:extLst>
            </p:cNvPr>
            <p:cNvCxnSpPr/>
            <p:nvPr/>
          </p:nvCxnSpPr>
          <p:spPr>
            <a:xfrm flipH="1">
              <a:off x="1799059" y="3851798"/>
              <a:ext cx="670930" cy="465022"/>
            </a:xfrm>
            <a:prstGeom prst="line">
              <a:avLst/>
            </a:prstGeom>
            <a:ln w="19050">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8" name="Contrast instructions text box">
            <a:extLst>
              <a:ext uri="{FF2B5EF4-FFF2-40B4-BE49-F238E27FC236}">
                <a16:creationId xmlns:a16="http://schemas.microsoft.com/office/drawing/2014/main" id="{2F4B2438-A3DB-41FC-8A90-FEBAB7AD5691}"/>
              </a:ext>
            </a:extLst>
          </p:cNvPr>
          <p:cNvSpPr txBox="1">
            <a:spLocks/>
          </p:cNvSpPr>
          <p:nvPr/>
        </p:nvSpPr>
        <p:spPr>
          <a:xfrm>
            <a:off x="581978" y="3480862"/>
            <a:ext cx="1965960" cy="76944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Color Contrast Analyzer</a:t>
            </a:r>
          </a:p>
          <a:p>
            <a:pPr marL="0" indent="0" defTabSz="903827">
              <a:lnSpc>
                <a:spcPct val="11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Download this tool to determine the legibility of text and the contrast of visual elements</a:t>
            </a:r>
          </a:p>
        </p:txBody>
      </p:sp>
      <p:grpSp>
        <p:nvGrpSpPr>
          <p:cNvPr id="57" name="Download Button" descr="A blue block with the download symbol and text that reads &quot;Download&quot;. This is object has a link to http://www.paciellogroup.com/resources/contrastAnalyser" title="Color Contrast Analyzer link">
            <a:extLst>
              <a:ext uri="{FF2B5EF4-FFF2-40B4-BE49-F238E27FC236}">
                <a16:creationId xmlns:a16="http://schemas.microsoft.com/office/drawing/2014/main" id="{5DB1FF77-B404-417B-83F7-3CF7D11966A9}"/>
              </a:ext>
            </a:extLst>
          </p:cNvPr>
          <p:cNvGrpSpPr/>
          <p:nvPr/>
        </p:nvGrpSpPr>
        <p:grpSpPr>
          <a:xfrm>
            <a:off x="597535" y="4340436"/>
            <a:ext cx="1950402" cy="450327"/>
            <a:chOff x="490358" y="4875348"/>
            <a:chExt cx="2144219" cy="464743"/>
          </a:xfrm>
        </p:grpSpPr>
        <p:sp>
          <p:nvSpPr>
            <p:cNvPr id="58" name="Download label">
              <a:hlinkClick r:id="rId3"/>
              <a:extLst>
                <a:ext uri="{FF2B5EF4-FFF2-40B4-BE49-F238E27FC236}">
                  <a16:creationId xmlns:a16="http://schemas.microsoft.com/office/drawing/2014/main" id="{3815550E-8A48-41BD-A79B-0954654B269F}"/>
                </a:ext>
              </a:extLst>
            </p:cNvPr>
            <p:cNvSpPr txBox="1">
              <a:spLocks/>
            </p:cNvSpPr>
            <p:nvPr/>
          </p:nvSpPr>
          <p:spPr>
            <a:xfrm>
              <a:off x="490358" y="4875348"/>
              <a:ext cx="2144219" cy="464743"/>
            </a:xfrm>
            <a:prstGeom prst="rect">
              <a:avLst/>
            </a:prstGeom>
            <a:solidFill>
              <a:srgbClr val="0078D4"/>
            </a:solidFill>
          </p:spPr>
          <p:txBody>
            <a:bodyPr wrap="square" lIns="141766" tIns="141766" rIns="141766"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03827">
                <a:lnSpc>
                  <a:spcPct val="100000"/>
                </a:lnSpc>
                <a:spcBef>
                  <a:spcPts val="0"/>
                </a:spcBef>
                <a:spcAft>
                  <a:spcPts val="581"/>
                </a:spcAft>
                <a:buNone/>
                <a:defRPr/>
              </a:pPr>
              <a:r>
                <a:rPr lang="en-US" sz="1066" b="1" dirty="0">
                  <a:solidFill>
                    <a:srgbClr val="FFFFFF"/>
                  </a:solidFill>
                  <a:latin typeface="Segoe UI Semilight"/>
                </a:rPr>
                <a:t>Download</a:t>
              </a:r>
            </a:p>
          </p:txBody>
        </p:sp>
        <p:sp>
          <p:nvSpPr>
            <p:cNvPr id="59" name="Download button">
              <a:extLst>
                <a:ext uri="{FF2B5EF4-FFF2-40B4-BE49-F238E27FC236}">
                  <a16:creationId xmlns:a16="http://schemas.microsoft.com/office/drawing/2014/main" id="{D9423BB1-426F-43D9-8EFE-F86CBCF6E146}"/>
                </a:ext>
              </a:extLst>
            </p:cNvPr>
            <p:cNvSpPr>
              <a:spLocks noChangeAspect="1" noEditPoints="1"/>
            </p:cNvSpPr>
            <p:nvPr/>
          </p:nvSpPr>
          <p:spPr bwMode="auto">
            <a:xfrm>
              <a:off x="950966" y="5020486"/>
              <a:ext cx="93930" cy="161766"/>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flat">
              <a:solidFill>
                <a:srgbClr val="FFFFFF"/>
              </a:solidFill>
              <a:prstDash val="solid"/>
              <a:miter lim="800000"/>
              <a:headEnd/>
              <a:tailEnd/>
            </a:ln>
          </p:spPr>
          <p:txBody>
            <a:bodyPr vert="horz" wrap="square" lIns="88604" tIns="44302" rIns="88604" bIns="44302" numCol="1" anchor="t" anchorCtr="0" compatLnSpc="1">
              <a:prstTxWarp prst="textNoShape">
                <a:avLst/>
              </a:prstTxWarp>
            </a:bodyPr>
            <a:lstStyle/>
            <a:p>
              <a:pPr defTabSz="886022"/>
              <a:endParaRPr lang="en-US" sz="872" dirty="0">
                <a:gradFill>
                  <a:gsLst>
                    <a:gs pos="15356">
                      <a:srgbClr val="1A1A1A"/>
                    </a:gs>
                    <a:gs pos="56000">
                      <a:srgbClr val="1A1A1A"/>
                    </a:gs>
                  </a:gsLst>
                  <a:lin ang="5400000" scaled="0"/>
                </a:gradFill>
                <a:latin typeface="Segoe UI Semilight"/>
              </a:endParaRPr>
            </a:p>
          </p:txBody>
        </p:sp>
      </p:grpSp>
      <p:sp>
        <p:nvSpPr>
          <p:cNvPr id="60" name="Shape &amp; color instruciton text box">
            <a:extLst>
              <a:ext uri="{FF2B5EF4-FFF2-40B4-BE49-F238E27FC236}">
                <a16:creationId xmlns:a16="http://schemas.microsoft.com/office/drawing/2014/main" id="{C2360DC8-3A46-4137-A4F2-FDA24265CA9D}"/>
              </a:ext>
            </a:extLst>
          </p:cNvPr>
          <p:cNvSpPr txBox="1">
            <a:spLocks/>
          </p:cNvSpPr>
          <p:nvPr/>
        </p:nvSpPr>
        <p:spPr>
          <a:xfrm>
            <a:off x="2843458" y="1435100"/>
            <a:ext cx="1965960" cy="1717714"/>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Shape and color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different shapes with a legend to indicate statuses to accommodate for color blindness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buNone/>
              <a:defRPr/>
            </a:pPr>
            <a:endParaRPr lang="en-US" sz="1163" dirty="0">
              <a:gradFill>
                <a:gsLst>
                  <a:gs pos="15356">
                    <a:srgbClr val="1A1A1A"/>
                  </a:gs>
                  <a:gs pos="56000">
                    <a:srgbClr val="1A1A1A"/>
                  </a:gs>
                </a:gsLst>
                <a:lin ang="5400000" scaled="0"/>
              </a:gradFill>
              <a:latin typeface="Segoe UI Semilight"/>
            </a:endParaRPr>
          </a:p>
        </p:txBody>
      </p:sp>
      <p:grpSp>
        <p:nvGrpSpPr>
          <p:cNvPr id="61" name="Shape usage example" descr="This is a light grey box with three lines of text that read Subject 1 with a green circle next to it, Subject 2 with a yellow triangle, and Subject 3 with a red X. Each shape has a corresponding category assigned in a key at the bottom of the graphic. The green circle is titled C1, yellow triangle titled C2, and red X titled C3." title="Graphic with multiple subjects and categories">
            <a:extLst>
              <a:ext uri="{FF2B5EF4-FFF2-40B4-BE49-F238E27FC236}">
                <a16:creationId xmlns:a16="http://schemas.microsoft.com/office/drawing/2014/main" id="{3870E2D4-BB05-4292-8B2C-684463A840EA}"/>
              </a:ext>
            </a:extLst>
          </p:cNvPr>
          <p:cNvGrpSpPr/>
          <p:nvPr/>
        </p:nvGrpSpPr>
        <p:grpSpPr>
          <a:xfrm>
            <a:off x="2835881" y="3026393"/>
            <a:ext cx="1969570" cy="1878339"/>
            <a:chOff x="2835115" y="4084309"/>
            <a:chExt cx="2012787" cy="1919555"/>
          </a:xfrm>
        </p:grpSpPr>
        <p:sp>
          <p:nvSpPr>
            <p:cNvPr id="62" name="Background and text">
              <a:hlinkClick r:id="rId3"/>
              <a:extLst>
                <a:ext uri="{FF2B5EF4-FFF2-40B4-BE49-F238E27FC236}">
                  <a16:creationId xmlns:a16="http://schemas.microsoft.com/office/drawing/2014/main" id="{6A4B7AA5-AB2E-45C8-9D8A-BDE9E243F04F}"/>
                </a:ext>
              </a:extLst>
            </p:cNvPr>
            <p:cNvSpPr txBox="1">
              <a:spLocks/>
            </p:cNvSpPr>
            <p:nvPr/>
          </p:nvSpPr>
          <p:spPr>
            <a:xfrm>
              <a:off x="2835115" y="4084309"/>
              <a:ext cx="2012787" cy="1919555"/>
            </a:xfrm>
            <a:prstGeom prst="rect">
              <a:avLst/>
            </a:prstGeom>
            <a:solidFill>
              <a:srgbClr val="FFFFFF"/>
            </a:solidFill>
            <a:ln>
              <a:solidFill>
                <a:schemeClr val="tx1"/>
              </a:solidFill>
            </a:ln>
          </p:spPr>
          <p:txBody>
            <a:bodyPr wrap="square" lIns="177207" tIns="141766" rIns="177207" bIns="141766"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Semilight"/>
                </a:rPr>
                <a:t>Subject 1</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Semilight"/>
                </a:rPr>
                <a:t>Subject 2</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Semilight"/>
                </a:rPr>
                <a:t>Subject 3</a:t>
              </a:r>
            </a:p>
          </p:txBody>
        </p:sp>
        <p:grpSp>
          <p:nvGrpSpPr>
            <p:cNvPr id="63" name="Group 62">
              <a:extLst>
                <a:ext uri="{FF2B5EF4-FFF2-40B4-BE49-F238E27FC236}">
                  <a16:creationId xmlns:a16="http://schemas.microsoft.com/office/drawing/2014/main" id="{44044DA5-FA1B-4F48-9EAA-783D9941E3F6}"/>
                </a:ext>
              </a:extLst>
            </p:cNvPr>
            <p:cNvGrpSpPr/>
            <p:nvPr/>
          </p:nvGrpSpPr>
          <p:grpSpPr>
            <a:xfrm>
              <a:off x="3016089" y="4633595"/>
              <a:ext cx="1603535" cy="830385"/>
              <a:chOff x="3016090" y="4740275"/>
              <a:chExt cx="1578136" cy="830385"/>
            </a:xfrm>
          </p:grpSpPr>
          <p:cxnSp>
            <p:nvCxnSpPr>
              <p:cNvPr id="75" name="Top horizontal seperator">
                <a:extLst>
                  <a:ext uri="{FF2B5EF4-FFF2-40B4-BE49-F238E27FC236}">
                    <a16:creationId xmlns:a16="http://schemas.microsoft.com/office/drawing/2014/main" id="{AEA6491A-6412-48D9-9472-A6770D45F5C2}"/>
                  </a:ext>
                </a:extLst>
              </p:cNvPr>
              <p:cNvCxnSpPr>
                <a:cxnSpLocks/>
              </p:cNvCxnSpPr>
              <p:nvPr/>
            </p:nvCxnSpPr>
            <p:spPr>
              <a:xfrm>
                <a:off x="3016090" y="4740275"/>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Middle horizontal seperator">
                <a:extLst>
                  <a:ext uri="{FF2B5EF4-FFF2-40B4-BE49-F238E27FC236}">
                    <a16:creationId xmlns:a16="http://schemas.microsoft.com/office/drawing/2014/main" id="{4DC437DA-FE75-4947-B72F-FAA661F5E200}"/>
                  </a:ext>
                </a:extLst>
              </p:cNvPr>
              <p:cNvCxnSpPr>
                <a:cxnSpLocks/>
              </p:cNvCxnSpPr>
              <p:nvPr/>
            </p:nvCxnSpPr>
            <p:spPr>
              <a:xfrm>
                <a:off x="3016090" y="5155467"/>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Bottom horizontal seperator">
                <a:extLst>
                  <a:ext uri="{FF2B5EF4-FFF2-40B4-BE49-F238E27FC236}">
                    <a16:creationId xmlns:a16="http://schemas.microsoft.com/office/drawing/2014/main" id="{8DE5CF51-EC88-4552-AD5F-23FB8B8AA45E}"/>
                  </a:ext>
                </a:extLst>
              </p:cNvPr>
              <p:cNvCxnSpPr>
                <a:cxnSpLocks/>
              </p:cNvCxnSpPr>
              <p:nvPr/>
            </p:nvCxnSpPr>
            <p:spPr>
              <a:xfrm>
                <a:off x="3016090" y="5570660"/>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Example green circle">
              <a:extLst>
                <a:ext uri="{FF2B5EF4-FFF2-40B4-BE49-F238E27FC236}">
                  <a16:creationId xmlns:a16="http://schemas.microsoft.com/office/drawing/2014/main" id="{5CB610F4-9E39-4351-9E1D-639078FFA23D}"/>
                </a:ext>
              </a:extLst>
            </p:cNvPr>
            <p:cNvSpPr/>
            <p:nvPr/>
          </p:nvSpPr>
          <p:spPr bwMode="auto">
            <a:xfrm>
              <a:off x="4363877" y="4379595"/>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71" name="Example blue triangle">
              <a:extLst>
                <a:ext uri="{FF2B5EF4-FFF2-40B4-BE49-F238E27FC236}">
                  <a16:creationId xmlns:a16="http://schemas.microsoft.com/office/drawing/2014/main" id="{EFD9DC73-1A5E-4EF5-A699-3B02680761FA}"/>
                </a:ext>
              </a:extLst>
            </p:cNvPr>
            <p:cNvSpPr/>
            <p:nvPr/>
          </p:nvSpPr>
          <p:spPr bwMode="auto">
            <a:xfrm>
              <a:off x="4363877" y="478554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70" name="Example red X">
              <a:extLst>
                <a:ext uri="{FF2B5EF4-FFF2-40B4-BE49-F238E27FC236}">
                  <a16:creationId xmlns:a16="http://schemas.microsoft.com/office/drawing/2014/main" id="{3E1E1946-154C-47E3-86A8-1553499C78A8}"/>
                </a:ext>
              </a:extLst>
            </p:cNvPr>
            <p:cNvSpPr/>
            <p:nvPr/>
          </p:nvSpPr>
          <p:spPr bwMode="auto">
            <a:xfrm rot="2700000">
              <a:off x="4363877" y="5200740"/>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69" name="Legend green circle">
              <a:extLst>
                <a:ext uri="{FF2B5EF4-FFF2-40B4-BE49-F238E27FC236}">
                  <a16:creationId xmlns:a16="http://schemas.microsoft.com/office/drawing/2014/main" id="{457BB82C-CE20-4597-88E3-60F2DAF3D41E}"/>
                </a:ext>
              </a:extLst>
            </p:cNvPr>
            <p:cNvSpPr/>
            <p:nvPr/>
          </p:nvSpPr>
          <p:spPr bwMode="auto">
            <a:xfrm>
              <a:off x="3025614" y="5661498"/>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68" name="Legend green circle label">
              <a:extLst>
                <a:ext uri="{FF2B5EF4-FFF2-40B4-BE49-F238E27FC236}">
                  <a16:creationId xmlns:a16="http://schemas.microsoft.com/office/drawing/2014/main" id="{53BDBD52-F752-4F48-9135-3E49279B23BC}"/>
                </a:ext>
              </a:extLst>
            </p:cNvPr>
            <p:cNvSpPr txBox="1">
              <a:spLocks/>
            </p:cNvSpPr>
            <p:nvPr/>
          </p:nvSpPr>
          <p:spPr>
            <a:xfrm>
              <a:off x="3025614"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Semilight"/>
                </a:rPr>
                <a:t>C1</a:t>
              </a:r>
            </a:p>
          </p:txBody>
        </p:sp>
        <p:sp>
          <p:nvSpPr>
            <p:cNvPr id="67" name="Legend blue triangle">
              <a:extLst>
                <a:ext uri="{FF2B5EF4-FFF2-40B4-BE49-F238E27FC236}">
                  <a16:creationId xmlns:a16="http://schemas.microsoft.com/office/drawing/2014/main" id="{DFF4A861-C7D3-44A7-AAE6-AC402265A3A4}"/>
                </a:ext>
              </a:extLst>
            </p:cNvPr>
            <p:cNvSpPr/>
            <p:nvPr/>
          </p:nvSpPr>
          <p:spPr bwMode="auto">
            <a:xfrm>
              <a:off x="3645474" y="566149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66" name="Legend blue triangle label">
              <a:extLst>
                <a:ext uri="{FF2B5EF4-FFF2-40B4-BE49-F238E27FC236}">
                  <a16:creationId xmlns:a16="http://schemas.microsoft.com/office/drawing/2014/main" id="{6225911D-5A72-47CA-98E8-0D988191A3B6}"/>
                </a:ext>
              </a:extLst>
            </p:cNvPr>
            <p:cNvSpPr txBox="1">
              <a:spLocks/>
            </p:cNvSpPr>
            <p:nvPr/>
          </p:nvSpPr>
          <p:spPr>
            <a:xfrm>
              <a:off x="3638569"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Semilight"/>
                </a:rPr>
                <a:t>C2</a:t>
              </a:r>
            </a:p>
          </p:txBody>
        </p:sp>
        <p:sp>
          <p:nvSpPr>
            <p:cNvPr id="65" name="Legend red X">
              <a:extLst>
                <a:ext uri="{FF2B5EF4-FFF2-40B4-BE49-F238E27FC236}">
                  <a16:creationId xmlns:a16="http://schemas.microsoft.com/office/drawing/2014/main" id="{7CF09216-6727-4F12-A814-68F2639285D4}"/>
                </a:ext>
              </a:extLst>
            </p:cNvPr>
            <p:cNvSpPr/>
            <p:nvPr/>
          </p:nvSpPr>
          <p:spPr bwMode="auto">
            <a:xfrm rot="2700000">
              <a:off x="4276563" y="5661498"/>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64" name="Legend red X label">
              <a:extLst>
                <a:ext uri="{FF2B5EF4-FFF2-40B4-BE49-F238E27FC236}">
                  <a16:creationId xmlns:a16="http://schemas.microsoft.com/office/drawing/2014/main" id="{0EE6D2B5-5EDE-47FF-BD37-3CD823588424}"/>
                </a:ext>
              </a:extLst>
            </p:cNvPr>
            <p:cNvSpPr txBox="1">
              <a:spLocks/>
            </p:cNvSpPr>
            <p:nvPr/>
          </p:nvSpPr>
          <p:spPr>
            <a:xfrm>
              <a:off x="4287555" y="5490006"/>
              <a:ext cx="560347"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Semilight"/>
                </a:rPr>
                <a:t>C3</a:t>
              </a:r>
            </a:p>
          </p:txBody>
        </p:sp>
      </p:grpSp>
      <p:sp>
        <p:nvSpPr>
          <p:cNvPr id="76" name="Alt Text instruction text box">
            <a:extLst>
              <a:ext uri="{FF2B5EF4-FFF2-40B4-BE49-F238E27FC236}">
                <a16:creationId xmlns:a16="http://schemas.microsoft.com/office/drawing/2014/main" id="{025BF72B-ABAB-457D-8CA8-6EB737BCD263}"/>
              </a:ext>
            </a:extLst>
          </p:cNvPr>
          <p:cNvSpPr txBox="1">
            <a:spLocks/>
          </p:cNvSpPr>
          <p:nvPr/>
        </p:nvSpPr>
        <p:spPr>
          <a:xfrm>
            <a:off x="5115917"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Alt text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Alt text helps people with screen readers understand the content of slides</a:t>
            </a:r>
          </a:p>
          <a:p>
            <a:pPr marL="0" indent="0" defTabSz="903827">
              <a:lnSpc>
                <a:spcPct val="100000"/>
              </a:lnSpc>
              <a:spcBef>
                <a:spcPts val="291"/>
              </a:spcBef>
              <a:buNone/>
              <a:defRPr/>
            </a:pPr>
            <a:r>
              <a:rPr lang="en-US" sz="1200" dirty="0">
                <a:solidFill>
                  <a:schemeClr val="tx1"/>
                </a:solidFill>
                <a:latin typeface="Segoe UI" panose="020B0502040204020203" pitchFamily="34" charset="0"/>
                <a:cs typeface="Segoe UI" panose="020B0502040204020203" pitchFamily="34" charset="0"/>
              </a:rPr>
              <a:t>You can create alternative text for shapes, pictures, charts, tables, SmartArt graphics, or other objects</a:t>
            </a:r>
            <a:endParaRPr lang="en-US" sz="1200" b="1" dirty="0">
              <a:solidFill>
                <a:schemeClr val="tx1"/>
              </a:solidFill>
              <a:latin typeface="Segoe UI" panose="020B0502040204020203" pitchFamily="34" charset="0"/>
              <a:cs typeface="Segoe UI" panose="020B0502040204020203" pitchFamily="34" charset="0"/>
            </a:endParaRP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Right click the image or shape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Select </a:t>
            </a:r>
            <a:r>
              <a:rPr lang="en-US" sz="1000" dirty="0">
                <a:solidFill>
                  <a:schemeClr val="tx1"/>
                </a:solidFill>
                <a:latin typeface="Segoe UI Semibold" panose="020B0702040204020203" pitchFamily="34" charset="0"/>
                <a:cs typeface="Segoe UI Semibold" panose="020B0702040204020203" pitchFamily="34" charset="0"/>
              </a:rPr>
              <a:t>Edit Alt Text</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Enter a </a:t>
            </a:r>
            <a:r>
              <a:rPr lang="en-US" sz="1000" dirty="0">
                <a:solidFill>
                  <a:schemeClr val="tx1"/>
                </a:solidFill>
                <a:latin typeface="Segoe UI Semibold" panose="020B0702040204020203" pitchFamily="34" charset="0"/>
                <a:cs typeface="Segoe UI Semibold" panose="020B0702040204020203" pitchFamily="34" charset="0"/>
              </a:rPr>
              <a:t>Title </a:t>
            </a:r>
            <a:r>
              <a:rPr lang="en-US" sz="1000" dirty="0">
                <a:solidFill>
                  <a:schemeClr val="tx1"/>
                </a:solidFill>
                <a:latin typeface="Segoe UI" panose="020B0502040204020203" pitchFamily="34" charset="0"/>
                <a:cs typeface="Segoe UI" panose="020B0502040204020203" pitchFamily="34" charset="0"/>
              </a:rPr>
              <a:t>and </a:t>
            </a:r>
            <a:r>
              <a:rPr lang="en-US" sz="1000" dirty="0">
                <a:solidFill>
                  <a:schemeClr val="tx1"/>
                </a:solidFill>
                <a:latin typeface="Segoe UI Semibold" panose="020B0702040204020203" pitchFamily="34" charset="0"/>
                <a:cs typeface="Segoe UI Semibold" panose="020B0702040204020203" pitchFamily="34" charset="0"/>
              </a:rPr>
              <a:t>Description</a:t>
            </a:r>
            <a:r>
              <a:rPr lang="en-US" sz="1000" dirty="0">
                <a:solidFill>
                  <a:schemeClr val="tx1"/>
                </a:solidFill>
                <a:latin typeface="Segoe UI" panose="020B0502040204020203" pitchFamily="34" charset="0"/>
                <a:cs typeface="Segoe UI" panose="020B0502040204020203" pitchFamily="34" charset="0"/>
              </a:rPr>
              <a:t> of your image or object</a:t>
            </a:r>
          </a:p>
          <a:p>
            <a:pPr marL="0" indent="0" defTabSz="903827">
              <a:lnSpc>
                <a:spcPct val="100000"/>
              </a:lnSpc>
              <a:buNone/>
              <a:defRPr/>
            </a:pPr>
            <a:endParaRPr lang="en-US" sz="1163" dirty="0">
              <a:solidFill>
                <a:schemeClr val="tx1"/>
              </a:solidFill>
              <a:latin typeface="Segoe UI Semilight"/>
            </a:endParaRPr>
          </a:p>
        </p:txBody>
      </p:sp>
      <p:sp>
        <p:nvSpPr>
          <p:cNvPr id="77" name="Slide layouts text box">
            <a:extLst>
              <a:ext uri="{FF2B5EF4-FFF2-40B4-BE49-F238E27FC236}">
                <a16:creationId xmlns:a16="http://schemas.microsoft.com/office/drawing/2014/main" id="{5F8C91B6-75EF-4AEA-A867-5311E5777535}"/>
              </a:ext>
            </a:extLst>
          </p:cNvPr>
          <p:cNvSpPr txBox="1">
            <a:spLocks/>
          </p:cNvSpPr>
          <p:nvPr/>
        </p:nvSpPr>
        <p:spPr>
          <a:xfrm>
            <a:off x="7377113" y="1435100"/>
            <a:ext cx="1965960" cy="234936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Slide layouts</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Using a built-in slide layout that matches your content ensures a hierarchical reading order of text blocks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If a new slide will have a title, rather than starting with a blank layout and adding a text block for the title, choose one of the built-in layouts with a title placeholder</a:t>
            </a:r>
          </a:p>
        </p:txBody>
      </p:sp>
      <p:pic>
        <p:nvPicPr>
          <p:cNvPr id="4" name="Title only layout" descr="Title only layout">
            <a:extLst>
              <a:ext uri="{FF2B5EF4-FFF2-40B4-BE49-F238E27FC236}">
                <a16:creationId xmlns:a16="http://schemas.microsoft.com/office/drawing/2014/main" id="{E97A695E-63F5-4C68-816E-58CCA5FF3002}"/>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7380756" y="3908221"/>
            <a:ext cx="1965960" cy="996512"/>
          </a:xfrm>
          <a:prstGeom prst="rect">
            <a:avLst/>
          </a:prstGeom>
          <a:ln>
            <a:solidFill>
              <a:schemeClr val="tx1"/>
            </a:solidFill>
          </a:ln>
        </p:spPr>
      </p:pic>
      <p:sp>
        <p:nvSpPr>
          <p:cNvPr id="78" name="Reading order text box">
            <a:extLst>
              <a:ext uri="{FF2B5EF4-FFF2-40B4-BE49-F238E27FC236}">
                <a16:creationId xmlns:a16="http://schemas.microsoft.com/office/drawing/2014/main" id="{9F406E1D-7257-4083-BB72-5A97505EB9C4}"/>
              </a:ext>
            </a:extLst>
          </p:cNvPr>
          <p:cNvSpPr txBox="1">
            <a:spLocks/>
          </p:cNvSpPr>
          <p:nvPr/>
        </p:nvSpPr>
        <p:spPr>
          <a:xfrm>
            <a:off x="9650469"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Reading order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Screen readers describe content on the screen in the order it was created</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To ensure your content is read back in the order you prefer, arrange your objects in the Selection Pane appropriately. Objects on the bottom of the selection pane are read first</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the </a:t>
            </a:r>
            <a:r>
              <a:rPr lang="en-US" sz="1000" dirty="0">
                <a:solidFill>
                  <a:schemeClr val="tx1"/>
                </a:solidFill>
                <a:latin typeface="Segoe UI Semibold" panose="020B0702040204020203" pitchFamily="34" charset="0"/>
                <a:cs typeface="Segoe UI Semibold" panose="020B0702040204020203" pitchFamily="34" charset="0"/>
              </a:rPr>
              <a:t>Home</a:t>
            </a:r>
            <a:r>
              <a:rPr lang="en-US" sz="1000" dirty="0">
                <a:solidFill>
                  <a:schemeClr val="tx1"/>
                </a:solidFill>
                <a:latin typeface="Segoe UI" panose="020B0502040204020203" pitchFamily="34" charset="0"/>
                <a:cs typeface="Segoe UI" panose="020B0502040204020203" pitchFamily="34" charset="0"/>
              </a:rPr>
              <a:t> tab</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In the </a:t>
            </a:r>
            <a:r>
              <a:rPr lang="en-US" sz="1000" dirty="0">
                <a:solidFill>
                  <a:schemeClr val="tx1"/>
                </a:solidFill>
                <a:latin typeface="Segoe UI Semibold" panose="020B0702040204020203" pitchFamily="34" charset="0"/>
                <a:cs typeface="Segoe UI Semibold" panose="020B0702040204020203" pitchFamily="34" charset="0"/>
              </a:rPr>
              <a:t>Drawing</a:t>
            </a:r>
            <a:r>
              <a:rPr lang="en-US" sz="1000" dirty="0">
                <a:solidFill>
                  <a:schemeClr val="tx1"/>
                </a:solidFill>
                <a:latin typeface="Segoe UI" panose="020B0502040204020203" pitchFamily="34" charset="0"/>
                <a:cs typeface="Segoe UI" panose="020B0502040204020203" pitchFamily="34" charset="0"/>
              </a:rPr>
              <a:t> group, select the </a:t>
            </a:r>
            <a:r>
              <a:rPr lang="en-US" sz="1000" dirty="0">
                <a:solidFill>
                  <a:schemeClr val="tx1"/>
                </a:solidFill>
                <a:latin typeface="Segoe UI Semibold" panose="020B0702040204020203" pitchFamily="34" charset="0"/>
                <a:cs typeface="Segoe UI Semibold" panose="020B0702040204020203" pitchFamily="34" charset="0"/>
              </a:rPr>
              <a:t>Arrange</a:t>
            </a:r>
            <a:r>
              <a:rPr lang="en-US" sz="1000" dirty="0">
                <a:solidFill>
                  <a:schemeClr val="tx1"/>
                </a:solidFill>
                <a:latin typeface="Segoe UI" panose="020B0502040204020203" pitchFamily="34" charset="0"/>
                <a:cs typeface="Segoe UI" panose="020B0502040204020203" pitchFamily="34" charset="0"/>
              </a:rPr>
              <a:t> drop-down menu</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a:t>
            </a:r>
            <a:r>
              <a:rPr lang="en-US" sz="1000" dirty="0">
                <a:solidFill>
                  <a:schemeClr val="tx1"/>
                </a:solidFill>
                <a:latin typeface="Segoe UI Semibold" panose="020B0702040204020203" pitchFamily="34" charset="0"/>
                <a:cs typeface="Segoe UI Semibold" panose="020B0702040204020203" pitchFamily="34" charset="0"/>
              </a:rPr>
              <a:t>Selection Pane…</a:t>
            </a:r>
          </a:p>
          <a:p>
            <a:pPr marL="0" indent="0" defTabSz="903827">
              <a:lnSpc>
                <a:spcPct val="100000"/>
              </a:lnSpc>
              <a:buNone/>
              <a:defRPr/>
            </a:pPr>
            <a:endParaRPr lang="en-US" sz="1163" dirty="0">
              <a:solidFill>
                <a:schemeClr val="tx1"/>
              </a:solidFill>
              <a:latin typeface="Segoe UI Semilight"/>
            </a:endParaRPr>
          </a:p>
        </p:txBody>
      </p:sp>
      <p:sp>
        <p:nvSpPr>
          <p:cNvPr id="36" name="TextBox 35">
            <a:extLst>
              <a:ext uri="{FF2B5EF4-FFF2-40B4-BE49-F238E27FC236}">
                <a16:creationId xmlns:a16="http://schemas.microsoft.com/office/drawing/2014/main" id="{7B9BDECC-D62F-449D-AA5A-A5F28D0E2BCC}"/>
              </a:ext>
            </a:extLst>
          </p:cNvPr>
          <p:cNvSpPr txBox="1"/>
          <p:nvPr/>
        </p:nvSpPr>
        <p:spPr>
          <a:xfrm>
            <a:off x="597535" y="5232468"/>
            <a:ext cx="11013441" cy="1133644"/>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Additional tips</a:t>
            </a:r>
          </a:p>
          <a:p>
            <a:pPr defTabSz="886022">
              <a:spcBef>
                <a:spcPts val="775"/>
              </a:spcBef>
              <a:buSzPct val="90000"/>
              <a:defRPr/>
            </a:pPr>
            <a:r>
              <a:rPr lang="en-US" sz="1200" dirty="0">
                <a:cs typeface="Segoe UI Semibold" panose="020B0702040204020203" pitchFamily="34" charset="0"/>
              </a:rPr>
              <a:t>Be sure to run the </a:t>
            </a:r>
            <a:r>
              <a:rPr lang="en-US" sz="1200" b="1" dirty="0">
                <a:cs typeface="Segoe UI Semibold" panose="020B0702040204020203" pitchFamily="34" charset="0"/>
              </a:rPr>
              <a:t>Accessibility Checker</a:t>
            </a:r>
            <a:r>
              <a:rPr lang="en-US" sz="1200" dirty="0">
                <a:cs typeface="Segoe UI Semibold" panose="020B0702040204020203" pitchFamily="34" charset="0"/>
              </a:rPr>
              <a:t>! </a:t>
            </a:r>
            <a:r>
              <a:rPr lang="en-US" sz="1200" dirty="0">
                <a:cs typeface="Segoe UI" panose="020B0502040204020203" pitchFamily="34" charset="0"/>
              </a:rPr>
              <a:t>Go to </a:t>
            </a:r>
            <a:r>
              <a:rPr lang="en-US" sz="1200" b="1" dirty="0">
                <a:cs typeface="Segoe UI Semibold" panose="020B0702040204020203" pitchFamily="34" charset="0"/>
              </a:rPr>
              <a:t>File</a:t>
            </a:r>
            <a:r>
              <a:rPr lang="en-US" sz="1200" dirty="0">
                <a:cs typeface="Segoe UI" panose="020B0502040204020203" pitchFamily="34" charset="0"/>
              </a:rPr>
              <a:t>      click the </a:t>
            </a:r>
            <a:r>
              <a:rPr lang="en-US" sz="1200" b="1" dirty="0">
                <a:cs typeface="Segoe UI Semibold" panose="020B0702040204020203" pitchFamily="34" charset="0"/>
              </a:rPr>
              <a:t>Check for Issues </a:t>
            </a:r>
            <a:r>
              <a:rPr lang="en-US" sz="1200" dirty="0">
                <a:cs typeface="Segoe UI" panose="020B0502040204020203" pitchFamily="34" charset="0"/>
              </a:rPr>
              <a:t>drop down menu      click </a:t>
            </a:r>
            <a:r>
              <a:rPr lang="en-US" sz="1200" b="1" dirty="0">
                <a:cs typeface="Segoe UI Semibold" panose="020B0702040204020203" pitchFamily="34" charset="0"/>
              </a:rPr>
              <a:t>Check Accessibility</a:t>
            </a:r>
          </a:p>
          <a:p>
            <a:pPr defTabSz="886022">
              <a:spcBef>
                <a:spcPts val="581"/>
              </a:spcBef>
              <a:buSzPct val="90000"/>
              <a:defRPr/>
            </a:pPr>
            <a:r>
              <a:rPr lang="en-US" sz="1200" b="1" dirty="0">
                <a:cs typeface="Segoe UI Semibold" panose="020B0702040204020203" pitchFamily="34" charset="0"/>
              </a:rPr>
              <a:t>Videos need to be accessible: </a:t>
            </a:r>
            <a:r>
              <a:rPr lang="en-US" sz="1200" dirty="0">
                <a:cs typeface="Segoe UI" panose="020B0502040204020203" pitchFamily="34" charset="0"/>
              </a:rPr>
              <a:t>If your presentation includes a video, ensure it is captioned and audio described (if appropriate)</a:t>
            </a:r>
          </a:p>
          <a:p>
            <a:pPr defTabSz="886022">
              <a:spcBef>
                <a:spcPts val="581"/>
              </a:spcBef>
              <a:buSzPct val="90000"/>
              <a:defRPr/>
            </a:pPr>
            <a:r>
              <a:rPr lang="en-US" sz="1200" b="1" dirty="0">
                <a:cs typeface="Segoe UI Semibold" panose="020B0702040204020203" pitchFamily="34" charset="0"/>
              </a:rPr>
              <a:t>Visit the </a:t>
            </a:r>
            <a:r>
              <a:rPr lang="en-US" sz="1200" b="1" dirty="0">
                <a:cs typeface="Segoe UI Semibold" panose="020B0702040204020203" pitchFamily="34" charset="0"/>
                <a:hlinkClick r:id="rId5"/>
              </a:rPr>
              <a:t>Office Accessibility Center</a:t>
            </a:r>
            <a:r>
              <a:rPr lang="en-US" sz="1200" b="1" dirty="0">
                <a:cs typeface="Segoe UI Semibold" panose="020B0702040204020203" pitchFamily="34" charset="0"/>
              </a:rPr>
              <a:t> </a:t>
            </a:r>
            <a:r>
              <a:rPr lang="en-US" sz="1200" dirty="0">
                <a:cs typeface="Segoe UI" panose="020B0502040204020203" pitchFamily="34" charset="0"/>
              </a:rPr>
              <a:t>to learn more about accessibility in PowerPoint</a:t>
            </a:r>
          </a:p>
        </p:txBody>
      </p:sp>
      <p:cxnSp>
        <p:nvCxnSpPr>
          <p:cNvPr id="80" name="Straight Arrow Connector 79" descr="Arrow pointing to the right" title="Arrow">
            <a:extLst>
              <a:ext uri="{FF2B5EF4-FFF2-40B4-BE49-F238E27FC236}">
                <a16:creationId xmlns:a16="http://schemas.microsoft.com/office/drawing/2014/main" id="{4004316C-A172-4666-9087-AA99DD600ABB}"/>
              </a:ext>
            </a:extLst>
          </p:cNvPr>
          <p:cNvCxnSpPr>
            <a:cxnSpLocks/>
          </p:cNvCxnSpPr>
          <p:nvPr/>
        </p:nvCxnSpPr>
        <p:spPr>
          <a:xfrm>
            <a:off x="4136325"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descr="Aarow pointing to the right" title="Aarow">
            <a:extLst>
              <a:ext uri="{FF2B5EF4-FFF2-40B4-BE49-F238E27FC236}">
                <a16:creationId xmlns:a16="http://schemas.microsoft.com/office/drawing/2014/main" id="{CF41BA70-AA85-4D92-AA87-689DAB76DD7F}"/>
              </a:ext>
            </a:extLst>
          </p:cNvPr>
          <p:cNvCxnSpPr>
            <a:cxnSpLocks/>
          </p:cNvCxnSpPr>
          <p:nvPr/>
        </p:nvCxnSpPr>
        <p:spPr>
          <a:xfrm>
            <a:off x="7323080"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73167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a:xfrm>
            <a:off x="594742" y="3631802"/>
            <a:ext cx="9144000" cy="307777"/>
          </a:xfrm>
        </p:spPr>
        <p:txBody>
          <a:bodyPr/>
          <a:lstStyle/>
          <a:p>
            <a:r>
              <a:rPr lang="en-US" dirty="0"/>
              <a:t>Speaker name</a:t>
            </a:r>
          </a:p>
        </p:txBody>
      </p:sp>
    </p:spTree>
    <p:extLst>
      <p:ext uri="{BB962C8B-B14F-4D97-AF65-F5344CB8AC3E}">
        <p14:creationId xmlns:p14="http://schemas.microsoft.com/office/powerpoint/2010/main" val="203203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242452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title</a:t>
            </a:r>
          </a:p>
        </p:txBody>
      </p:sp>
    </p:spTree>
    <p:extLst>
      <p:ext uri="{BB962C8B-B14F-4D97-AF65-F5344CB8AC3E}">
        <p14:creationId xmlns:p14="http://schemas.microsoft.com/office/powerpoint/2010/main" val="324949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gradFill>
                  <a:gsLst>
                    <a:gs pos="55000">
                      <a:srgbClr val="000000"/>
                    </a:gs>
                    <a:gs pos="62564">
                      <a:srgbClr val="000000"/>
                    </a:gs>
                  </a:gsLst>
                  <a:lin ang="5400000" scaled="0"/>
                </a:gradFill>
                <a:cs typeface="Segoe UI"/>
              </a:rPr>
              <a:t>Survey</a:t>
            </a:r>
            <a:endParaRPr lang="en-US">
              <a:gradFill>
                <a:gsLst>
                  <a:gs pos="55000">
                    <a:srgbClr val="000000"/>
                  </a:gs>
                  <a:gs pos="62564">
                    <a:srgbClr val="000000"/>
                  </a:gs>
                </a:gsLst>
                <a:lin ang="5400000" scaled="0"/>
              </a:gradFill>
            </a:endParaRPr>
          </a:p>
        </p:txBody>
      </p:sp>
    </p:spTree>
    <p:extLst>
      <p:ext uri="{BB962C8B-B14F-4D97-AF65-F5344CB8AC3E}">
        <p14:creationId xmlns:p14="http://schemas.microsoft.com/office/powerpoint/2010/main" val="2892023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Software code slide</a:t>
            </a:r>
            <a:endParaRPr lang="en-US" dirty="0"/>
          </a:p>
        </p:txBody>
      </p:sp>
      <p:sp>
        <p:nvSpPr>
          <p:cNvPr id="5" name="Text Placeholder 4"/>
          <p:cNvSpPr>
            <a:spLocks noGrp="1"/>
          </p:cNvSpPr>
          <p:nvPr>
            <p:ph type="body" sz="quarter" idx="10"/>
          </p:nvPr>
        </p:nvSpPr>
        <p:spPr/>
        <p:txBody>
          <a:bodyPr/>
          <a:lstStyle/>
          <a:p>
            <a:r>
              <a:rPr lang="en-US"/>
              <a:t>This slide layout uses Consolas, a monotype font which is ideal for showing software code. </a:t>
            </a:r>
            <a:endParaRPr lang="en-US" dirty="0"/>
          </a:p>
        </p:txBody>
      </p:sp>
    </p:spTree>
    <p:extLst>
      <p:ext uri="{BB962C8B-B14F-4D97-AF65-F5344CB8AC3E}">
        <p14:creationId xmlns:p14="http://schemas.microsoft.com/office/powerpoint/2010/main" val="1041029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Notes (hidden)</a:t>
            </a:r>
            <a:endParaRPr lang="en-US" dirty="0"/>
          </a:p>
        </p:txBody>
      </p:sp>
      <p:sp>
        <p:nvSpPr>
          <p:cNvPr id="6" name="Text Placeholder 5"/>
          <p:cNvSpPr>
            <a:spLocks noGrp="1"/>
          </p:cNvSpPr>
          <p:nvPr>
            <p:ph type="body" sz="quarter" idx="12"/>
          </p:nvPr>
        </p:nvSpPr>
        <p:spPr/>
        <p:txBody>
          <a:bodyPr/>
          <a:lstStyle/>
          <a:p>
            <a:r>
              <a:rPr lang="en-US"/>
              <a:t>Some speakers at Microsoft like to use this slide for hidden “notes slides”. </a:t>
            </a:r>
          </a:p>
          <a:p>
            <a:r>
              <a:rPr lang="en-US"/>
              <a:t>Delete it if you don’t want to use it.</a:t>
            </a:r>
            <a:endParaRPr lang="en-US" dirty="0"/>
          </a:p>
        </p:txBody>
      </p:sp>
      <p:sp>
        <p:nvSpPr>
          <p:cNvPr id="7" name="Text Placeholder 6"/>
          <p:cNvSpPr>
            <a:spLocks noGrp="1"/>
          </p:cNvSpPr>
          <p:nvPr>
            <p:ph type="body" sz="quarter" idx="11"/>
          </p:nvPr>
        </p:nvSpPr>
        <p:spPr/>
        <p:txBody>
          <a:bodyPr/>
          <a:lstStyle/>
          <a:p>
            <a:r>
              <a:rPr lang="en-US"/>
              <a:t>NEXT: &lt;next slide title&gt;</a:t>
            </a:r>
            <a:endParaRPr lang="en-US" dirty="0"/>
          </a:p>
        </p:txBody>
      </p:sp>
    </p:spTree>
    <p:extLst>
      <p:ext uri="{BB962C8B-B14F-4D97-AF65-F5344CB8AC3E}">
        <p14:creationId xmlns:p14="http://schemas.microsoft.com/office/powerpoint/2010/main" val="1789865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986482"/>
            <a:ext cx="10995736" cy="553998"/>
          </a:xfrm>
        </p:spPr>
        <p:txBody>
          <a:bodyPr/>
          <a:lstStyle/>
          <a:p>
            <a:r>
              <a:rPr lang="en-US" dirty="0"/>
              <a:t>Event name or presentation title</a:t>
            </a:r>
          </a:p>
        </p:txBody>
      </p:sp>
      <p:sp>
        <p:nvSpPr>
          <p:cNvPr id="5" name="Text Placeholder 4"/>
          <p:cNvSpPr>
            <a:spLocks noGrp="1"/>
          </p:cNvSpPr>
          <p:nvPr>
            <p:ph type="body" sz="quarter" idx="4294967295"/>
          </p:nvPr>
        </p:nvSpPr>
        <p:spPr>
          <a:xfrm>
            <a:off x="584200" y="3654623"/>
            <a:ext cx="11025188" cy="307777"/>
          </a:xfrm>
        </p:spPr>
        <p:txBody>
          <a:bodyPr/>
          <a:lstStyle/>
          <a:p>
            <a:r>
              <a:rPr lang="en-US"/>
              <a:t>Subtitle or speaker name</a:t>
            </a:r>
            <a:endParaRPr lang="en-US" dirty="0"/>
          </a:p>
        </p:txBody>
      </p:sp>
    </p:spTree>
    <p:extLst>
      <p:ext uri="{BB962C8B-B14F-4D97-AF65-F5344CB8AC3E}">
        <p14:creationId xmlns:p14="http://schemas.microsoft.com/office/powerpoint/2010/main" val="405641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0322E37-D7F9-45CA-8755-69DA47610FE6}"/>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57184857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880144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Event name or presentation title</a:t>
            </a:r>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2183225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Event name or presentation title</a:t>
            </a:r>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2783864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Event name or presentation title</a:t>
            </a:r>
          </a:p>
        </p:txBody>
      </p:sp>
      <p:sp>
        <p:nvSpPr>
          <p:cNvPr id="5" name="Text Placeholder 4"/>
          <p:cNvSpPr>
            <a:spLocks noGrp="1"/>
          </p:cNvSpPr>
          <p:nvPr>
            <p:ph type="body" sz="quarter" idx="12"/>
          </p:nvPr>
        </p:nvSpPr>
        <p:spPr/>
        <p:txBody>
          <a:bodyPr/>
          <a:lstStyle/>
          <a:p>
            <a:r>
              <a:rPr lang="en-US"/>
              <a:t>Subtitle or speaker name</a:t>
            </a:r>
            <a:endParaRPr lang="en-US" dirty="0"/>
          </a:p>
        </p:txBody>
      </p:sp>
    </p:spTree>
    <p:extLst>
      <p:ext uri="{BB962C8B-B14F-4D97-AF65-F5344CB8AC3E}">
        <p14:creationId xmlns:p14="http://schemas.microsoft.com/office/powerpoint/2010/main" val="2992897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Text layout (without bullet points)</a:t>
            </a:r>
            <a:endParaRPr lang="en-US" dirty="0"/>
          </a:p>
        </p:txBody>
      </p:sp>
      <p:sp>
        <p:nvSpPr>
          <p:cNvPr id="6" name="Text Placeholder 5"/>
          <p:cNvSpPr>
            <a:spLocks noGrp="1"/>
          </p:cNvSpPr>
          <p:nvPr>
            <p:ph type="body" sz="quarter" idx="10"/>
          </p:nvPr>
        </p:nvSpPr>
        <p:spPr/>
        <p:txBody>
          <a:bodyPr/>
          <a:lstStyle/>
          <a:p>
            <a:r>
              <a:rPr lang="en-US"/>
              <a:t>Main topic: Segoe UI Semilight, size 28pt</a:t>
            </a:r>
          </a:p>
          <a:p>
            <a:pPr lvl="1"/>
            <a:r>
              <a:rPr lang="en-US"/>
              <a:t>Segoe UI, size 20pt for second level</a:t>
            </a:r>
          </a:p>
          <a:p>
            <a:pPr lvl="2"/>
            <a:r>
              <a:rPr lang="en-US"/>
              <a:t>Segoe UI, size 16pt for third level</a:t>
            </a:r>
            <a:endParaRPr lang="en-US" dirty="0"/>
          </a:p>
        </p:txBody>
      </p:sp>
    </p:spTree>
    <p:extLst>
      <p:ext uri="{BB962C8B-B14F-4D97-AF65-F5344CB8AC3E}">
        <p14:creationId xmlns:p14="http://schemas.microsoft.com/office/powerpoint/2010/main" val="132907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Text layout with bulleted text</a:t>
            </a:r>
            <a:endParaRPr lang="en-US" dirty="0"/>
          </a:p>
        </p:txBody>
      </p:sp>
      <p:sp>
        <p:nvSpPr>
          <p:cNvPr id="6" name="Text Placeholder 5"/>
          <p:cNvSpPr>
            <a:spLocks noGrp="1"/>
          </p:cNvSpPr>
          <p:nvPr>
            <p:ph type="body" sz="quarter" idx="4294967295"/>
          </p:nvPr>
        </p:nvSpPr>
        <p:spPr>
          <a:xfrm>
            <a:off x="584200" y="1435497"/>
            <a:ext cx="11018520" cy="2308324"/>
          </a:xfrm>
        </p:spPr>
        <p:txBody>
          <a:bodyPr/>
          <a:lstStyle/>
          <a:p>
            <a:r>
              <a:rPr lang="en-US"/>
              <a:t>Main topic: Segoe UI Semilight, size 28pt</a:t>
            </a:r>
          </a:p>
          <a:p>
            <a:pPr lvl="1"/>
            <a:r>
              <a:rPr lang="en-US"/>
              <a:t>Segoe UI, size 20pt for second level</a:t>
            </a:r>
          </a:p>
          <a:p>
            <a:pPr lvl="2"/>
            <a:r>
              <a:rPr lang="en-US"/>
              <a:t>Segoe UI, size 16pt for third level</a:t>
            </a:r>
            <a:endParaRPr lang="en-US" dirty="0"/>
          </a:p>
        </p:txBody>
      </p:sp>
    </p:spTree>
    <p:extLst>
      <p:ext uri="{BB962C8B-B14F-4D97-AF65-F5344CB8AC3E}">
        <p14:creationId xmlns:p14="http://schemas.microsoft.com/office/powerpoint/2010/main" val="136933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Text layout with bulleted text</a:t>
            </a:r>
            <a:endParaRPr lang="en-US" dirty="0"/>
          </a:p>
        </p:txBody>
      </p:sp>
      <p:sp>
        <p:nvSpPr>
          <p:cNvPr id="6" name="Text Placeholder 5"/>
          <p:cNvSpPr>
            <a:spLocks noGrp="1"/>
          </p:cNvSpPr>
          <p:nvPr>
            <p:ph type="body" sz="quarter" idx="10"/>
          </p:nvPr>
        </p:nvSpPr>
        <p:spPr/>
        <p:txBody>
          <a:bodyPr/>
          <a:lstStyle/>
          <a:p>
            <a:r>
              <a:rPr lang="en-US"/>
              <a:t>Main topic: Segoe UI Semilight, size 28pt</a:t>
            </a:r>
          </a:p>
          <a:p>
            <a:pPr lvl="1"/>
            <a:r>
              <a:rPr lang="en-US"/>
              <a:t>Segoe UI, size 20pt for second level</a:t>
            </a:r>
          </a:p>
          <a:p>
            <a:pPr lvl="2"/>
            <a:r>
              <a:rPr lang="en-US"/>
              <a:t>Segoe UI, size 16pt for third level</a:t>
            </a:r>
            <a:endParaRPr lang="en-US" dirty="0"/>
          </a:p>
        </p:txBody>
      </p:sp>
    </p:spTree>
    <p:extLst>
      <p:ext uri="{BB962C8B-B14F-4D97-AF65-F5344CB8AC3E}">
        <p14:creationId xmlns:p14="http://schemas.microsoft.com/office/powerpoint/2010/main" val="1910088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1107996"/>
          </a:xfrm>
        </p:spPr>
        <p:txBody>
          <a:bodyPr/>
          <a:lstStyle/>
          <a:p>
            <a:r>
              <a:rPr lang="en-US" dirty="0"/>
              <a:t>Example with longer headline text</a:t>
            </a:r>
            <a:br>
              <a:rPr lang="en-US" dirty="0"/>
            </a:br>
            <a:r>
              <a:rPr lang="en-US" dirty="0"/>
              <a:t>wrapping to a second line</a:t>
            </a:r>
          </a:p>
        </p:txBody>
      </p:sp>
      <p:sp>
        <p:nvSpPr>
          <p:cNvPr id="6" name="Text Placeholder 5"/>
          <p:cNvSpPr>
            <a:spLocks noGrp="1"/>
          </p:cNvSpPr>
          <p:nvPr>
            <p:ph type="body" sz="quarter" idx="10"/>
          </p:nvPr>
        </p:nvSpPr>
        <p:spPr>
          <a:xfrm>
            <a:off x="590868" y="2019300"/>
            <a:ext cx="11018520" cy="2628412"/>
          </a:xfrm>
        </p:spPr>
        <p:txBody>
          <a:bodyPr/>
          <a:lstStyle/>
          <a:p>
            <a:pPr>
              <a:lnSpc>
                <a:spcPct val="95000"/>
              </a:lnSpc>
            </a:pPr>
            <a:r>
              <a:rPr lang="en-US" dirty="0"/>
              <a:t>When the headline text is 2 lines, move this text block </a:t>
            </a:r>
            <a:br>
              <a:rPr lang="en-US" dirty="0"/>
            </a:br>
            <a:r>
              <a:rPr lang="en-US" dirty="0"/>
              <a:t>down to align to the lower blue guide</a:t>
            </a:r>
          </a:p>
          <a:p>
            <a:pPr>
              <a:lnSpc>
                <a:spcPct val="95000"/>
              </a:lnSpc>
            </a:pPr>
            <a:r>
              <a:rPr lang="en-US" dirty="0"/>
              <a:t>If you don’t see guidelines, click on the View menu, </a:t>
            </a:r>
            <a:br>
              <a:rPr lang="en-US" dirty="0"/>
            </a:br>
            <a:r>
              <a:rPr lang="en-US" dirty="0"/>
              <a:t>and then check the box in front of “Guides”</a:t>
            </a:r>
          </a:p>
          <a:p>
            <a:pPr>
              <a:lnSpc>
                <a:spcPct val="95000"/>
              </a:lnSpc>
            </a:pPr>
            <a:r>
              <a:rPr lang="en-US" dirty="0"/>
              <a:t>Use a “soft return” Shift + Enter to wrap text without </a:t>
            </a:r>
            <a:br>
              <a:rPr lang="en-US" dirty="0"/>
            </a:br>
            <a:r>
              <a:rPr lang="en-US" dirty="0"/>
              <a:t>adding extra line spacing</a:t>
            </a:r>
          </a:p>
        </p:txBody>
      </p:sp>
      <p:sp>
        <p:nvSpPr>
          <p:cNvPr id="4" name="Freeform: Shape 3">
            <a:extLst>
              <a:ext uri="{FF2B5EF4-FFF2-40B4-BE49-F238E27FC236}">
                <a16:creationId xmlns:a16="http://schemas.microsoft.com/office/drawing/2014/main" id="{68C99FEA-6DB6-4686-A261-F28F26C8981E}"/>
              </a:ext>
            </a:extLst>
          </p:cNvPr>
          <p:cNvSpPr/>
          <p:nvPr/>
        </p:nvSpPr>
        <p:spPr bwMode="auto">
          <a:xfrm>
            <a:off x="6656613" y="2019300"/>
            <a:ext cx="2474687" cy="676922"/>
          </a:xfrm>
          <a:custGeom>
            <a:avLst/>
            <a:gdLst>
              <a:gd name="connsiteX0" fmla="*/ 0 w 822960"/>
              <a:gd name="connsiteY0" fmla="*/ 205740 h 205740"/>
              <a:gd name="connsiteX1" fmla="*/ 822960 w 822960"/>
              <a:gd name="connsiteY1" fmla="*/ 205740 h 205740"/>
              <a:gd name="connsiteX2" fmla="*/ 822960 w 822960"/>
              <a:gd name="connsiteY2" fmla="*/ 0 h 205740"/>
            </a:gdLst>
            <a:ahLst/>
            <a:cxnLst>
              <a:cxn ang="0">
                <a:pos x="connsiteX0" y="connsiteY0"/>
              </a:cxn>
              <a:cxn ang="0">
                <a:pos x="connsiteX1" y="connsiteY1"/>
              </a:cxn>
              <a:cxn ang="0">
                <a:pos x="connsiteX2" y="connsiteY2"/>
              </a:cxn>
            </a:cxnLst>
            <a:rect l="l" t="t" r="r" b="b"/>
            <a:pathLst>
              <a:path w="822960" h="205740">
                <a:moveTo>
                  <a:pt x="0" y="205740"/>
                </a:moveTo>
                <a:lnTo>
                  <a:pt x="822960" y="205740"/>
                </a:lnTo>
                <a:lnTo>
                  <a:pt x="822960" y="0"/>
                </a:lnTo>
              </a:path>
            </a:pathLst>
          </a:custGeom>
          <a:noFill/>
          <a:ln w="12700">
            <a:solidFill>
              <a:schemeClr val="tx1">
                <a:alpha val="49000"/>
              </a:schemeClr>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9708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Adjusting list levels</a:t>
            </a:r>
          </a:p>
        </p:txBody>
      </p:sp>
      <p:sp>
        <p:nvSpPr>
          <p:cNvPr id="6" name="Text Placeholder 5"/>
          <p:cNvSpPr>
            <a:spLocks noGrp="1"/>
          </p:cNvSpPr>
          <p:nvPr>
            <p:ph type="body" sz="quarter" idx="10"/>
          </p:nvPr>
        </p:nvSpPr>
        <p:spPr>
          <a:xfrm>
            <a:off x="586390" y="1434370"/>
            <a:ext cx="4751035" cy="2308324"/>
          </a:xfrm>
        </p:spPr>
        <p:txBody>
          <a:bodyPr/>
          <a:lstStyle/>
          <a:p>
            <a:r>
              <a:rPr lang="en-US" dirty="0"/>
              <a:t>Main topic: Segoe UI Semilight, size 28pt</a:t>
            </a:r>
          </a:p>
          <a:p>
            <a:pPr lvl="1"/>
            <a:r>
              <a:rPr lang="en-US" dirty="0"/>
              <a:t>Segoe UI, size 20pt for second level</a:t>
            </a:r>
          </a:p>
          <a:p>
            <a:pPr lvl="2"/>
            <a:r>
              <a:rPr lang="en-US" sz="1600" dirty="0"/>
              <a:t>Segoe UI, size 16pt for third level</a:t>
            </a:r>
          </a:p>
        </p:txBody>
      </p:sp>
      <p:grpSp>
        <p:nvGrpSpPr>
          <p:cNvPr id="5" name="Group 4">
            <a:extLst>
              <a:ext uri="{FF2B5EF4-FFF2-40B4-BE49-F238E27FC236}">
                <a16:creationId xmlns:a16="http://schemas.microsoft.com/office/drawing/2014/main" id="{B590D28B-9EE6-4266-ADA1-CB5BE3416C95}"/>
              </a:ext>
            </a:extLst>
          </p:cNvPr>
          <p:cNvGrpSpPr/>
          <p:nvPr/>
        </p:nvGrpSpPr>
        <p:grpSpPr>
          <a:xfrm>
            <a:off x="6672263" y="588962"/>
            <a:ext cx="4931473" cy="5680076"/>
            <a:chOff x="6672263" y="588962"/>
            <a:chExt cx="4931473" cy="5680076"/>
          </a:xfrm>
        </p:grpSpPr>
        <p:pic>
          <p:nvPicPr>
            <p:cNvPr id="8" name="Picture 3" descr="Screenshot of Decrease List level and Increase List Level menu"/>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6972422" y="875383"/>
              <a:ext cx="4319750" cy="962889"/>
            </a:xfrm>
            <a:prstGeom prst="rect">
              <a:avLst/>
            </a:prstGeo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a:extLst>
                <a:ext uri="{FF2B5EF4-FFF2-40B4-BE49-F238E27FC236}">
                  <a16:creationId xmlns:a16="http://schemas.microsoft.com/office/drawing/2014/main" id="{04EE52DC-E441-4CFE-A00E-424DD19F14DF}"/>
                </a:ext>
              </a:extLst>
            </p:cNvPr>
            <p:cNvSpPr/>
            <p:nvPr/>
          </p:nvSpPr>
          <p:spPr bwMode="auto">
            <a:xfrm>
              <a:off x="6672263" y="588962"/>
              <a:ext cx="4931473" cy="5680076"/>
            </a:xfrm>
            <a:prstGeom prst="rect">
              <a:avLst/>
            </a:prstGeom>
            <a:solidFill>
              <a:schemeClr val="tx1">
                <a:alpha val="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6672263" y="1970034"/>
              <a:ext cx="4931473" cy="35455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92608" tIns="292608" rIns="292608" bIns="292608" numCol="1" spcCol="0" rtlCol="0" fromWordArt="0" anchor="t" anchorCtr="0" forceAA="0" compatLnSpc="1">
              <a:prstTxWarp prst="textNoShape">
                <a:avLst/>
              </a:prstTxWarp>
              <a:spAutoFit/>
            </a:bodyPr>
            <a:lstStyle/>
            <a:p>
              <a:pPr defTabSz="932472" fontAlgn="base">
                <a:spcBef>
                  <a:spcPts val="1200"/>
                </a:spcBef>
                <a:spcAft>
                  <a:spcPts val="1200"/>
                </a:spcAft>
              </a:pPr>
              <a:r>
                <a:rPr lang="en-US" sz="1200" dirty="0">
                  <a:solidFill>
                    <a:schemeClr val="tx1"/>
                  </a:solidFill>
                  <a:ea typeface="Segoe UI" panose="020B0502040204020203" pitchFamily="34" charset="0"/>
                  <a:cs typeface="Segoe UI" panose="020B0502040204020203" pitchFamily="34" charset="0"/>
                </a:rPr>
                <a:t>Use the “</a:t>
              </a:r>
              <a:r>
                <a:rPr lang="en-US" sz="1200" b="1" dirty="0">
                  <a:solidFill>
                    <a:schemeClr val="tx1"/>
                  </a:solidFill>
                  <a:ea typeface="Segoe UI" panose="020B0502040204020203" pitchFamily="34" charset="0"/>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and “</a:t>
              </a:r>
              <a:r>
                <a:rPr lang="en-US" sz="1200" b="1" dirty="0">
                  <a:solidFill>
                    <a:schemeClr val="tx1"/>
                  </a:solidFill>
                  <a:ea typeface="Segoe UI" panose="020B0502040204020203" pitchFamily="34" charset="0"/>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tools </a:t>
              </a:r>
              <a:br>
                <a:rPr lang="en-US" sz="1200" dirty="0">
                  <a:solidFill>
                    <a:schemeClr val="tx1"/>
                  </a:solidFill>
                  <a:ea typeface="Segoe UI" panose="020B0502040204020203" pitchFamily="34" charset="0"/>
                  <a:cs typeface="Segoe UI" panose="020B0502040204020203" pitchFamily="34" charset="0"/>
                </a:rPr>
              </a:br>
              <a:r>
                <a:rPr lang="en-US" sz="1200" dirty="0">
                  <a:solidFill>
                    <a:schemeClr val="tx1"/>
                  </a:solidFill>
                  <a:ea typeface="Segoe UI" panose="020B0502040204020203" pitchFamily="34" charset="0"/>
                  <a:cs typeface="Segoe UI" panose="020B0502040204020203" pitchFamily="34" charset="0"/>
                </a:rPr>
                <a:t>on the </a:t>
              </a:r>
              <a:r>
                <a:rPr lang="en-US" sz="1200" b="1" dirty="0">
                  <a:solidFill>
                    <a:schemeClr val="tx1"/>
                  </a:solidFill>
                  <a:ea typeface="Segoe UI" panose="020B0502040204020203" pitchFamily="34" charset="0"/>
                  <a:cs typeface="Segoe UI" panose="020B0502040204020203" pitchFamily="34" charset="0"/>
                </a:rPr>
                <a:t>Home</a:t>
              </a:r>
              <a:r>
                <a:rPr lang="en-US" sz="1200" dirty="0">
                  <a:solidFill>
                    <a:schemeClr val="tx1"/>
                  </a:solidFill>
                  <a:ea typeface="Segoe UI" panose="020B0502040204020203" pitchFamily="34" charset="0"/>
                  <a:cs typeface="Segoe UI" panose="020B0502040204020203" pitchFamily="34" charset="0"/>
                </a:rPr>
                <a:t> menu to change text levels.</a:t>
              </a:r>
            </a:p>
            <a:p>
              <a:pPr defTabSz="932472" fontAlgn="base">
                <a:spcBef>
                  <a:spcPts val="1200"/>
                </a:spcBef>
                <a:spcAft>
                  <a:spcPct val="0"/>
                </a:spcAft>
              </a:pPr>
              <a:r>
                <a:rPr lang="en-US" sz="1200" b="1" dirty="0">
                  <a:solidFill>
                    <a:schemeClr val="tx1"/>
                  </a:solidFill>
                  <a:ea typeface="Segoe UI" panose="020B0502040204020203" pitchFamily="34" charset="0"/>
                  <a:cs typeface="Segoe UI" panose="020B0502040204020203" pitchFamily="34" charset="0"/>
                </a:rPr>
                <a:t>Try this:  </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Place your cursor in the line of text that says “Segoe UI, size 20pt for second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Next click the Home tab, and then on the “</a:t>
              </a:r>
              <a:r>
                <a:rPr lang="en-US" sz="1200" b="1" dirty="0">
                  <a:solidFill>
                    <a:schemeClr val="tx1"/>
                  </a:solidFill>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tool. Notice how the line moves up one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Now try placing your cursor in one of the top  “Main topic…” line of text. Click the “</a:t>
              </a:r>
              <a:r>
                <a:rPr lang="en-US" sz="1200" b="1" dirty="0">
                  <a:solidFill>
                    <a:schemeClr val="tx1"/>
                  </a:solidFill>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 and see how the text is pushed in one level.</a:t>
              </a:r>
            </a:p>
            <a:p>
              <a:pPr defTabSz="932472" fontAlgn="base">
                <a:spcBef>
                  <a:spcPts val="1200"/>
                </a:spcBef>
                <a:spcAft>
                  <a:spcPct val="0"/>
                </a:spcAft>
              </a:pPr>
              <a:r>
                <a:rPr lang="en-US" sz="1200" dirty="0">
                  <a:solidFill>
                    <a:schemeClr val="tx1"/>
                  </a:solidFill>
                  <a:ea typeface="Segoe UI" panose="020B0502040204020203" pitchFamily="34" charset="0"/>
                  <a:cs typeface="Segoe UI" panose="020B0502040204020203" pitchFamily="34" charset="0"/>
                </a:rPr>
                <a:t>Use these 2 tools to adjust your text levels as you work</a:t>
              </a:r>
            </a:p>
          </p:txBody>
        </p:sp>
      </p:grpSp>
    </p:spTree>
    <p:extLst>
      <p:ext uri="{BB962C8B-B14F-4D97-AF65-F5344CB8AC3E}">
        <p14:creationId xmlns:p14="http://schemas.microsoft.com/office/powerpoint/2010/main" val="296788444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Event name or presentation title</a:t>
            </a:r>
          </a:p>
        </p:txBody>
      </p:sp>
      <p:sp>
        <p:nvSpPr>
          <p:cNvPr id="5" name="Text Placeholder 4"/>
          <p:cNvSpPr>
            <a:spLocks noGrp="1"/>
          </p:cNvSpPr>
          <p:nvPr>
            <p:ph type="body" sz="quarter" idx="12"/>
          </p:nvPr>
        </p:nvSpPr>
        <p:spPr/>
        <p:txBody>
          <a:bodyPr/>
          <a:lstStyle/>
          <a:p>
            <a:r>
              <a:rPr lang="en-US"/>
              <a:t>Subtitle or speaker name</a:t>
            </a:r>
            <a:endParaRPr lang="en-US" dirty="0"/>
          </a:p>
        </p:txBody>
      </p:sp>
    </p:spTree>
    <p:extLst>
      <p:ext uri="{BB962C8B-B14F-4D97-AF65-F5344CB8AC3E}">
        <p14:creationId xmlns:p14="http://schemas.microsoft.com/office/powerpoint/2010/main" val="242681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861774"/>
          </a:xfrm>
        </p:spPr>
        <p:txBody>
          <a:bodyPr/>
          <a:lstStyle/>
          <a:p>
            <a:r>
              <a:rPr lang="en-US" dirty="0"/>
              <a:t>Bullet points layout with subtitle</a:t>
            </a:r>
            <a:br>
              <a:rPr lang="en-US" dirty="0"/>
            </a:br>
            <a:r>
              <a:rPr lang="en-US" sz="2000" spc="0" dirty="0"/>
              <a:t>Set the subtitle to 20pt in the same text block, with character spacing Normal</a:t>
            </a:r>
            <a:endParaRPr lang="en-US" sz="2000" dirty="0"/>
          </a:p>
        </p:txBody>
      </p:sp>
      <p:sp>
        <p:nvSpPr>
          <p:cNvPr id="3" name="Text Placeholder 2"/>
          <p:cNvSpPr>
            <a:spLocks noGrp="1"/>
          </p:cNvSpPr>
          <p:nvPr>
            <p:ph type="body" sz="quarter" idx="10"/>
          </p:nvPr>
        </p:nvSpPr>
        <p:spPr>
          <a:xfrm>
            <a:off x="590868" y="2023428"/>
            <a:ext cx="11018520" cy="2308324"/>
          </a:xfrm>
        </p:spPr>
        <p:txBody>
          <a:bodyPr/>
          <a:lstStyle/>
          <a:p>
            <a:r>
              <a:rPr lang="en-US" dirty="0"/>
              <a:t>Move the text block down vertically to align to lower guide</a:t>
            </a:r>
          </a:p>
          <a:p>
            <a:r>
              <a:rPr lang="en-US" dirty="0"/>
              <a:t>If you don’t see guidelines, click on the View menu, </a:t>
            </a:r>
            <a:br>
              <a:rPr lang="en-US" dirty="0"/>
            </a:br>
            <a:r>
              <a:rPr lang="en-US" dirty="0"/>
              <a:t>and then check the box in front of “Guides”</a:t>
            </a:r>
          </a:p>
          <a:p>
            <a:endParaRPr lang="en-US" dirty="0"/>
          </a:p>
          <a:p>
            <a:pPr lvl="0"/>
            <a:r>
              <a:rPr lang="en-US" dirty="0"/>
              <a:t>Hyperlink style: </a:t>
            </a:r>
            <a:r>
              <a:rPr lang="en-US" dirty="0">
                <a:hlinkClick r:id="rId3"/>
              </a:rPr>
              <a:t>www.microsoft.com</a:t>
            </a:r>
            <a:r>
              <a:rPr lang="en-US" dirty="0"/>
              <a:t> </a:t>
            </a:r>
          </a:p>
        </p:txBody>
      </p:sp>
      <p:sp>
        <p:nvSpPr>
          <p:cNvPr id="6" name="Freeform: Shape 5">
            <a:extLst>
              <a:ext uri="{FF2B5EF4-FFF2-40B4-BE49-F238E27FC236}">
                <a16:creationId xmlns:a16="http://schemas.microsoft.com/office/drawing/2014/main" id="{13B3C986-2A02-44ED-A2BC-1F6CE29A3B5F}"/>
              </a:ext>
            </a:extLst>
          </p:cNvPr>
          <p:cNvSpPr/>
          <p:nvPr/>
        </p:nvSpPr>
        <p:spPr bwMode="auto">
          <a:xfrm>
            <a:off x="9658350" y="2033916"/>
            <a:ext cx="341630" cy="263525"/>
          </a:xfrm>
          <a:custGeom>
            <a:avLst/>
            <a:gdLst>
              <a:gd name="connsiteX0" fmla="*/ 0 w 822960"/>
              <a:gd name="connsiteY0" fmla="*/ 205740 h 205740"/>
              <a:gd name="connsiteX1" fmla="*/ 822960 w 822960"/>
              <a:gd name="connsiteY1" fmla="*/ 205740 h 205740"/>
              <a:gd name="connsiteX2" fmla="*/ 822960 w 822960"/>
              <a:gd name="connsiteY2" fmla="*/ 0 h 205740"/>
            </a:gdLst>
            <a:ahLst/>
            <a:cxnLst>
              <a:cxn ang="0">
                <a:pos x="connsiteX0" y="connsiteY0"/>
              </a:cxn>
              <a:cxn ang="0">
                <a:pos x="connsiteX1" y="connsiteY1"/>
              </a:cxn>
              <a:cxn ang="0">
                <a:pos x="connsiteX2" y="connsiteY2"/>
              </a:cxn>
            </a:cxnLst>
            <a:rect l="l" t="t" r="r" b="b"/>
            <a:pathLst>
              <a:path w="822960" h="205740">
                <a:moveTo>
                  <a:pt x="0" y="205740"/>
                </a:moveTo>
                <a:lnTo>
                  <a:pt x="822960" y="205740"/>
                </a:lnTo>
                <a:lnTo>
                  <a:pt x="822960" y="0"/>
                </a:lnTo>
              </a:path>
            </a:pathLst>
          </a:custGeom>
          <a:noFill/>
          <a:ln>
            <a:solidFill>
              <a:schemeClr val="tx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54574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 palette info</a:t>
            </a:r>
          </a:p>
        </p:txBody>
      </p:sp>
      <p:sp>
        <p:nvSpPr>
          <p:cNvPr id="44" name="Text Placeholder 2"/>
          <p:cNvSpPr txBox="1">
            <a:spLocks/>
          </p:cNvSpPr>
          <p:nvPr/>
        </p:nvSpPr>
        <p:spPr>
          <a:xfrm>
            <a:off x="585216" y="1436688"/>
            <a:ext cx="9962134"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The PowerPoint palette for this template has been built for you and is shown below. </a:t>
            </a:r>
          </a:p>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Avoid using too many colors in your presentation. </a:t>
            </a:r>
          </a:p>
        </p:txBody>
      </p:sp>
      <p:sp>
        <p:nvSpPr>
          <p:cNvPr id="37" name="TextBox 36"/>
          <p:cNvSpPr txBox="1"/>
          <p:nvPr/>
        </p:nvSpPr>
        <p:spPr>
          <a:xfrm>
            <a:off x="585216" y="2331507"/>
            <a:ext cx="6287261" cy="246221"/>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PowerPoint Theme Accent colors</a:t>
            </a:r>
          </a:p>
        </p:txBody>
      </p:sp>
      <p:grpSp>
        <p:nvGrpSpPr>
          <p:cNvPr id="3" name="Group 2">
            <a:extLst>
              <a:ext uri="{FF2B5EF4-FFF2-40B4-BE49-F238E27FC236}">
                <a16:creationId xmlns:a16="http://schemas.microsoft.com/office/drawing/2014/main" id="{E5EB8E7C-96B0-4EDF-8880-B056E35291B1}"/>
              </a:ext>
            </a:extLst>
          </p:cNvPr>
          <p:cNvGrpSpPr/>
          <p:nvPr/>
        </p:nvGrpSpPr>
        <p:grpSpPr>
          <a:xfrm>
            <a:off x="585216" y="2810264"/>
            <a:ext cx="7589155" cy="1688543"/>
            <a:chOff x="585216" y="2810264"/>
            <a:chExt cx="7589155" cy="1688543"/>
          </a:xfrm>
        </p:grpSpPr>
        <p:sp>
          <p:nvSpPr>
            <p:cNvPr id="39" name="Text Placeholder 2"/>
            <p:cNvSpPr txBox="1">
              <a:spLocks/>
            </p:cNvSpPr>
            <p:nvPr/>
          </p:nvSpPr>
          <p:spPr>
            <a:xfrm>
              <a:off x="585216" y="4129475"/>
              <a:ext cx="2293016"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1</a:t>
              </a:r>
              <a:r>
                <a:rPr lang="en-US" sz="1200" spc="0" dirty="0">
                  <a:gradFill>
                    <a:gsLst>
                      <a:gs pos="63670">
                        <a:schemeClr val="tx1"/>
                      </a:gs>
                      <a:gs pos="40075">
                        <a:schemeClr val="tx1"/>
                      </a:gs>
                    </a:gsLst>
                    <a:lin ang="5400000" scaled="0"/>
                  </a:gradFill>
                  <a:latin typeface="+mn-lt"/>
                  <a:cs typeface="Segoe UI Semibold" panose="020B0702040204020203" pitchFamily="34" charset="0"/>
                </a:rPr>
                <a:t>  and </a:t>
              </a:r>
              <a:r>
                <a:rPr lang="en-US" sz="1200" b="1" spc="0" dirty="0">
                  <a:gradFill>
                    <a:gsLst>
                      <a:gs pos="63670">
                        <a:schemeClr val="tx1"/>
                      </a:gs>
                      <a:gs pos="40075">
                        <a:schemeClr val="tx1"/>
                      </a:gs>
                    </a:gsLst>
                    <a:lin ang="5400000" scaled="0"/>
                  </a:gradFill>
                  <a:cs typeface="Segoe UI Semibold" panose="020B0702040204020203" pitchFamily="34" charset="0"/>
                </a:rPr>
                <a:t>Accent 2</a:t>
              </a:r>
              <a:r>
                <a:rPr lang="en-US" sz="1200" spc="0" dirty="0">
                  <a:gradFill>
                    <a:gsLst>
                      <a:gs pos="63670">
                        <a:schemeClr val="tx1"/>
                      </a:gs>
                      <a:gs pos="40075">
                        <a:schemeClr val="tx1"/>
                      </a:gs>
                    </a:gsLst>
                    <a:lin ang="5400000" scaled="0"/>
                  </a:gradFill>
                </a:rPr>
                <a:t> </a:t>
              </a:r>
              <a:r>
                <a:rPr lang="en-US" sz="1200" spc="0" dirty="0">
                  <a:gradFill>
                    <a:gsLst>
                      <a:gs pos="63670">
                        <a:schemeClr val="tx1"/>
                      </a:gs>
                      <a:gs pos="40075">
                        <a:schemeClr val="tx1"/>
                      </a:gs>
                    </a:gsLst>
                    <a:lin ang="5400000" scaled="0"/>
                  </a:gradFill>
                  <a:latin typeface="+mn-lt"/>
                </a:rPr>
                <a:t>as the main accent colors. </a:t>
              </a:r>
            </a:p>
          </p:txBody>
        </p:sp>
        <p:sp>
          <p:nvSpPr>
            <p:cNvPr id="33" name="Rectangle 32"/>
            <p:cNvSpPr/>
            <p:nvPr/>
          </p:nvSpPr>
          <p:spPr bwMode="auto">
            <a:xfrm>
              <a:off x="585216" y="2810264"/>
              <a:ext cx="1101566" cy="11011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Accent 1</a:t>
              </a:r>
            </a:p>
          </p:txBody>
        </p:sp>
        <p:sp>
          <p:nvSpPr>
            <p:cNvPr id="32" name="Rectangle 31"/>
            <p:cNvSpPr/>
            <p:nvPr/>
          </p:nvSpPr>
          <p:spPr bwMode="auto">
            <a:xfrm>
              <a:off x="1776666" y="2810264"/>
              <a:ext cx="1101566" cy="1101122"/>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Accent 2</a:t>
              </a:r>
            </a:p>
          </p:txBody>
        </p:sp>
        <p:sp>
          <p:nvSpPr>
            <p:cNvPr id="31" name="Rectangle 30"/>
            <p:cNvSpPr/>
            <p:nvPr/>
          </p:nvSpPr>
          <p:spPr bwMode="auto">
            <a:xfrm>
              <a:off x="2968116" y="2810264"/>
              <a:ext cx="1101566" cy="1101123"/>
            </a:xfrm>
            <a:prstGeom prst="rect">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chemeClr val="bg1"/>
                  </a:solidFill>
                </a:rPr>
                <a:t>Accent 3</a:t>
              </a:r>
            </a:p>
          </p:txBody>
        </p:sp>
        <p:sp>
          <p:nvSpPr>
            <p:cNvPr id="40" name="Text Placeholder 2"/>
            <p:cNvSpPr txBox="1">
              <a:spLocks/>
            </p:cNvSpPr>
            <p:nvPr/>
          </p:nvSpPr>
          <p:spPr>
            <a:xfrm>
              <a:off x="5398079" y="4129475"/>
              <a:ext cx="2776292" cy="184666"/>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Accents 5-6 </a:t>
              </a:r>
              <a:r>
                <a:rPr lang="en-US" sz="1200" spc="0" dirty="0">
                  <a:gradFill>
                    <a:gsLst>
                      <a:gs pos="63670">
                        <a:schemeClr val="tx1"/>
                      </a:gs>
                      <a:gs pos="40075">
                        <a:schemeClr val="tx1"/>
                      </a:gs>
                    </a:gsLst>
                    <a:lin ang="5400000" scaled="0"/>
                  </a:gradFill>
                  <a:latin typeface="+mn-lt"/>
                </a:rPr>
                <a:t>sparingly</a:t>
              </a:r>
            </a:p>
          </p:txBody>
        </p:sp>
        <p:sp>
          <p:nvSpPr>
            <p:cNvPr id="36" name="Rectangle 35"/>
            <p:cNvSpPr/>
            <p:nvPr/>
          </p:nvSpPr>
          <p:spPr bwMode="auto">
            <a:xfrm>
              <a:off x="4159568" y="2810265"/>
              <a:ext cx="1101566" cy="1101122"/>
            </a:xfrm>
            <a:prstGeom prst="rect">
              <a:avLst/>
            </a:prstGeom>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chemeClr val="bg1"/>
                  </a:solidFill>
                </a:rPr>
                <a:t>Accent 4</a:t>
              </a:r>
            </a:p>
          </p:txBody>
        </p:sp>
        <p:sp>
          <p:nvSpPr>
            <p:cNvPr id="35" name="Rectangle 34"/>
            <p:cNvSpPr/>
            <p:nvPr/>
          </p:nvSpPr>
          <p:spPr bwMode="auto">
            <a:xfrm>
              <a:off x="5398079" y="3057401"/>
              <a:ext cx="854329" cy="853985"/>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gradFill>
                    <a:gsLst>
                      <a:gs pos="40075">
                        <a:srgbClr val="FFFFFF"/>
                      </a:gs>
                      <a:gs pos="30000">
                        <a:srgbClr val="FFFFFF"/>
                      </a:gs>
                    </a:gsLst>
                    <a:lin ang="5400000" scaled="0"/>
                  </a:gradFill>
                </a:rPr>
                <a:t>Accent 5</a:t>
              </a:r>
            </a:p>
          </p:txBody>
        </p:sp>
        <p:sp>
          <p:nvSpPr>
            <p:cNvPr id="34" name="Rectangle 33"/>
            <p:cNvSpPr/>
            <p:nvPr/>
          </p:nvSpPr>
          <p:spPr bwMode="auto">
            <a:xfrm>
              <a:off x="6339898" y="3057401"/>
              <a:ext cx="854329" cy="853985"/>
            </a:xfrm>
            <a:prstGeom prst="rect">
              <a:avLst/>
            </a:prstGeom>
            <a:solidFill>
              <a:schemeClr val="accent6"/>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gradFill>
                    <a:gsLst>
                      <a:gs pos="18352">
                        <a:srgbClr val="1A1A1A"/>
                      </a:gs>
                      <a:gs pos="40075">
                        <a:srgbClr val="1A1A1A"/>
                      </a:gs>
                    </a:gsLst>
                    <a:lin ang="5400000" scaled="0"/>
                  </a:gradFill>
                </a:rPr>
                <a:t>Accent 6</a:t>
              </a:r>
            </a:p>
          </p:txBody>
        </p:sp>
        <p:sp>
          <p:nvSpPr>
            <p:cNvPr id="14" name="Text Placeholder 2">
              <a:extLst>
                <a:ext uri="{FF2B5EF4-FFF2-40B4-BE49-F238E27FC236}">
                  <a16:creationId xmlns:a16="http://schemas.microsoft.com/office/drawing/2014/main" id="{26987CE3-7FFA-475A-AB42-873011A76D2A}"/>
                </a:ext>
              </a:extLst>
            </p:cNvPr>
            <p:cNvSpPr txBox="1">
              <a:spLocks/>
            </p:cNvSpPr>
            <p:nvPr/>
          </p:nvSpPr>
          <p:spPr>
            <a:xfrm>
              <a:off x="2969176" y="4129475"/>
              <a:ext cx="2293016"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3</a:t>
              </a:r>
              <a:r>
                <a:rPr lang="en-US" sz="1200" spc="0" dirty="0">
                  <a:gradFill>
                    <a:gsLst>
                      <a:gs pos="63670">
                        <a:schemeClr val="tx1"/>
                      </a:gs>
                      <a:gs pos="40075">
                        <a:schemeClr val="tx1"/>
                      </a:gs>
                    </a:gsLst>
                    <a:lin ang="5400000" scaled="0"/>
                  </a:gradFill>
                  <a:latin typeface="+mn-lt"/>
                </a:rPr>
                <a:t> and </a:t>
              </a:r>
              <a:r>
                <a:rPr lang="en-US" sz="1200" b="1" spc="0" dirty="0">
                  <a:gradFill>
                    <a:gsLst>
                      <a:gs pos="63670">
                        <a:schemeClr val="tx1"/>
                      </a:gs>
                      <a:gs pos="40075">
                        <a:schemeClr val="tx1"/>
                      </a:gs>
                    </a:gsLst>
                    <a:lin ang="5400000" scaled="0"/>
                  </a:gradFill>
                  <a:cs typeface="Segoe UI Semibold" panose="020B0702040204020203" pitchFamily="34" charset="0"/>
                </a:rPr>
                <a:t>Accent 4 </a:t>
              </a:r>
              <a:r>
                <a:rPr lang="en-US" sz="1200" spc="0" dirty="0">
                  <a:gradFill>
                    <a:gsLst>
                      <a:gs pos="63670">
                        <a:schemeClr val="tx1"/>
                      </a:gs>
                      <a:gs pos="40075">
                        <a:schemeClr val="tx1"/>
                      </a:gs>
                    </a:gsLst>
                    <a:lin ang="5400000" scaled="0"/>
                  </a:gradFill>
                  <a:latin typeface="+mn-lt"/>
                </a:rPr>
                <a:t>when </a:t>
              </a:r>
              <a:br>
                <a:rPr lang="en-US" sz="1200" spc="0" dirty="0">
                  <a:gradFill>
                    <a:gsLst>
                      <a:gs pos="63670">
                        <a:schemeClr val="tx1"/>
                      </a:gs>
                      <a:gs pos="40075">
                        <a:schemeClr val="tx1"/>
                      </a:gs>
                    </a:gsLst>
                    <a:lin ang="5400000" scaled="0"/>
                  </a:gradFill>
                  <a:latin typeface="+mn-lt"/>
                </a:rPr>
              </a:br>
              <a:r>
                <a:rPr lang="en-US" sz="1200" spc="0" dirty="0">
                  <a:gradFill>
                    <a:gsLst>
                      <a:gs pos="63670">
                        <a:schemeClr val="tx1"/>
                      </a:gs>
                      <a:gs pos="40075">
                        <a:schemeClr val="tx1"/>
                      </a:gs>
                    </a:gsLst>
                    <a:lin ang="5400000" scaled="0"/>
                  </a:gradFill>
                  <a:latin typeface="+mn-lt"/>
                </a:rPr>
                <a:t>additional colors are needed. </a:t>
              </a:r>
            </a:p>
          </p:txBody>
        </p:sp>
      </p:grpSp>
    </p:spTree>
    <p:extLst>
      <p:ext uri="{BB962C8B-B14F-4D97-AF65-F5344CB8AC3E}">
        <p14:creationId xmlns:p14="http://schemas.microsoft.com/office/powerpoint/2010/main" val="2578956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1B027A59-96AF-406B-A5C9-5D24B253ED49}"/>
              </a:ext>
            </a:extLst>
          </p:cNvPr>
          <p:cNvSpPr>
            <a:spLocks noGrp="1"/>
          </p:cNvSpPr>
          <p:nvPr>
            <p:ph type="title"/>
          </p:nvPr>
        </p:nvSpPr>
        <p:spPr/>
        <p:txBody>
          <a:bodyPr/>
          <a:lstStyle/>
          <a:p>
            <a:r>
              <a:rPr lang="en-US" sz="2000" spc="0" dirty="0">
                <a:solidFill>
                  <a:schemeClr val="tx1"/>
                </a:solidFill>
              </a:rPr>
              <a:t>Creating accessible content</a:t>
            </a:r>
          </a:p>
        </p:txBody>
      </p:sp>
      <p:sp>
        <p:nvSpPr>
          <p:cNvPr id="3" name="Accessiblity definition">
            <a:extLst>
              <a:ext uri="{FF2B5EF4-FFF2-40B4-BE49-F238E27FC236}">
                <a16:creationId xmlns:a16="http://schemas.microsoft.com/office/drawing/2014/main" id="{6514054D-2F19-4667-931D-9475B9BAADA8}"/>
              </a:ext>
            </a:extLst>
          </p:cNvPr>
          <p:cNvSpPr txBox="1">
            <a:spLocks/>
          </p:cNvSpPr>
          <p:nvPr/>
        </p:nvSpPr>
        <p:spPr>
          <a:xfrm>
            <a:off x="585788" y="914400"/>
            <a:ext cx="11025188" cy="166199"/>
          </a:xfrm>
          <a:prstGeom prst="rect">
            <a:avLst/>
          </a:prstGeom>
        </p:spPr>
        <p:txBody>
          <a:bodyPr vert="horz" wrap="square" lIns="0" tIns="0" rIns="0" bIns="0" rtlCol="0">
            <a:spAutoFit/>
          </a:bodyPr>
          <a:lstStyle>
            <a:defPPr>
              <a:defRPr lang="en-US"/>
            </a:defPPr>
            <a:lvl1pPr marR="0" indent="0" defTabSz="914363" fontAlgn="auto">
              <a:lnSpc>
                <a:spcPct val="90000"/>
              </a:lnSpc>
              <a:spcBef>
                <a:spcPts val="2400"/>
              </a:spcBef>
              <a:spcAft>
                <a:spcPts val="0"/>
              </a:spcAft>
              <a:buClrTx/>
              <a:buSzPct val="90000"/>
              <a:buFont typeface="Arial" pitchFamily="34" charset="0"/>
              <a:buNone/>
              <a:tabLst/>
              <a:defRPr sz="2000" spc="0" baseline="0">
                <a:gradFill>
                  <a:gsLst>
                    <a:gs pos="21538">
                      <a:schemeClr val="tx1"/>
                    </a:gs>
                    <a:gs pos="33000">
                      <a:schemeClr val="tx1"/>
                    </a:gs>
                  </a:gsLst>
                  <a:lin ang="5400000" scaled="0"/>
                </a:gradFill>
              </a:defRPr>
            </a:lvl1pPr>
            <a:lvl2pPr marL="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2pPr>
            <a:lvl3pPr marL="231775" marR="0" indent="0" defTabSz="914363" fontAlgn="auto">
              <a:lnSpc>
                <a:spcPct val="90000"/>
              </a:lnSpc>
              <a:spcBef>
                <a:spcPct val="20000"/>
              </a:spcBef>
              <a:spcAft>
                <a:spcPts val="0"/>
              </a:spcAft>
              <a:buClrTx/>
              <a:buSzPct val="90000"/>
              <a:buFont typeface="Wingdings" pitchFamily="2" charset="2"/>
              <a:buNone/>
              <a:tabLst>
                <a:tab pos="798513" algn="l"/>
              </a:tabLst>
              <a:defRPr sz="2000" spc="0" baseline="0">
                <a:gradFill>
                  <a:gsLst>
                    <a:gs pos="100000">
                      <a:schemeClr val="tx1"/>
                    </a:gs>
                    <a:gs pos="6000">
                      <a:schemeClr val="tx1"/>
                    </a:gs>
                  </a:gsLst>
                  <a:lin ang="5400000" scaled="0"/>
                </a:gradFill>
              </a:defRPr>
            </a:lvl3pPr>
            <a:lvl4pPr marL="45720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4pPr>
            <a:lvl5pPr marL="693738" marR="0" indent="0" defTabSz="914363" fontAlgn="auto">
              <a:lnSpc>
                <a:spcPct val="90000"/>
              </a:lnSpc>
              <a:spcBef>
                <a:spcPct val="20000"/>
              </a:spcBef>
              <a:spcAft>
                <a:spcPts val="0"/>
              </a:spcAft>
              <a:buClrTx/>
              <a:buSzPct val="90000"/>
              <a:buFont typeface="Wingdings" pitchFamily="2" charset="2"/>
              <a:buNone/>
              <a:tabLst>
                <a:tab pos="1255713" algn="l"/>
              </a:tabLst>
              <a:defRPr sz="2000" spc="0" baseline="0">
                <a:gradFill>
                  <a:gsLst>
                    <a:gs pos="100000">
                      <a:schemeClr val="tx1"/>
                    </a:gs>
                    <a:gs pos="6000">
                      <a:schemeClr val="tx1"/>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sz="1200" dirty="0">
                <a:solidFill>
                  <a:schemeClr val="tx1"/>
                </a:solidFill>
              </a:rPr>
              <a:t>Take the following steps to create accessible content that everyone can consume effectively.</a:t>
            </a:r>
          </a:p>
        </p:txBody>
      </p:sp>
      <p:sp>
        <p:nvSpPr>
          <p:cNvPr id="37" name="Contrast instructions text box">
            <a:extLst>
              <a:ext uri="{FF2B5EF4-FFF2-40B4-BE49-F238E27FC236}">
                <a16:creationId xmlns:a16="http://schemas.microsoft.com/office/drawing/2014/main" id="{20DEDD7D-8FEA-4C76-9F0C-85F00716692E}"/>
              </a:ext>
            </a:extLst>
          </p:cNvPr>
          <p:cNvSpPr txBox="1">
            <a:spLocks/>
          </p:cNvSpPr>
          <p:nvPr/>
        </p:nvSpPr>
        <p:spPr>
          <a:xfrm>
            <a:off x="581978" y="1435100"/>
            <a:ext cx="1965960" cy="2009076"/>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Contrast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high contrast colors for maximum readability</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The recommended contrast ratio is at least 4.5:1</a:t>
            </a: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Semilight"/>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Semilight"/>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Semilight"/>
            </a:endParaRPr>
          </a:p>
        </p:txBody>
      </p:sp>
      <p:grpSp>
        <p:nvGrpSpPr>
          <p:cNvPr id="43" name="Text contrast exmple" descr="Graphic showing a comparison of contrasted text and background colors. The first block is light grey with dark grey text that reads &quot;Text&quot;. The second block is blue with white text that reads &quot;Text&quot;. The third block is light blue with white text that reads &quot;Text&quot; and a red slash over it." title="Contrast example">
            <a:extLst>
              <a:ext uri="{FF2B5EF4-FFF2-40B4-BE49-F238E27FC236}">
                <a16:creationId xmlns:a16="http://schemas.microsoft.com/office/drawing/2014/main" id="{51F1DA56-EF59-4C2A-89E8-B8D943E068CF}"/>
              </a:ext>
            </a:extLst>
          </p:cNvPr>
          <p:cNvGrpSpPr/>
          <p:nvPr/>
        </p:nvGrpSpPr>
        <p:grpSpPr>
          <a:xfrm>
            <a:off x="597535" y="2726851"/>
            <a:ext cx="1950354" cy="456751"/>
            <a:chOff x="457201" y="3851798"/>
            <a:chExt cx="2012788" cy="471372"/>
          </a:xfrm>
        </p:grpSpPr>
        <p:grpSp>
          <p:nvGrpSpPr>
            <p:cNvPr id="45" name="Group 44">
              <a:extLst>
                <a:ext uri="{FF2B5EF4-FFF2-40B4-BE49-F238E27FC236}">
                  <a16:creationId xmlns:a16="http://schemas.microsoft.com/office/drawing/2014/main" id="{2031B5EF-01D8-46BD-B3B1-9A6752F15221}"/>
                </a:ext>
              </a:extLst>
            </p:cNvPr>
            <p:cNvGrpSpPr/>
            <p:nvPr/>
          </p:nvGrpSpPr>
          <p:grpSpPr>
            <a:xfrm>
              <a:off x="457201" y="3858427"/>
              <a:ext cx="2012788" cy="464743"/>
              <a:chOff x="457201" y="3958757"/>
              <a:chExt cx="2012788" cy="464743"/>
            </a:xfrm>
          </p:grpSpPr>
          <p:sp>
            <p:nvSpPr>
              <p:cNvPr id="56" name="Gray text box example">
                <a:hlinkClick r:id="rId3"/>
                <a:extLst>
                  <a:ext uri="{FF2B5EF4-FFF2-40B4-BE49-F238E27FC236}">
                    <a16:creationId xmlns:a16="http://schemas.microsoft.com/office/drawing/2014/main" id="{4B9B8587-FB70-4375-BC95-C2649405F26E}"/>
                  </a:ext>
                </a:extLst>
              </p:cNvPr>
              <p:cNvSpPr txBox="1">
                <a:spLocks/>
              </p:cNvSpPr>
              <p:nvPr/>
            </p:nvSpPr>
            <p:spPr>
              <a:xfrm>
                <a:off x="457201" y="3958757"/>
                <a:ext cx="670929" cy="464743"/>
              </a:xfrm>
              <a:prstGeom prst="rect">
                <a:avLst/>
              </a:prstGeom>
              <a:solidFill>
                <a:srgbClr val="F2F2F2"/>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Semilight"/>
                  </a:rPr>
                  <a:t>Text</a:t>
                </a:r>
              </a:p>
            </p:txBody>
          </p:sp>
          <p:sp>
            <p:nvSpPr>
              <p:cNvPr id="55" name="Blue text box example">
                <a:hlinkClick r:id="rId3"/>
                <a:extLst>
                  <a:ext uri="{FF2B5EF4-FFF2-40B4-BE49-F238E27FC236}">
                    <a16:creationId xmlns:a16="http://schemas.microsoft.com/office/drawing/2014/main" id="{9637CBF9-D9B6-44F7-A02A-2DFED82AA0FB}"/>
                  </a:ext>
                </a:extLst>
              </p:cNvPr>
              <p:cNvSpPr txBox="1">
                <a:spLocks/>
              </p:cNvSpPr>
              <p:nvPr/>
            </p:nvSpPr>
            <p:spPr>
              <a:xfrm>
                <a:off x="1128130" y="3958757"/>
                <a:ext cx="670929" cy="464743"/>
              </a:xfrm>
              <a:prstGeom prst="rect">
                <a:avLst/>
              </a:prstGeom>
              <a:solidFill>
                <a:srgbClr val="0078D4"/>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dirty="0">
                    <a:solidFill>
                      <a:srgbClr val="FFFFFF"/>
                    </a:solidFill>
                    <a:latin typeface="Segoe UI Semilight"/>
                  </a:rPr>
                  <a:t>Text</a:t>
                </a:r>
              </a:p>
            </p:txBody>
          </p:sp>
          <p:sp>
            <p:nvSpPr>
              <p:cNvPr id="50" name="Light blue text box example">
                <a:hlinkClick r:id="rId3"/>
                <a:extLst>
                  <a:ext uri="{FF2B5EF4-FFF2-40B4-BE49-F238E27FC236}">
                    <a16:creationId xmlns:a16="http://schemas.microsoft.com/office/drawing/2014/main" id="{F6CD5CE6-A162-4D1A-8A21-4B39A7C9A976}"/>
                  </a:ext>
                </a:extLst>
              </p:cNvPr>
              <p:cNvSpPr txBox="1">
                <a:spLocks/>
              </p:cNvSpPr>
              <p:nvPr/>
            </p:nvSpPr>
            <p:spPr>
              <a:xfrm>
                <a:off x="1799060" y="3958757"/>
                <a:ext cx="670929" cy="464743"/>
              </a:xfrm>
              <a:prstGeom prst="rect">
                <a:avLst/>
              </a:prstGeom>
              <a:solidFill>
                <a:srgbClr val="00BCF2"/>
              </a:solidFill>
            </p:spPr>
            <p:txBody>
              <a:bodyPr wrap="square" lIns="177207" tIns="141766" rIns="177207"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66" b="1" dirty="0">
                    <a:solidFill>
                      <a:srgbClr val="FFFFFF"/>
                    </a:solidFill>
                    <a:latin typeface="Segoe UI Semilight"/>
                  </a:rPr>
                  <a:t>Text</a:t>
                </a:r>
              </a:p>
            </p:txBody>
          </p:sp>
        </p:grpSp>
        <p:cxnSp>
          <p:nvCxnSpPr>
            <p:cNvPr id="46" name="Red slash">
              <a:extLst>
                <a:ext uri="{FF2B5EF4-FFF2-40B4-BE49-F238E27FC236}">
                  <a16:creationId xmlns:a16="http://schemas.microsoft.com/office/drawing/2014/main" id="{0399D388-0591-4D97-AE43-748A78D0F467}"/>
                </a:ext>
              </a:extLst>
            </p:cNvPr>
            <p:cNvCxnSpPr/>
            <p:nvPr/>
          </p:nvCxnSpPr>
          <p:spPr>
            <a:xfrm flipH="1">
              <a:off x="1799059" y="3851798"/>
              <a:ext cx="670930" cy="465022"/>
            </a:xfrm>
            <a:prstGeom prst="line">
              <a:avLst/>
            </a:prstGeom>
            <a:ln w="19050">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8" name="Contrast instructions text box">
            <a:extLst>
              <a:ext uri="{FF2B5EF4-FFF2-40B4-BE49-F238E27FC236}">
                <a16:creationId xmlns:a16="http://schemas.microsoft.com/office/drawing/2014/main" id="{2F4B2438-A3DB-41FC-8A90-FEBAB7AD5691}"/>
              </a:ext>
            </a:extLst>
          </p:cNvPr>
          <p:cNvSpPr txBox="1">
            <a:spLocks/>
          </p:cNvSpPr>
          <p:nvPr/>
        </p:nvSpPr>
        <p:spPr>
          <a:xfrm>
            <a:off x="581978" y="3480862"/>
            <a:ext cx="1965960" cy="76944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Color Contrast Analyzer</a:t>
            </a:r>
          </a:p>
          <a:p>
            <a:pPr marL="0" indent="0" defTabSz="903827">
              <a:lnSpc>
                <a:spcPct val="11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Download this tool to determine the legibility of text and the contrast of visual elements</a:t>
            </a:r>
          </a:p>
        </p:txBody>
      </p:sp>
      <p:grpSp>
        <p:nvGrpSpPr>
          <p:cNvPr id="57" name="Download Button" descr="A blue block with the download symbol and text that reads &quot;Download&quot;. This is object has a link to http://www.paciellogroup.com/resources/contrastAnalyser" title="Color Contrast Analyzer link">
            <a:extLst>
              <a:ext uri="{FF2B5EF4-FFF2-40B4-BE49-F238E27FC236}">
                <a16:creationId xmlns:a16="http://schemas.microsoft.com/office/drawing/2014/main" id="{5DB1FF77-B404-417B-83F7-3CF7D11966A9}"/>
              </a:ext>
            </a:extLst>
          </p:cNvPr>
          <p:cNvGrpSpPr/>
          <p:nvPr/>
        </p:nvGrpSpPr>
        <p:grpSpPr>
          <a:xfrm>
            <a:off x="597535" y="4340436"/>
            <a:ext cx="1950402" cy="450327"/>
            <a:chOff x="490358" y="4875348"/>
            <a:chExt cx="2144219" cy="464743"/>
          </a:xfrm>
        </p:grpSpPr>
        <p:sp>
          <p:nvSpPr>
            <p:cNvPr id="58" name="Download label">
              <a:hlinkClick r:id="rId3"/>
              <a:extLst>
                <a:ext uri="{FF2B5EF4-FFF2-40B4-BE49-F238E27FC236}">
                  <a16:creationId xmlns:a16="http://schemas.microsoft.com/office/drawing/2014/main" id="{3815550E-8A48-41BD-A79B-0954654B269F}"/>
                </a:ext>
              </a:extLst>
            </p:cNvPr>
            <p:cNvSpPr txBox="1">
              <a:spLocks/>
            </p:cNvSpPr>
            <p:nvPr/>
          </p:nvSpPr>
          <p:spPr>
            <a:xfrm>
              <a:off x="490358" y="4875348"/>
              <a:ext cx="2144219" cy="464743"/>
            </a:xfrm>
            <a:prstGeom prst="rect">
              <a:avLst/>
            </a:prstGeom>
            <a:solidFill>
              <a:srgbClr val="0078D4"/>
            </a:solidFill>
          </p:spPr>
          <p:txBody>
            <a:bodyPr wrap="square" lIns="141766" tIns="141766" rIns="141766"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03827">
                <a:lnSpc>
                  <a:spcPct val="100000"/>
                </a:lnSpc>
                <a:spcBef>
                  <a:spcPts val="0"/>
                </a:spcBef>
                <a:spcAft>
                  <a:spcPts val="581"/>
                </a:spcAft>
                <a:buNone/>
                <a:defRPr/>
              </a:pPr>
              <a:r>
                <a:rPr lang="en-US" sz="1066" b="1" dirty="0">
                  <a:solidFill>
                    <a:srgbClr val="FFFFFF"/>
                  </a:solidFill>
                  <a:latin typeface="Segoe UI Semilight"/>
                </a:rPr>
                <a:t>Download</a:t>
              </a:r>
            </a:p>
          </p:txBody>
        </p:sp>
        <p:sp>
          <p:nvSpPr>
            <p:cNvPr id="59" name="Download button">
              <a:extLst>
                <a:ext uri="{FF2B5EF4-FFF2-40B4-BE49-F238E27FC236}">
                  <a16:creationId xmlns:a16="http://schemas.microsoft.com/office/drawing/2014/main" id="{D9423BB1-426F-43D9-8EFE-F86CBCF6E146}"/>
                </a:ext>
              </a:extLst>
            </p:cNvPr>
            <p:cNvSpPr>
              <a:spLocks noChangeAspect="1" noEditPoints="1"/>
            </p:cNvSpPr>
            <p:nvPr/>
          </p:nvSpPr>
          <p:spPr bwMode="auto">
            <a:xfrm>
              <a:off x="950966" y="5020486"/>
              <a:ext cx="93930" cy="161766"/>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flat">
              <a:solidFill>
                <a:srgbClr val="FFFFFF"/>
              </a:solidFill>
              <a:prstDash val="solid"/>
              <a:miter lim="800000"/>
              <a:headEnd/>
              <a:tailEnd/>
            </a:ln>
          </p:spPr>
          <p:txBody>
            <a:bodyPr vert="horz" wrap="square" lIns="88604" tIns="44302" rIns="88604" bIns="44302" numCol="1" anchor="t" anchorCtr="0" compatLnSpc="1">
              <a:prstTxWarp prst="textNoShape">
                <a:avLst/>
              </a:prstTxWarp>
            </a:bodyPr>
            <a:lstStyle/>
            <a:p>
              <a:pPr defTabSz="886022"/>
              <a:endParaRPr lang="en-US" sz="872" dirty="0">
                <a:gradFill>
                  <a:gsLst>
                    <a:gs pos="15356">
                      <a:srgbClr val="1A1A1A"/>
                    </a:gs>
                    <a:gs pos="56000">
                      <a:srgbClr val="1A1A1A"/>
                    </a:gs>
                  </a:gsLst>
                  <a:lin ang="5400000" scaled="0"/>
                </a:gradFill>
                <a:latin typeface="Segoe UI Semilight"/>
              </a:endParaRPr>
            </a:p>
          </p:txBody>
        </p:sp>
      </p:grpSp>
      <p:sp>
        <p:nvSpPr>
          <p:cNvPr id="60" name="Shape &amp; color instruciton text box">
            <a:extLst>
              <a:ext uri="{FF2B5EF4-FFF2-40B4-BE49-F238E27FC236}">
                <a16:creationId xmlns:a16="http://schemas.microsoft.com/office/drawing/2014/main" id="{C2360DC8-3A46-4137-A4F2-FDA24265CA9D}"/>
              </a:ext>
            </a:extLst>
          </p:cNvPr>
          <p:cNvSpPr txBox="1">
            <a:spLocks/>
          </p:cNvSpPr>
          <p:nvPr/>
        </p:nvSpPr>
        <p:spPr>
          <a:xfrm>
            <a:off x="2843458" y="1435100"/>
            <a:ext cx="1965960" cy="1717714"/>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Shape and color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different shapes with a legend to indicate statuses to accommodate for color blindness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buNone/>
              <a:defRPr/>
            </a:pPr>
            <a:endParaRPr lang="en-US" sz="1163" dirty="0">
              <a:gradFill>
                <a:gsLst>
                  <a:gs pos="15356">
                    <a:srgbClr val="1A1A1A"/>
                  </a:gs>
                  <a:gs pos="56000">
                    <a:srgbClr val="1A1A1A"/>
                  </a:gs>
                </a:gsLst>
                <a:lin ang="5400000" scaled="0"/>
              </a:gradFill>
              <a:latin typeface="Segoe UI Semilight"/>
            </a:endParaRPr>
          </a:p>
        </p:txBody>
      </p:sp>
      <p:grpSp>
        <p:nvGrpSpPr>
          <p:cNvPr id="61" name="Shape usage example" descr="This is a light grey box with three lines of text that read Subject 1 with a green circle next to it, Subject 2 with a yellow triangle, and Subject 3 with a red X. Each shape has a corresponding category assigned in a key at the bottom of the graphic. The green circle is titled C1, yellow triangle titled C2, and red X titled C3." title="Graphic with multiple subjects and categories">
            <a:extLst>
              <a:ext uri="{FF2B5EF4-FFF2-40B4-BE49-F238E27FC236}">
                <a16:creationId xmlns:a16="http://schemas.microsoft.com/office/drawing/2014/main" id="{3870E2D4-BB05-4292-8B2C-684463A840EA}"/>
              </a:ext>
            </a:extLst>
          </p:cNvPr>
          <p:cNvGrpSpPr/>
          <p:nvPr/>
        </p:nvGrpSpPr>
        <p:grpSpPr>
          <a:xfrm>
            <a:off x="2835881" y="3026393"/>
            <a:ext cx="1969570" cy="1878339"/>
            <a:chOff x="2835115" y="4084309"/>
            <a:chExt cx="2012787" cy="1919555"/>
          </a:xfrm>
        </p:grpSpPr>
        <p:sp>
          <p:nvSpPr>
            <p:cNvPr id="62" name="Background and text">
              <a:hlinkClick r:id="rId3"/>
              <a:extLst>
                <a:ext uri="{FF2B5EF4-FFF2-40B4-BE49-F238E27FC236}">
                  <a16:creationId xmlns:a16="http://schemas.microsoft.com/office/drawing/2014/main" id="{6A4B7AA5-AB2E-45C8-9D8A-BDE9E243F04F}"/>
                </a:ext>
              </a:extLst>
            </p:cNvPr>
            <p:cNvSpPr txBox="1">
              <a:spLocks/>
            </p:cNvSpPr>
            <p:nvPr/>
          </p:nvSpPr>
          <p:spPr>
            <a:xfrm>
              <a:off x="2835115" y="4084309"/>
              <a:ext cx="2012787" cy="1919555"/>
            </a:xfrm>
            <a:prstGeom prst="rect">
              <a:avLst/>
            </a:prstGeom>
            <a:solidFill>
              <a:srgbClr val="FFFFFF"/>
            </a:solidFill>
            <a:ln>
              <a:solidFill>
                <a:schemeClr val="tx1"/>
              </a:solidFill>
            </a:ln>
          </p:spPr>
          <p:txBody>
            <a:bodyPr wrap="square" lIns="177207" tIns="141766" rIns="177207" bIns="141766"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Semilight"/>
                </a:rPr>
                <a:t>Subject 1</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Semilight"/>
                </a:rPr>
                <a:t>Subject 2</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Semilight"/>
                </a:rPr>
                <a:t>Subject 3</a:t>
              </a:r>
            </a:p>
          </p:txBody>
        </p:sp>
        <p:grpSp>
          <p:nvGrpSpPr>
            <p:cNvPr id="63" name="Group 62">
              <a:extLst>
                <a:ext uri="{FF2B5EF4-FFF2-40B4-BE49-F238E27FC236}">
                  <a16:creationId xmlns:a16="http://schemas.microsoft.com/office/drawing/2014/main" id="{44044DA5-FA1B-4F48-9EAA-783D9941E3F6}"/>
                </a:ext>
              </a:extLst>
            </p:cNvPr>
            <p:cNvGrpSpPr/>
            <p:nvPr/>
          </p:nvGrpSpPr>
          <p:grpSpPr>
            <a:xfrm>
              <a:off x="3016089" y="4633595"/>
              <a:ext cx="1603535" cy="830385"/>
              <a:chOff x="3016090" y="4740275"/>
              <a:chExt cx="1578136" cy="830385"/>
            </a:xfrm>
          </p:grpSpPr>
          <p:cxnSp>
            <p:nvCxnSpPr>
              <p:cNvPr id="75" name="Top horizontal seperator">
                <a:extLst>
                  <a:ext uri="{FF2B5EF4-FFF2-40B4-BE49-F238E27FC236}">
                    <a16:creationId xmlns:a16="http://schemas.microsoft.com/office/drawing/2014/main" id="{AEA6491A-6412-48D9-9472-A6770D45F5C2}"/>
                  </a:ext>
                </a:extLst>
              </p:cNvPr>
              <p:cNvCxnSpPr>
                <a:cxnSpLocks/>
              </p:cNvCxnSpPr>
              <p:nvPr/>
            </p:nvCxnSpPr>
            <p:spPr>
              <a:xfrm>
                <a:off x="3016090" y="4740275"/>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Middle horizontal seperator">
                <a:extLst>
                  <a:ext uri="{FF2B5EF4-FFF2-40B4-BE49-F238E27FC236}">
                    <a16:creationId xmlns:a16="http://schemas.microsoft.com/office/drawing/2014/main" id="{4DC437DA-FE75-4947-B72F-FAA661F5E200}"/>
                  </a:ext>
                </a:extLst>
              </p:cNvPr>
              <p:cNvCxnSpPr>
                <a:cxnSpLocks/>
              </p:cNvCxnSpPr>
              <p:nvPr/>
            </p:nvCxnSpPr>
            <p:spPr>
              <a:xfrm>
                <a:off x="3016090" y="5155467"/>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Bottom horizontal seperator">
                <a:extLst>
                  <a:ext uri="{FF2B5EF4-FFF2-40B4-BE49-F238E27FC236}">
                    <a16:creationId xmlns:a16="http://schemas.microsoft.com/office/drawing/2014/main" id="{8DE5CF51-EC88-4552-AD5F-23FB8B8AA45E}"/>
                  </a:ext>
                </a:extLst>
              </p:cNvPr>
              <p:cNvCxnSpPr>
                <a:cxnSpLocks/>
              </p:cNvCxnSpPr>
              <p:nvPr/>
            </p:nvCxnSpPr>
            <p:spPr>
              <a:xfrm>
                <a:off x="3016090" y="5570660"/>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Example green circle">
              <a:extLst>
                <a:ext uri="{FF2B5EF4-FFF2-40B4-BE49-F238E27FC236}">
                  <a16:creationId xmlns:a16="http://schemas.microsoft.com/office/drawing/2014/main" id="{5CB610F4-9E39-4351-9E1D-639078FFA23D}"/>
                </a:ext>
              </a:extLst>
            </p:cNvPr>
            <p:cNvSpPr/>
            <p:nvPr/>
          </p:nvSpPr>
          <p:spPr bwMode="auto">
            <a:xfrm>
              <a:off x="4363877" y="4379595"/>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71" name="Example blue triangle">
              <a:extLst>
                <a:ext uri="{FF2B5EF4-FFF2-40B4-BE49-F238E27FC236}">
                  <a16:creationId xmlns:a16="http://schemas.microsoft.com/office/drawing/2014/main" id="{EFD9DC73-1A5E-4EF5-A699-3B02680761FA}"/>
                </a:ext>
              </a:extLst>
            </p:cNvPr>
            <p:cNvSpPr/>
            <p:nvPr/>
          </p:nvSpPr>
          <p:spPr bwMode="auto">
            <a:xfrm>
              <a:off x="4363877" y="478554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70" name="Example red X">
              <a:extLst>
                <a:ext uri="{FF2B5EF4-FFF2-40B4-BE49-F238E27FC236}">
                  <a16:creationId xmlns:a16="http://schemas.microsoft.com/office/drawing/2014/main" id="{3E1E1946-154C-47E3-86A8-1553499C78A8}"/>
                </a:ext>
              </a:extLst>
            </p:cNvPr>
            <p:cNvSpPr/>
            <p:nvPr/>
          </p:nvSpPr>
          <p:spPr bwMode="auto">
            <a:xfrm rot="2700000">
              <a:off x="4363877" y="5200740"/>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69" name="Legend green circle">
              <a:extLst>
                <a:ext uri="{FF2B5EF4-FFF2-40B4-BE49-F238E27FC236}">
                  <a16:creationId xmlns:a16="http://schemas.microsoft.com/office/drawing/2014/main" id="{457BB82C-CE20-4597-88E3-60F2DAF3D41E}"/>
                </a:ext>
              </a:extLst>
            </p:cNvPr>
            <p:cNvSpPr/>
            <p:nvPr/>
          </p:nvSpPr>
          <p:spPr bwMode="auto">
            <a:xfrm>
              <a:off x="3025614" y="5661498"/>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68" name="Legend green circle label">
              <a:extLst>
                <a:ext uri="{FF2B5EF4-FFF2-40B4-BE49-F238E27FC236}">
                  <a16:creationId xmlns:a16="http://schemas.microsoft.com/office/drawing/2014/main" id="{53BDBD52-F752-4F48-9135-3E49279B23BC}"/>
                </a:ext>
              </a:extLst>
            </p:cNvPr>
            <p:cNvSpPr txBox="1">
              <a:spLocks/>
            </p:cNvSpPr>
            <p:nvPr/>
          </p:nvSpPr>
          <p:spPr>
            <a:xfrm>
              <a:off x="3025614"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Semilight"/>
                </a:rPr>
                <a:t>C1</a:t>
              </a:r>
            </a:p>
          </p:txBody>
        </p:sp>
        <p:sp>
          <p:nvSpPr>
            <p:cNvPr id="67" name="Legend blue triangle">
              <a:extLst>
                <a:ext uri="{FF2B5EF4-FFF2-40B4-BE49-F238E27FC236}">
                  <a16:creationId xmlns:a16="http://schemas.microsoft.com/office/drawing/2014/main" id="{DFF4A861-C7D3-44A7-AAE6-AC402265A3A4}"/>
                </a:ext>
              </a:extLst>
            </p:cNvPr>
            <p:cNvSpPr/>
            <p:nvPr/>
          </p:nvSpPr>
          <p:spPr bwMode="auto">
            <a:xfrm>
              <a:off x="3645474" y="566149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66" name="Legend blue triangle label">
              <a:extLst>
                <a:ext uri="{FF2B5EF4-FFF2-40B4-BE49-F238E27FC236}">
                  <a16:creationId xmlns:a16="http://schemas.microsoft.com/office/drawing/2014/main" id="{6225911D-5A72-47CA-98E8-0D988191A3B6}"/>
                </a:ext>
              </a:extLst>
            </p:cNvPr>
            <p:cNvSpPr txBox="1">
              <a:spLocks/>
            </p:cNvSpPr>
            <p:nvPr/>
          </p:nvSpPr>
          <p:spPr>
            <a:xfrm>
              <a:off x="3638569"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Semilight"/>
                </a:rPr>
                <a:t>C2</a:t>
              </a:r>
            </a:p>
          </p:txBody>
        </p:sp>
        <p:sp>
          <p:nvSpPr>
            <p:cNvPr id="65" name="Legend red X">
              <a:extLst>
                <a:ext uri="{FF2B5EF4-FFF2-40B4-BE49-F238E27FC236}">
                  <a16:creationId xmlns:a16="http://schemas.microsoft.com/office/drawing/2014/main" id="{7CF09216-6727-4F12-A814-68F2639285D4}"/>
                </a:ext>
              </a:extLst>
            </p:cNvPr>
            <p:cNvSpPr/>
            <p:nvPr/>
          </p:nvSpPr>
          <p:spPr bwMode="auto">
            <a:xfrm rot="2700000">
              <a:off x="4276563" y="5661498"/>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Semilight"/>
                <a:ea typeface="Segoe UI" pitchFamily="34" charset="0"/>
                <a:cs typeface="Segoe UI" pitchFamily="34" charset="0"/>
              </a:endParaRPr>
            </a:p>
          </p:txBody>
        </p:sp>
        <p:sp>
          <p:nvSpPr>
            <p:cNvPr id="64" name="Legend red X label">
              <a:extLst>
                <a:ext uri="{FF2B5EF4-FFF2-40B4-BE49-F238E27FC236}">
                  <a16:creationId xmlns:a16="http://schemas.microsoft.com/office/drawing/2014/main" id="{0EE6D2B5-5EDE-47FF-BD37-3CD823588424}"/>
                </a:ext>
              </a:extLst>
            </p:cNvPr>
            <p:cNvSpPr txBox="1">
              <a:spLocks/>
            </p:cNvSpPr>
            <p:nvPr/>
          </p:nvSpPr>
          <p:spPr>
            <a:xfrm>
              <a:off x="4287555" y="5490006"/>
              <a:ext cx="560347"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Semilight"/>
                </a:rPr>
                <a:t>C3</a:t>
              </a:r>
            </a:p>
          </p:txBody>
        </p:sp>
      </p:grpSp>
      <p:sp>
        <p:nvSpPr>
          <p:cNvPr id="76" name="Alt Text instruction text box">
            <a:extLst>
              <a:ext uri="{FF2B5EF4-FFF2-40B4-BE49-F238E27FC236}">
                <a16:creationId xmlns:a16="http://schemas.microsoft.com/office/drawing/2014/main" id="{025BF72B-ABAB-457D-8CA8-6EB737BCD263}"/>
              </a:ext>
            </a:extLst>
          </p:cNvPr>
          <p:cNvSpPr txBox="1">
            <a:spLocks/>
          </p:cNvSpPr>
          <p:nvPr/>
        </p:nvSpPr>
        <p:spPr>
          <a:xfrm>
            <a:off x="5115917"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Alt text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Alt text helps people with screen readers understand the content of slides</a:t>
            </a:r>
          </a:p>
          <a:p>
            <a:pPr marL="0" indent="0" defTabSz="903827">
              <a:lnSpc>
                <a:spcPct val="100000"/>
              </a:lnSpc>
              <a:spcBef>
                <a:spcPts val="291"/>
              </a:spcBef>
              <a:buNone/>
              <a:defRPr/>
            </a:pPr>
            <a:r>
              <a:rPr lang="en-US" sz="1200" dirty="0">
                <a:solidFill>
                  <a:schemeClr val="tx1"/>
                </a:solidFill>
                <a:latin typeface="Segoe UI" panose="020B0502040204020203" pitchFamily="34" charset="0"/>
                <a:cs typeface="Segoe UI" panose="020B0502040204020203" pitchFamily="34" charset="0"/>
              </a:rPr>
              <a:t>You can create alternative text for shapes, pictures, charts, tables, SmartArt graphics, or other objects</a:t>
            </a:r>
            <a:endParaRPr lang="en-US" sz="1200" b="1" dirty="0">
              <a:solidFill>
                <a:schemeClr val="tx1"/>
              </a:solidFill>
              <a:latin typeface="Segoe UI" panose="020B0502040204020203" pitchFamily="34" charset="0"/>
              <a:cs typeface="Segoe UI" panose="020B0502040204020203" pitchFamily="34" charset="0"/>
            </a:endParaRP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Right click the image or shape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Select </a:t>
            </a:r>
            <a:r>
              <a:rPr lang="en-US" sz="1000" dirty="0">
                <a:solidFill>
                  <a:schemeClr val="tx1"/>
                </a:solidFill>
                <a:latin typeface="Segoe UI Semibold" panose="020B0702040204020203" pitchFamily="34" charset="0"/>
                <a:cs typeface="Segoe UI Semibold" panose="020B0702040204020203" pitchFamily="34" charset="0"/>
              </a:rPr>
              <a:t>Edit Alt Text</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Enter a </a:t>
            </a:r>
            <a:r>
              <a:rPr lang="en-US" sz="1000" dirty="0">
                <a:solidFill>
                  <a:schemeClr val="tx1"/>
                </a:solidFill>
                <a:latin typeface="Segoe UI Semibold" panose="020B0702040204020203" pitchFamily="34" charset="0"/>
                <a:cs typeface="Segoe UI Semibold" panose="020B0702040204020203" pitchFamily="34" charset="0"/>
              </a:rPr>
              <a:t>Title </a:t>
            </a:r>
            <a:r>
              <a:rPr lang="en-US" sz="1000" dirty="0">
                <a:solidFill>
                  <a:schemeClr val="tx1"/>
                </a:solidFill>
                <a:latin typeface="Segoe UI" panose="020B0502040204020203" pitchFamily="34" charset="0"/>
                <a:cs typeface="Segoe UI" panose="020B0502040204020203" pitchFamily="34" charset="0"/>
              </a:rPr>
              <a:t>and </a:t>
            </a:r>
            <a:r>
              <a:rPr lang="en-US" sz="1000" dirty="0">
                <a:solidFill>
                  <a:schemeClr val="tx1"/>
                </a:solidFill>
                <a:latin typeface="Segoe UI Semibold" panose="020B0702040204020203" pitchFamily="34" charset="0"/>
                <a:cs typeface="Segoe UI Semibold" panose="020B0702040204020203" pitchFamily="34" charset="0"/>
              </a:rPr>
              <a:t>Description</a:t>
            </a:r>
            <a:r>
              <a:rPr lang="en-US" sz="1000" dirty="0">
                <a:solidFill>
                  <a:schemeClr val="tx1"/>
                </a:solidFill>
                <a:latin typeface="Segoe UI" panose="020B0502040204020203" pitchFamily="34" charset="0"/>
                <a:cs typeface="Segoe UI" panose="020B0502040204020203" pitchFamily="34" charset="0"/>
              </a:rPr>
              <a:t> of your image or object</a:t>
            </a:r>
          </a:p>
          <a:p>
            <a:pPr marL="0" indent="0" defTabSz="903827">
              <a:lnSpc>
                <a:spcPct val="100000"/>
              </a:lnSpc>
              <a:buNone/>
              <a:defRPr/>
            </a:pPr>
            <a:endParaRPr lang="en-US" sz="1163" dirty="0">
              <a:solidFill>
                <a:schemeClr val="tx1"/>
              </a:solidFill>
              <a:latin typeface="Segoe UI Semilight"/>
            </a:endParaRPr>
          </a:p>
        </p:txBody>
      </p:sp>
      <p:sp>
        <p:nvSpPr>
          <p:cNvPr id="77" name="Slide layouts text box">
            <a:extLst>
              <a:ext uri="{FF2B5EF4-FFF2-40B4-BE49-F238E27FC236}">
                <a16:creationId xmlns:a16="http://schemas.microsoft.com/office/drawing/2014/main" id="{5F8C91B6-75EF-4AEA-A867-5311E5777535}"/>
              </a:ext>
            </a:extLst>
          </p:cNvPr>
          <p:cNvSpPr txBox="1">
            <a:spLocks/>
          </p:cNvSpPr>
          <p:nvPr/>
        </p:nvSpPr>
        <p:spPr>
          <a:xfrm>
            <a:off x="7377113" y="1435100"/>
            <a:ext cx="1965960" cy="234936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Slide layouts</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Using a built-in slide layout that matches your content ensures a hierarchical reading order of text blocks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If a new slide will have a title, rather than starting with a blank layout and adding a text block for the title, choose one of the built-in layouts with a title placeholder</a:t>
            </a:r>
          </a:p>
        </p:txBody>
      </p:sp>
      <p:pic>
        <p:nvPicPr>
          <p:cNvPr id="4" name="Title only layout" descr="Title only layout">
            <a:extLst>
              <a:ext uri="{FF2B5EF4-FFF2-40B4-BE49-F238E27FC236}">
                <a16:creationId xmlns:a16="http://schemas.microsoft.com/office/drawing/2014/main" id="{E97A695E-63F5-4C68-816E-58CCA5FF3002}"/>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7380756" y="3908221"/>
            <a:ext cx="1965960" cy="996512"/>
          </a:xfrm>
          <a:prstGeom prst="rect">
            <a:avLst/>
          </a:prstGeom>
          <a:ln>
            <a:solidFill>
              <a:schemeClr val="tx1"/>
            </a:solidFill>
          </a:ln>
        </p:spPr>
      </p:pic>
      <p:sp>
        <p:nvSpPr>
          <p:cNvPr id="78" name="Reading order text box">
            <a:extLst>
              <a:ext uri="{FF2B5EF4-FFF2-40B4-BE49-F238E27FC236}">
                <a16:creationId xmlns:a16="http://schemas.microsoft.com/office/drawing/2014/main" id="{9F406E1D-7257-4083-BB72-5A97505EB9C4}"/>
              </a:ext>
            </a:extLst>
          </p:cNvPr>
          <p:cNvSpPr txBox="1">
            <a:spLocks/>
          </p:cNvSpPr>
          <p:nvPr/>
        </p:nvSpPr>
        <p:spPr>
          <a:xfrm>
            <a:off x="9650469"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Reading order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Screen readers describe content on the screen in the order it was created</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To ensure your content is read back in the order you prefer, arrange your objects in the Selection Pane appropriately. Objects on the bottom of the selection pane are read first</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the </a:t>
            </a:r>
            <a:r>
              <a:rPr lang="en-US" sz="1000" dirty="0">
                <a:solidFill>
                  <a:schemeClr val="tx1"/>
                </a:solidFill>
                <a:latin typeface="Segoe UI Semibold" panose="020B0702040204020203" pitchFamily="34" charset="0"/>
                <a:cs typeface="Segoe UI Semibold" panose="020B0702040204020203" pitchFamily="34" charset="0"/>
              </a:rPr>
              <a:t>Home</a:t>
            </a:r>
            <a:r>
              <a:rPr lang="en-US" sz="1000" dirty="0">
                <a:solidFill>
                  <a:schemeClr val="tx1"/>
                </a:solidFill>
                <a:latin typeface="Segoe UI" panose="020B0502040204020203" pitchFamily="34" charset="0"/>
                <a:cs typeface="Segoe UI" panose="020B0502040204020203" pitchFamily="34" charset="0"/>
              </a:rPr>
              <a:t> tab</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In the </a:t>
            </a:r>
            <a:r>
              <a:rPr lang="en-US" sz="1000" dirty="0">
                <a:solidFill>
                  <a:schemeClr val="tx1"/>
                </a:solidFill>
                <a:latin typeface="Segoe UI Semibold" panose="020B0702040204020203" pitchFamily="34" charset="0"/>
                <a:cs typeface="Segoe UI Semibold" panose="020B0702040204020203" pitchFamily="34" charset="0"/>
              </a:rPr>
              <a:t>Drawing</a:t>
            </a:r>
            <a:r>
              <a:rPr lang="en-US" sz="1000" dirty="0">
                <a:solidFill>
                  <a:schemeClr val="tx1"/>
                </a:solidFill>
                <a:latin typeface="Segoe UI" panose="020B0502040204020203" pitchFamily="34" charset="0"/>
                <a:cs typeface="Segoe UI" panose="020B0502040204020203" pitchFamily="34" charset="0"/>
              </a:rPr>
              <a:t> group, select the </a:t>
            </a:r>
            <a:r>
              <a:rPr lang="en-US" sz="1000" dirty="0">
                <a:solidFill>
                  <a:schemeClr val="tx1"/>
                </a:solidFill>
                <a:latin typeface="Segoe UI Semibold" panose="020B0702040204020203" pitchFamily="34" charset="0"/>
                <a:cs typeface="Segoe UI Semibold" panose="020B0702040204020203" pitchFamily="34" charset="0"/>
              </a:rPr>
              <a:t>Arrange</a:t>
            </a:r>
            <a:r>
              <a:rPr lang="en-US" sz="1000" dirty="0">
                <a:solidFill>
                  <a:schemeClr val="tx1"/>
                </a:solidFill>
                <a:latin typeface="Segoe UI" panose="020B0502040204020203" pitchFamily="34" charset="0"/>
                <a:cs typeface="Segoe UI" panose="020B0502040204020203" pitchFamily="34" charset="0"/>
              </a:rPr>
              <a:t> drop-down menu</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a:t>
            </a:r>
            <a:r>
              <a:rPr lang="en-US" sz="1000" dirty="0">
                <a:solidFill>
                  <a:schemeClr val="tx1"/>
                </a:solidFill>
                <a:latin typeface="Segoe UI Semibold" panose="020B0702040204020203" pitchFamily="34" charset="0"/>
                <a:cs typeface="Segoe UI Semibold" panose="020B0702040204020203" pitchFamily="34" charset="0"/>
              </a:rPr>
              <a:t>Selection Pane…</a:t>
            </a:r>
          </a:p>
          <a:p>
            <a:pPr marL="0" indent="0" defTabSz="903827">
              <a:lnSpc>
                <a:spcPct val="100000"/>
              </a:lnSpc>
              <a:buNone/>
              <a:defRPr/>
            </a:pPr>
            <a:endParaRPr lang="en-US" sz="1163" dirty="0">
              <a:solidFill>
                <a:schemeClr val="tx1"/>
              </a:solidFill>
              <a:latin typeface="Segoe UI Semilight"/>
            </a:endParaRPr>
          </a:p>
        </p:txBody>
      </p:sp>
      <p:sp>
        <p:nvSpPr>
          <p:cNvPr id="36" name="TextBox 35">
            <a:extLst>
              <a:ext uri="{FF2B5EF4-FFF2-40B4-BE49-F238E27FC236}">
                <a16:creationId xmlns:a16="http://schemas.microsoft.com/office/drawing/2014/main" id="{7B9BDECC-D62F-449D-AA5A-A5F28D0E2BCC}"/>
              </a:ext>
            </a:extLst>
          </p:cNvPr>
          <p:cNvSpPr txBox="1"/>
          <p:nvPr/>
        </p:nvSpPr>
        <p:spPr>
          <a:xfrm>
            <a:off x="597535" y="5232468"/>
            <a:ext cx="11013441" cy="1133644"/>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Additional tips</a:t>
            </a:r>
          </a:p>
          <a:p>
            <a:pPr defTabSz="886022">
              <a:spcBef>
                <a:spcPts val="775"/>
              </a:spcBef>
              <a:buSzPct val="90000"/>
              <a:defRPr/>
            </a:pPr>
            <a:r>
              <a:rPr lang="en-US" sz="1200" dirty="0">
                <a:cs typeface="Segoe UI Semibold" panose="020B0702040204020203" pitchFamily="34" charset="0"/>
              </a:rPr>
              <a:t>Be sure to run the </a:t>
            </a:r>
            <a:r>
              <a:rPr lang="en-US" sz="1200" b="1" dirty="0">
                <a:cs typeface="Segoe UI Semibold" panose="020B0702040204020203" pitchFamily="34" charset="0"/>
              </a:rPr>
              <a:t>Accessibility Checker</a:t>
            </a:r>
            <a:r>
              <a:rPr lang="en-US" sz="1200" dirty="0">
                <a:cs typeface="Segoe UI Semibold" panose="020B0702040204020203" pitchFamily="34" charset="0"/>
              </a:rPr>
              <a:t>! </a:t>
            </a:r>
            <a:r>
              <a:rPr lang="en-US" sz="1200" dirty="0">
                <a:cs typeface="Segoe UI" panose="020B0502040204020203" pitchFamily="34" charset="0"/>
              </a:rPr>
              <a:t>Go to </a:t>
            </a:r>
            <a:r>
              <a:rPr lang="en-US" sz="1200" b="1" dirty="0">
                <a:cs typeface="Segoe UI Semibold" panose="020B0702040204020203" pitchFamily="34" charset="0"/>
              </a:rPr>
              <a:t>File</a:t>
            </a:r>
            <a:r>
              <a:rPr lang="en-US" sz="1200" dirty="0">
                <a:cs typeface="Segoe UI" panose="020B0502040204020203" pitchFamily="34" charset="0"/>
              </a:rPr>
              <a:t>      click the </a:t>
            </a:r>
            <a:r>
              <a:rPr lang="en-US" sz="1200" b="1" dirty="0">
                <a:cs typeface="Segoe UI Semibold" panose="020B0702040204020203" pitchFamily="34" charset="0"/>
              </a:rPr>
              <a:t>Check for Issues </a:t>
            </a:r>
            <a:r>
              <a:rPr lang="en-US" sz="1200" dirty="0">
                <a:cs typeface="Segoe UI" panose="020B0502040204020203" pitchFamily="34" charset="0"/>
              </a:rPr>
              <a:t>drop down menu      click </a:t>
            </a:r>
            <a:r>
              <a:rPr lang="en-US" sz="1200" b="1" dirty="0">
                <a:cs typeface="Segoe UI Semibold" panose="020B0702040204020203" pitchFamily="34" charset="0"/>
              </a:rPr>
              <a:t>Check Accessibility</a:t>
            </a:r>
          </a:p>
          <a:p>
            <a:pPr defTabSz="886022">
              <a:spcBef>
                <a:spcPts val="581"/>
              </a:spcBef>
              <a:buSzPct val="90000"/>
              <a:defRPr/>
            </a:pPr>
            <a:r>
              <a:rPr lang="en-US" sz="1200" b="1" dirty="0">
                <a:cs typeface="Segoe UI Semibold" panose="020B0702040204020203" pitchFamily="34" charset="0"/>
              </a:rPr>
              <a:t>Videos need to be accessible: </a:t>
            </a:r>
            <a:r>
              <a:rPr lang="en-US" sz="1200" dirty="0">
                <a:cs typeface="Segoe UI" panose="020B0502040204020203" pitchFamily="34" charset="0"/>
              </a:rPr>
              <a:t>If your presentation includes a video, ensure it is captioned and audio described (if appropriate)</a:t>
            </a:r>
          </a:p>
          <a:p>
            <a:pPr defTabSz="886022">
              <a:spcBef>
                <a:spcPts val="581"/>
              </a:spcBef>
              <a:buSzPct val="90000"/>
              <a:defRPr/>
            </a:pPr>
            <a:r>
              <a:rPr lang="en-US" sz="1200" b="1" dirty="0">
                <a:cs typeface="Segoe UI Semibold" panose="020B0702040204020203" pitchFamily="34" charset="0"/>
              </a:rPr>
              <a:t>Visit the </a:t>
            </a:r>
            <a:r>
              <a:rPr lang="en-US" sz="1200" b="1" dirty="0">
                <a:cs typeface="Segoe UI Semibold" panose="020B0702040204020203" pitchFamily="34" charset="0"/>
                <a:hlinkClick r:id="rId5"/>
              </a:rPr>
              <a:t>Office Accessibility Center</a:t>
            </a:r>
            <a:r>
              <a:rPr lang="en-US" sz="1200" b="1" dirty="0">
                <a:cs typeface="Segoe UI Semibold" panose="020B0702040204020203" pitchFamily="34" charset="0"/>
              </a:rPr>
              <a:t> </a:t>
            </a:r>
            <a:r>
              <a:rPr lang="en-US" sz="1200" dirty="0">
                <a:cs typeface="Segoe UI" panose="020B0502040204020203" pitchFamily="34" charset="0"/>
              </a:rPr>
              <a:t>to learn more about accessibility in PowerPoint</a:t>
            </a:r>
          </a:p>
        </p:txBody>
      </p:sp>
      <p:cxnSp>
        <p:nvCxnSpPr>
          <p:cNvPr id="80" name="Straight Arrow Connector 79" descr="Arrow pointing to the right" title="Arrow">
            <a:extLst>
              <a:ext uri="{FF2B5EF4-FFF2-40B4-BE49-F238E27FC236}">
                <a16:creationId xmlns:a16="http://schemas.microsoft.com/office/drawing/2014/main" id="{4004316C-A172-4666-9087-AA99DD600ABB}"/>
              </a:ext>
            </a:extLst>
          </p:cNvPr>
          <p:cNvCxnSpPr>
            <a:cxnSpLocks/>
          </p:cNvCxnSpPr>
          <p:nvPr/>
        </p:nvCxnSpPr>
        <p:spPr>
          <a:xfrm>
            <a:off x="4136325"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descr="Aarow pointing to the right" title="Aarow">
            <a:extLst>
              <a:ext uri="{FF2B5EF4-FFF2-40B4-BE49-F238E27FC236}">
                <a16:creationId xmlns:a16="http://schemas.microsoft.com/office/drawing/2014/main" id="{CF41BA70-AA85-4D92-AA87-689DAB76DD7F}"/>
              </a:ext>
            </a:extLst>
          </p:cNvPr>
          <p:cNvCxnSpPr>
            <a:cxnSpLocks/>
          </p:cNvCxnSpPr>
          <p:nvPr/>
        </p:nvCxnSpPr>
        <p:spPr>
          <a:xfrm>
            <a:off x="7323080"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553624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2971677"/>
            <a:ext cx="9144000" cy="498598"/>
          </a:xfrm>
        </p:spPr>
        <p:txBody>
          <a:bodyPr/>
          <a:lstStyle/>
          <a:p>
            <a:r>
              <a:rPr lang="en-US" dirty="0"/>
              <a:t>Demo</a:t>
            </a:r>
          </a:p>
        </p:txBody>
      </p:sp>
      <p:sp>
        <p:nvSpPr>
          <p:cNvPr id="4" name="Text Placeholder 3"/>
          <p:cNvSpPr>
            <a:spLocks noGrp="1"/>
          </p:cNvSpPr>
          <p:nvPr>
            <p:ph type="body" sz="quarter" idx="12"/>
          </p:nvPr>
        </p:nvSpPr>
        <p:spPr>
          <a:xfrm>
            <a:off x="599505" y="3591652"/>
            <a:ext cx="9144000" cy="307777"/>
          </a:xfrm>
        </p:spPr>
        <p:txBody>
          <a:bodyPr/>
          <a:lstStyle/>
          <a:p>
            <a:r>
              <a:rPr lang="en-US" dirty="0"/>
              <a:t>Speaker name</a:t>
            </a:r>
          </a:p>
        </p:txBody>
      </p:sp>
    </p:spTree>
    <p:extLst>
      <p:ext uri="{BB962C8B-B14F-4D97-AF65-F5344CB8AC3E}">
        <p14:creationId xmlns:p14="http://schemas.microsoft.com/office/powerpoint/2010/main" val="726950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2939839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title</a:t>
            </a:r>
          </a:p>
        </p:txBody>
      </p:sp>
    </p:spTree>
    <p:extLst>
      <p:ext uri="{BB962C8B-B14F-4D97-AF65-F5344CB8AC3E}">
        <p14:creationId xmlns:p14="http://schemas.microsoft.com/office/powerpoint/2010/main" val="3386018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Software code slide</a:t>
            </a:r>
            <a:endParaRPr lang="en-US" dirty="0"/>
          </a:p>
        </p:txBody>
      </p:sp>
      <p:sp>
        <p:nvSpPr>
          <p:cNvPr id="5" name="Text Placeholder 4"/>
          <p:cNvSpPr>
            <a:spLocks noGrp="1"/>
          </p:cNvSpPr>
          <p:nvPr>
            <p:ph type="body" sz="quarter" idx="10"/>
          </p:nvPr>
        </p:nvSpPr>
        <p:spPr/>
        <p:txBody>
          <a:bodyPr/>
          <a:lstStyle/>
          <a:p>
            <a:r>
              <a:rPr lang="en-US"/>
              <a:t>This slide layout uses Consolas, a monotype font which is ideal for showing software code. </a:t>
            </a:r>
            <a:endParaRPr lang="en-US" dirty="0"/>
          </a:p>
        </p:txBody>
      </p:sp>
    </p:spTree>
    <p:extLst>
      <p:ext uri="{BB962C8B-B14F-4D97-AF65-F5344CB8AC3E}">
        <p14:creationId xmlns:p14="http://schemas.microsoft.com/office/powerpoint/2010/main" val="3730752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Notes (hidden)</a:t>
            </a:r>
            <a:endParaRPr lang="en-US" dirty="0"/>
          </a:p>
        </p:txBody>
      </p:sp>
      <p:sp>
        <p:nvSpPr>
          <p:cNvPr id="6" name="Text Placeholder 5"/>
          <p:cNvSpPr>
            <a:spLocks noGrp="1"/>
          </p:cNvSpPr>
          <p:nvPr>
            <p:ph type="body" sz="quarter" idx="12"/>
          </p:nvPr>
        </p:nvSpPr>
        <p:spPr/>
        <p:txBody>
          <a:bodyPr/>
          <a:lstStyle/>
          <a:p>
            <a:r>
              <a:rPr lang="en-US"/>
              <a:t>Some speakers at Microsoft like to use this slide for hidden “notes slides”. </a:t>
            </a:r>
          </a:p>
          <a:p>
            <a:r>
              <a:rPr lang="en-US"/>
              <a:t>Delete it if you don’t want to use it.</a:t>
            </a:r>
            <a:endParaRPr lang="en-US" dirty="0"/>
          </a:p>
        </p:txBody>
      </p:sp>
      <p:sp>
        <p:nvSpPr>
          <p:cNvPr id="7" name="Text Placeholder 6"/>
          <p:cNvSpPr>
            <a:spLocks noGrp="1"/>
          </p:cNvSpPr>
          <p:nvPr>
            <p:ph type="body" sz="quarter" idx="11"/>
          </p:nvPr>
        </p:nvSpPr>
        <p:spPr/>
        <p:txBody>
          <a:bodyPr/>
          <a:lstStyle/>
          <a:p>
            <a:r>
              <a:rPr lang="en-US"/>
              <a:t>NEXT: &lt;next slide title&gt;</a:t>
            </a:r>
            <a:endParaRPr lang="en-US" dirty="0"/>
          </a:p>
        </p:txBody>
      </p:sp>
    </p:spTree>
    <p:extLst>
      <p:ext uri="{BB962C8B-B14F-4D97-AF65-F5344CB8AC3E}">
        <p14:creationId xmlns:p14="http://schemas.microsoft.com/office/powerpoint/2010/main" val="73622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71CD-3948-467E-8CD3-3CA98664D53E}"/>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Event name or presentation title</a:t>
            </a:r>
          </a:p>
        </p:txBody>
      </p:sp>
      <p:sp>
        <p:nvSpPr>
          <p:cNvPr id="5" name="Text Placeholder 4"/>
          <p:cNvSpPr>
            <a:spLocks noGrp="1"/>
          </p:cNvSpPr>
          <p:nvPr>
            <p:ph type="body" sz="quarter" idx="12"/>
          </p:nvPr>
        </p:nvSpPr>
        <p:spPr/>
        <p:txBody>
          <a:bodyPr/>
          <a:lstStyle/>
          <a:p>
            <a:r>
              <a:rPr lang="en-US"/>
              <a:t>Subtitle or speaker name</a:t>
            </a:r>
            <a:endParaRPr lang="en-US" dirty="0"/>
          </a:p>
        </p:txBody>
      </p:sp>
    </p:spTree>
    <p:extLst>
      <p:ext uri="{BB962C8B-B14F-4D97-AF65-F5344CB8AC3E}">
        <p14:creationId xmlns:p14="http://schemas.microsoft.com/office/powerpoint/2010/main" val="393773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22FDDF9F-7708-F4D0-540C-CD12792DF444}"/>
              </a:ext>
            </a:extLst>
          </p:cNvPr>
          <p:cNvSpPr txBox="1">
            <a:spLocks/>
          </p:cNvSpPr>
          <p:nvPr/>
        </p:nvSpPr>
        <p:spPr>
          <a:xfrm>
            <a:off x="3887157" y="6032821"/>
            <a:ext cx="9144000" cy="307777"/>
          </a:xfrm>
          <a:prstGeom prst="rect">
            <a:avLst/>
          </a:prstGeom>
        </p:spPr>
        <p:txBody>
          <a:bodyPr lIns="91440" tIns="45720" rIns="91440" bIns="45720" anchor="t"/>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Segoe UI Semilight"/>
                <a:cs typeface="Segoe UI Semilight"/>
              </a:rPr>
              <a:t>Take our two-question survey </a:t>
            </a:r>
          </a:p>
        </p:txBody>
      </p:sp>
      <p:pic>
        <p:nvPicPr>
          <p:cNvPr id="5" name="Picture 4">
            <a:extLst>
              <a:ext uri="{FF2B5EF4-FFF2-40B4-BE49-F238E27FC236}">
                <a16:creationId xmlns:a16="http://schemas.microsoft.com/office/drawing/2014/main" id="{86CF8573-CD08-7F76-3C22-F2C44AB8E670}"/>
              </a:ext>
            </a:extLst>
          </p:cNvPr>
          <p:cNvPicPr>
            <a:picLocks noChangeAspect="1"/>
          </p:cNvPicPr>
          <p:nvPr/>
        </p:nvPicPr>
        <p:blipFill>
          <a:blip r:embed="rId3"/>
          <a:stretch>
            <a:fillRect/>
          </a:stretch>
        </p:blipFill>
        <p:spPr>
          <a:xfrm>
            <a:off x="3952875" y="1285875"/>
            <a:ext cx="4286250" cy="4286250"/>
          </a:xfrm>
          <a:prstGeom prst="rect">
            <a:avLst/>
          </a:prstGeom>
        </p:spPr>
      </p:pic>
      <p:sp>
        <p:nvSpPr>
          <p:cNvPr id="6" name="TextBox 5">
            <a:extLst>
              <a:ext uri="{FF2B5EF4-FFF2-40B4-BE49-F238E27FC236}">
                <a16:creationId xmlns:a16="http://schemas.microsoft.com/office/drawing/2014/main" id="{9379EA94-AD69-702F-B966-845F99BDFDE8}"/>
              </a:ext>
            </a:extLst>
          </p:cNvPr>
          <p:cNvSpPr txBox="1"/>
          <p:nvPr/>
        </p:nvSpPr>
        <p:spPr>
          <a:xfrm>
            <a:off x="364210" y="275095"/>
            <a:ext cx="11391254" cy="615553"/>
          </a:xfrm>
          <a:prstGeom prst="rect">
            <a:avLst/>
          </a:prstGeom>
          <a:noFill/>
        </p:spPr>
        <p:txBody>
          <a:bodyPr wrap="square" lIns="0" tIns="0" rIns="0" bIns="0" rtlCol="0">
            <a:spAutoFit/>
          </a:bodyPr>
          <a:lstStyle/>
          <a:p>
            <a:r>
              <a:rPr lang="en-US" sz="2000" b="1" dirty="0">
                <a:solidFill>
                  <a:srgbClr val="C00000"/>
                </a:solidFill>
                <a:highlight>
                  <a:srgbClr val="FFFF00"/>
                </a:highlight>
              </a:rPr>
              <a:t>STUDENT AMBASSADORS: PLEASE ADJUST THIS SLIDE TO THE END OF YOUR PRESENTATION, AND REMOVE THIS TEXT</a:t>
            </a:r>
          </a:p>
        </p:txBody>
      </p:sp>
    </p:spTree>
    <p:extLst>
      <p:ext uri="{BB962C8B-B14F-4D97-AF65-F5344CB8AC3E}">
        <p14:creationId xmlns:p14="http://schemas.microsoft.com/office/powerpoint/2010/main" val="2797415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Text layout (without bullet points)</a:t>
            </a:r>
            <a:endParaRPr lang="en-US" dirty="0"/>
          </a:p>
        </p:txBody>
      </p:sp>
      <p:sp>
        <p:nvSpPr>
          <p:cNvPr id="6" name="Text Placeholder 5"/>
          <p:cNvSpPr>
            <a:spLocks noGrp="1"/>
          </p:cNvSpPr>
          <p:nvPr>
            <p:ph type="body" sz="quarter" idx="10"/>
          </p:nvPr>
        </p:nvSpPr>
        <p:spPr/>
        <p:txBody>
          <a:bodyPr/>
          <a:lstStyle/>
          <a:p>
            <a:r>
              <a:rPr lang="en-US"/>
              <a:t>Main topic: Segoe UI Semilight, size 28pt</a:t>
            </a:r>
          </a:p>
          <a:p>
            <a:pPr lvl="1"/>
            <a:r>
              <a:rPr lang="en-US"/>
              <a:t>Segoe UI, size 20pt for second level</a:t>
            </a:r>
          </a:p>
          <a:p>
            <a:pPr lvl="2"/>
            <a:r>
              <a:rPr lang="en-US"/>
              <a:t>Segoe UI, size 16pt for third level</a:t>
            </a:r>
            <a:endParaRPr lang="en-US" dirty="0"/>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Text layout (without bullet points)</a:t>
            </a:r>
            <a:endParaRPr lang="en-US" dirty="0"/>
          </a:p>
        </p:txBody>
      </p:sp>
      <p:sp>
        <p:nvSpPr>
          <p:cNvPr id="6" name="Text Placeholder 5"/>
          <p:cNvSpPr>
            <a:spLocks noGrp="1"/>
          </p:cNvSpPr>
          <p:nvPr>
            <p:ph type="body" sz="quarter" idx="10"/>
          </p:nvPr>
        </p:nvSpPr>
        <p:spPr/>
        <p:txBody>
          <a:bodyPr/>
          <a:lstStyle/>
          <a:p>
            <a:r>
              <a:rPr lang="en-US"/>
              <a:t>Main topic: Segoe UI Semilight, size 28pt</a:t>
            </a:r>
          </a:p>
          <a:p>
            <a:pPr lvl="1"/>
            <a:r>
              <a:rPr lang="en-US"/>
              <a:t>Segoe UI, size 20pt for second level</a:t>
            </a:r>
          </a:p>
          <a:p>
            <a:pPr lvl="2"/>
            <a:r>
              <a:rPr lang="en-US"/>
              <a:t>Segoe UI, size 16pt for third level</a:t>
            </a:r>
            <a:endParaRPr lang="en-US" dirty="0"/>
          </a:p>
        </p:txBody>
      </p:sp>
    </p:spTree>
    <p:extLst>
      <p:ext uri="{BB962C8B-B14F-4D97-AF65-F5344CB8AC3E}">
        <p14:creationId xmlns:p14="http://schemas.microsoft.com/office/powerpoint/2010/main" val="1752213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Text layout with bulleted text</a:t>
            </a:r>
            <a:endParaRPr lang="en-US" dirty="0"/>
          </a:p>
        </p:txBody>
      </p:sp>
      <p:sp>
        <p:nvSpPr>
          <p:cNvPr id="6" name="Text Placeholder 5"/>
          <p:cNvSpPr>
            <a:spLocks noGrp="1"/>
          </p:cNvSpPr>
          <p:nvPr>
            <p:ph type="body" sz="quarter" idx="10"/>
          </p:nvPr>
        </p:nvSpPr>
        <p:spPr/>
        <p:txBody>
          <a:bodyPr/>
          <a:lstStyle/>
          <a:p>
            <a:r>
              <a:rPr lang="en-US"/>
              <a:t>Main topic: Segoe UI Semilight, size 28pt</a:t>
            </a:r>
          </a:p>
          <a:p>
            <a:pPr lvl="1"/>
            <a:r>
              <a:rPr lang="en-US"/>
              <a:t>Segoe UI, size 20pt for second level</a:t>
            </a:r>
          </a:p>
          <a:p>
            <a:pPr lvl="2"/>
            <a:r>
              <a:rPr lang="en-US"/>
              <a:t>Segoe UI, size 16pt for third level</a:t>
            </a:r>
            <a:endParaRPr lang="en-US" dirty="0"/>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Example with longer headline text</a:t>
            </a:r>
            <a:br>
              <a:rPr lang="en-US" dirty="0"/>
            </a:br>
            <a:r>
              <a:rPr lang="en-US" dirty="0"/>
              <a:t>wrapping to a second line</a:t>
            </a:r>
          </a:p>
        </p:txBody>
      </p:sp>
      <p:sp>
        <p:nvSpPr>
          <p:cNvPr id="6" name="Text Placeholder 5"/>
          <p:cNvSpPr>
            <a:spLocks noGrp="1"/>
          </p:cNvSpPr>
          <p:nvPr>
            <p:ph type="body" sz="quarter" idx="10"/>
          </p:nvPr>
        </p:nvSpPr>
        <p:spPr>
          <a:xfrm>
            <a:off x="586390" y="2019300"/>
            <a:ext cx="11018520" cy="2252924"/>
          </a:xfrm>
        </p:spPr>
        <p:txBody>
          <a:bodyPr/>
          <a:lstStyle/>
          <a:p>
            <a:pPr>
              <a:lnSpc>
                <a:spcPct val="95000"/>
              </a:lnSpc>
            </a:pPr>
            <a:r>
              <a:rPr lang="en-US" sz="2400" dirty="0"/>
              <a:t>When the headline text is 2 lines, move this text block </a:t>
            </a:r>
            <a:br>
              <a:rPr lang="en-US" sz="2400" dirty="0"/>
            </a:br>
            <a:r>
              <a:rPr lang="en-US" sz="2400" dirty="0"/>
              <a:t>down to align to the lower blue guide</a:t>
            </a:r>
          </a:p>
          <a:p>
            <a:pPr>
              <a:lnSpc>
                <a:spcPct val="95000"/>
              </a:lnSpc>
            </a:pPr>
            <a:r>
              <a:rPr lang="en-US" sz="2400" dirty="0"/>
              <a:t>If you don’t see guidelines, click on the View menu, </a:t>
            </a:r>
            <a:br>
              <a:rPr lang="en-US" sz="2400" dirty="0"/>
            </a:br>
            <a:r>
              <a:rPr lang="en-US" sz="2400" dirty="0"/>
              <a:t>and then check the box in front of “Guides”</a:t>
            </a:r>
          </a:p>
          <a:p>
            <a:pPr>
              <a:lnSpc>
                <a:spcPct val="95000"/>
              </a:lnSpc>
            </a:pPr>
            <a:r>
              <a:rPr lang="en-US" sz="2400" dirty="0"/>
              <a:t>Use a “soft return” Shift + Enter to wrap text without </a:t>
            </a:r>
            <a:br>
              <a:rPr lang="en-US" sz="2400" dirty="0"/>
            </a:br>
            <a:r>
              <a:rPr lang="en-US" sz="2400" dirty="0"/>
              <a:t>adding extra line spacing</a:t>
            </a:r>
          </a:p>
        </p:txBody>
      </p:sp>
      <p:sp>
        <p:nvSpPr>
          <p:cNvPr id="4" name="Freeform: Shape 3">
            <a:extLst>
              <a:ext uri="{FF2B5EF4-FFF2-40B4-BE49-F238E27FC236}">
                <a16:creationId xmlns:a16="http://schemas.microsoft.com/office/drawing/2014/main" id="{68C99FEA-6DB6-4686-A261-F28F26C8981E}"/>
              </a:ext>
            </a:extLst>
          </p:cNvPr>
          <p:cNvSpPr/>
          <p:nvPr/>
        </p:nvSpPr>
        <p:spPr bwMode="auto">
          <a:xfrm>
            <a:off x="6516913" y="2019300"/>
            <a:ext cx="2474687" cy="676922"/>
          </a:xfrm>
          <a:custGeom>
            <a:avLst/>
            <a:gdLst>
              <a:gd name="connsiteX0" fmla="*/ 0 w 822960"/>
              <a:gd name="connsiteY0" fmla="*/ 205740 h 205740"/>
              <a:gd name="connsiteX1" fmla="*/ 822960 w 822960"/>
              <a:gd name="connsiteY1" fmla="*/ 205740 h 205740"/>
              <a:gd name="connsiteX2" fmla="*/ 822960 w 822960"/>
              <a:gd name="connsiteY2" fmla="*/ 0 h 205740"/>
            </a:gdLst>
            <a:ahLst/>
            <a:cxnLst>
              <a:cxn ang="0">
                <a:pos x="connsiteX0" y="connsiteY0"/>
              </a:cxn>
              <a:cxn ang="0">
                <a:pos x="connsiteX1" y="connsiteY1"/>
              </a:cxn>
              <a:cxn ang="0">
                <a:pos x="connsiteX2" y="connsiteY2"/>
              </a:cxn>
            </a:cxnLst>
            <a:rect l="l" t="t" r="r" b="b"/>
            <a:pathLst>
              <a:path w="822960" h="205740">
                <a:moveTo>
                  <a:pt x="0" y="205740"/>
                </a:moveTo>
                <a:lnTo>
                  <a:pt x="822960" y="205740"/>
                </a:lnTo>
                <a:lnTo>
                  <a:pt x="822960" y="0"/>
                </a:lnTo>
              </a:path>
            </a:pathLst>
          </a:custGeom>
          <a:noFill/>
          <a:ln w="12700">
            <a:solidFill>
              <a:schemeClr val="tx1">
                <a:alpha val="49000"/>
              </a:schemeClr>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908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B4391967ADFE8469D6C015465AD315E" ma:contentTypeVersion="10" ma:contentTypeDescription="Create a new document." ma:contentTypeScope="" ma:versionID="f80c13ef4b5f8fd06b13aa8333171bd5">
  <xsd:schema xmlns:xsd="http://www.w3.org/2001/XMLSchema" xmlns:xs="http://www.w3.org/2001/XMLSchema" xmlns:p="http://schemas.microsoft.com/office/2006/metadata/properties" xmlns:ns2="b38ad2e8-7385-42ac-a943-76e9ea801cf0" xmlns:ns3="211ea7d1-7d09-49a0-8c96-644562ad20a0" targetNamespace="http://schemas.microsoft.com/office/2006/metadata/properties" ma:root="true" ma:fieldsID="e1fa8ed5b9995a25259d1a476d4ba3b4" ns2:_="" ns3:_="">
    <xsd:import namespace="b38ad2e8-7385-42ac-a943-76e9ea801cf0"/>
    <xsd:import namespace="211ea7d1-7d09-49a0-8c96-644562ad20a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ObjectDetectorVersions" minOccurs="0"/>
                <xsd:element ref="ns2:MediaServiceGenerationTime" minOccurs="0"/>
                <xsd:element ref="ns2:MediaServiceEventHashCode"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8ad2e8-7385-42ac-a943-76e9ea801c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11ea7d1-7d09-49a0-8c96-644562ad20a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211ea7d1-7d09-49a0-8c96-644562ad20a0">
      <UserInfo>
        <DisplayName>Pablo Veramendi (Microsoft)</DisplayName>
        <AccountId>13</AccountId>
        <AccountType/>
      </UserInfo>
      <UserInfo>
        <DisplayName>Ruth Arogundade</DisplayName>
        <AccountId>1634</AccountId>
        <AccountType/>
      </UserInfo>
      <UserInfo>
        <DisplayName>Fatima Aruna</DisplayName>
        <AccountId>2769</AccountId>
        <AccountType/>
      </UserInfo>
    </SharedWithUsers>
    <MediaLengthInSeconds xmlns="b38ad2e8-7385-42ac-a943-76e9ea801cf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91345C-D107-42F0-AC37-8EAB3688E3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8ad2e8-7385-42ac-a943-76e9ea801cf0"/>
    <ds:schemaRef ds:uri="211ea7d1-7d09-49a0-8c96-644562ad20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b38ad2e8-7385-42ac-a943-76e9ea801cf0"/>
    <ds:schemaRef ds:uri="http://purl.org/dc/dcmitype/"/>
    <ds:schemaRef ds:uri="http://schemas.microsoft.com/office/2006/documentManagement/types"/>
    <ds:schemaRef ds:uri="http://purl.org/dc/elements/1.1/"/>
    <ds:schemaRef ds:uri="http://schemas.openxmlformats.org/package/2006/metadata/core-properties"/>
    <ds:schemaRef ds:uri="http://www.w3.org/XML/1998/namespace"/>
    <ds:schemaRef ds:uri="http://schemas.microsoft.com/office/infopath/2007/PartnerControls"/>
    <ds:schemaRef ds:uri="211ea7d1-7d09-49a0-8c96-644562ad20a0"/>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WHITE TEMPLATE</Template>
  <TotalTime>1243</TotalTime>
  <Words>2826</Words>
  <Application>Microsoft Office PowerPoint</Application>
  <PresentationFormat>Widescreen</PresentationFormat>
  <Paragraphs>319</Paragraphs>
  <Slides>38</Slides>
  <Notes>36</Notes>
  <HiddenSlides>2</HiddenSlides>
  <MMClips>0</MMClips>
  <ScaleCrop>false</ScaleCrop>
  <HeadingPairs>
    <vt:vector size="4" baseType="variant">
      <vt:variant>
        <vt:lpstr>Theme</vt:lpstr>
      </vt:variant>
      <vt:variant>
        <vt:i4>2</vt:i4>
      </vt:variant>
      <vt:variant>
        <vt:lpstr>Slide Titles</vt:lpstr>
      </vt:variant>
      <vt:variant>
        <vt:i4>38</vt:i4>
      </vt:variant>
    </vt:vector>
  </HeadingPairs>
  <TitlesOfParts>
    <vt:vector size="40" baseType="lpstr">
      <vt:lpstr>WHITE TEMPLATE</vt:lpstr>
      <vt:lpstr>SOFT BLACK TEMPLATE</vt:lpstr>
      <vt:lpstr>PowerPoint Presentation</vt:lpstr>
      <vt:lpstr>Event name or presentation title</vt:lpstr>
      <vt:lpstr>Event name or presentation title</vt:lpstr>
      <vt:lpstr>Event name or presentation title</vt:lpstr>
      <vt:lpstr>PowerPoint Presentation</vt:lpstr>
      <vt:lpstr>Text layout (without bullet points)</vt:lpstr>
      <vt:lpstr>Text layout (without bullet points)</vt:lpstr>
      <vt:lpstr>Text layout with bulleted text</vt:lpstr>
      <vt:lpstr>Example with longer headline text wrapping to a second line</vt:lpstr>
      <vt:lpstr>Adjusting list levels</vt:lpstr>
      <vt:lpstr>Bullet points layout with subtitle Set the subtitle to 20pt in the same text block, with character spacing Normal</vt:lpstr>
      <vt:lpstr>Slide palette info</vt:lpstr>
      <vt:lpstr>Creating accessible content</vt:lpstr>
      <vt:lpstr>Demo</vt:lpstr>
      <vt:lpstr>Video</vt:lpstr>
      <vt:lpstr>Section title</vt:lpstr>
      <vt:lpstr>Survey</vt:lpstr>
      <vt:lpstr>Software code slide</vt:lpstr>
      <vt:lpstr>Notes (hidden)</vt:lpstr>
      <vt:lpstr>PowerPoint Presentation</vt:lpstr>
      <vt:lpstr>PowerPoint Presentation</vt:lpstr>
      <vt:lpstr>Event name or presentation title</vt:lpstr>
      <vt:lpstr>Event name or presentation title</vt:lpstr>
      <vt:lpstr>Event name or presentation title</vt:lpstr>
      <vt:lpstr>Text layout (without bullet points)</vt:lpstr>
      <vt:lpstr>Text layout with bulleted text</vt:lpstr>
      <vt:lpstr>Text layout with bulleted text</vt:lpstr>
      <vt:lpstr>Example with longer headline text wrapping to a second line</vt:lpstr>
      <vt:lpstr>Adjusting list levels</vt:lpstr>
      <vt:lpstr>Bullet points layout with subtitle Set the subtitle to 20pt in the same text block, with character spacing Normal</vt:lpstr>
      <vt:lpstr>Slide palette info</vt:lpstr>
      <vt:lpstr>Creating accessible content</vt:lpstr>
      <vt:lpstr>Demo</vt:lpstr>
      <vt:lpstr>Video</vt:lpstr>
      <vt:lpstr>Section title</vt:lpstr>
      <vt:lpstr>Software code slide</vt:lpstr>
      <vt:lpstr>Notes (hidden)</vt:lpstr>
      <vt:lpstr>PowerPoint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keywords/>
  <dc:description/>
  <cp:lastModifiedBy>Korrie Miller</cp:lastModifiedBy>
  <cp:revision>73</cp:revision>
  <dcterms:created xsi:type="dcterms:W3CDTF">2019-03-28T18:40:02Z</dcterms:created>
  <dcterms:modified xsi:type="dcterms:W3CDTF">2024-06-19T04:33:16Z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0x0101000B4391967ADFE8469D6C015465AD315E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Order">
    <vt:r8>728100</vt:r8>
  </property>
  <property fmtid="{D5CDD505-2E9C-101B-9397-08002B2CF9AE}" pid="21" name="xd_Signature">
    <vt:bool>false</vt:bool>
  </property>
  <property fmtid="{D5CDD505-2E9C-101B-9397-08002B2CF9AE}" pid="22" name="xd_ProgID">
    <vt:lpwstr/>
  </property>
  <property fmtid="{D5CDD505-2E9C-101B-9397-08002B2CF9AE}" pid="23" name="ComplianceAssetId">
    <vt:lpwstr/>
  </property>
  <property fmtid="{D5CDD505-2E9C-101B-9397-08002B2CF9AE}" pid="24" name="TemplateUrl">
    <vt:lpwstr/>
  </property>
  <property fmtid="{D5CDD505-2E9C-101B-9397-08002B2CF9AE}" pid="25" name="MediaServiceImageTags">
    <vt:lpwstr/>
  </property>
  <property fmtid="{D5CDD505-2E9C-101B-9397-08002B2CF9AE}" pid="26" name="_ExtendedDescription">
    <vt:lpwstr/>
  </property>
  <property fmtid="{D5CDD505-2E9C-101B-9397-08002B2CF9AE}" pid="27" name="TriggerFlowInfo">
    <vt:lpwstr/>
  </property>
  <property fmtid="{D5CDD505-2E9C-101B-9397-08002B2CF9AE}" pid="28" name="lcf76f155ced4ddcb4097134ff3c332f">
    <vt:lpwstr/>
  </property>
  <property fmtid="{D5CDD505-2E9C-101B-9397-08002B2CF9AE}" pid="29" name="TaxCatchAll">
    <vt:lpwstr/>
  </property>
</Properties>
</file>