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1"/>
  </p:notesMasterIdLst>
  <p:sldIdLst>
    <p:sldId id="285" r:id="rId2"/>
    <p:sldId id="329" r:id="rId3"/>
    <p:sldId id="321" r:id="rId4"/>
    <p:sldId id="327" r:id="rId5"/>
    <p:sldId id="290" r:id="rId6"/>
    <p:sldId id="308" r:id="rId7"/>
    <p:sldId id="309" r:id="rId8"/>
    <p:sldId id="310" r:id="rId9"/>
    <p:sldId id="332" r:id="rId10"/>
    <p:sldId id="333" r:id="rId11"/>
    <p:sldId id="311" r:id="rId12"/>
    <p:sldId id="312" r:id="rId13"/>
    <p:sldId id="319" r:id="rId14"/>
    <p:sldId id="336" r:id="rId15"/>
    <p:sldId id="337" r:id="rId16"/>
    <p:sldId id="338" r:id="rId17"/>
    <p:sldId id="339" r:id="rId18"/>
    <p:sldId id="340" r:id="rId19"/>
    <p:sldId id="341" r:id="rId20"/>
    <p:sldId id="313" r:id="rId21"/>
    <p:sldId id="334" r:id="rId22"/>
    <p:sldId id="335" r:id="rId23"/>
    <p:sldId id="314" r:id="rId24"/>
    <p:sldId id="315" r:id="rId25"/>
    <p:sldId id="316" r:id="rId26"/>
    <p:sldId id="342" r:id="rId27"/>
    <p:sldId id="317" r:id="rId28"/>
    <p:sldId id="318" r:id="rId29"/>
    <p:sldId id="320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libri Light" panose="020F0302020204030204" pitchFamily="34" charset="0"/>
      <p:regular r:id="rId36"/>
      <p:italic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Segoe UI" panose="020B0502040204020203" pitchFamily="34" charset="0"/>
      <p:regular r:id="rId42"/>
      <p:bold r:id="rId43"/>
      <p:italic r:id="rId44"/>
      <p:boldItalic r:id="rId45"/>
    </p:embeddedFont>
    <p:embeddedFont>
      <p:font typeface="Verdana" panose="020B0604030504040204" pitchFamily="34" charset="0"/>
      <p:regular r:id="rId46"/>
      <p:bold r:id="rId47"/>
      <p:italic r:id="rId48"/>
      <p:boldItalic r:id="rId4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F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4A898-46EA-4B9D-9766-E5DEA2A41F6B}">
  <a:tblStyle styleId="{BB34A898-46EA-4B9D-9766-E5DEA2A41F6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05265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443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038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981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509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367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591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209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552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894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66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201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8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38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677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029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604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260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49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D71B-B612-4E6C-993C-72E3E8074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DB081-6652-4EE2-8CCB-F553859BD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FFBCC-AAA6-481E-B2B7-6B8909C8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5A6FF-858C-4287-B8FF-F34C3FD8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E0D23-304A-4169-BC6A-7691294A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6220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5242-E2F7-4957-A5D0-D472367F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69C4D-4AF3-4021-9F92-514F78235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233E-AEDB-41C5-9438-129BFBF0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305D9-0E76-4540-A6AE-7F1281BA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4187-C514-4D00-9200-9CE525A8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696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FB7DA-2B58-4186-822D-77D113E9B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AC251-7CA4-42D4-A186-2A053250E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C6C4F-F9F1-4C39-A6E2-7EB47352C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6112-02E9-4C15-B605-00FB9BAA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3E308-0B2C-497B-9330-3B4E2E3E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2422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3396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690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84AE-86C7-4EC8-BE5C-96F7AF4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56969-A292-42A9-A172-410AE6505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44C0F-D0DE-4048-A071-64119BC6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9430A-627C-4CE4-958C-4F13BB6C3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BAE9C-E0E5-4B31-8A05-D2209CBB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0514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D704-5173-41B9-A7B9-84B85704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BE0C9-09E0-49E5-A53F-6996A92F4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68C97-1D74-48D4-97A3-725FD12A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5ACA5-C565-4C4E-9241-77CA215E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C4075-2DA0-4C96-9D54-056D89EE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6331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94AE-5C0E-4166-AFC5-392E47EC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0416-6023-4A19-AC62-937C4F9A0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ECD58-D1E6-4C52-957C-806E47CEA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ECF03-3C70-4B8A-9198-0B5CABAD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C9B4A-A963-4857-ADA6-3749A4E8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21239-F436-446F-9A01-FDA464ED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5739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A7A53-B9A0-4500-946E-36E7858B9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CB369-653C-4BFB-9971-272E34B79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54902-CB2D-4B80-B025-ECE706C21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95E18-070C-4CA5-A7DE-1CFBE11A5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F2842-EB6E-4A12-8700-31C848C70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8A58D8-8796-474A-9362-920B0097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7BEAE-0EB5-4CAD-8047-6687432F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94E11-CD8D-43E0-B5D3-431E3A1CD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220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A0B7-3535-44C5-AEDA-74335639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56C0C-F199-4A7F-8BE7-690E6654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274C4-5F11-4D83-83A8-D9A6028C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0C2E1-CA8D-4D40-910C-C6333943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1754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EEA08-C9AA-448E-8C3D-263A55487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7A87B-CF79-4F9E-B381-31D8FB6C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5E15E-796A-4274-BBBE-72176CF0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92274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3A0DF-21BC-460A-A6E4-834E70BB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67B92-4BC1-44AB-AEF9-62B50CEB4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C3B16-B9F3-4660-A83D-D803AEA7D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CF43A-A3B4-424D-B224-328D0C99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D5305-79A2-4093-8E6D-0CD7B659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F2B3D-5197-4B52-B506-5F326910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0701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CD35-AD46-467E-9268-71FD7538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7BE919-7D19-48A9-836E-E1C974603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ACE24-FD57-4B49-AAA2-45524737A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E31CD-2955-41EB-920A-16211CCDB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9593-E6C3-4EEB-825D-5FE0E77391E1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14582-1017-4554-8EF3-79DFE6428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65DFF-2E27-407B-BB7D-3B7B0142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32D6-8512-48D2-8709-099B414D4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6836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B43D3-87B5-42C3-AD0F-1C170F349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E198-6DDB-40A6-8365-5B6147733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928E5-EF3D-4F78-A37E-B54091C6D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D9593-E6C3-4EEB-825D-5FE0E77391E1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FBE53-82D5-4255-BF70-B71561E38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691D9-5929-41B5-9CC6-2A45FDBDC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232D6-8512-48D2-8709-099B414D4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27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java/codeconventions-150003.pdf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DC0BF6-DF04-47B2-B904-758BF7D80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667" y="-264497"/>
            <a:ext cx="2753892" cy="19468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E49B59-2564-4279-9D65-BF5663553C91}"/>
              </a:ext>
            </a:extLst>
          </p:cNvPr>
          <p:cNvSpPr/>
          <p:nvPr/>
        </p:nvSpPr>
        <p:spPr>
          <a:xfrm>
            <a:off x="1726779" y="1825392"/>
            <a:ext cx="64905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rgbClr val="262F3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Javada</a:t>
            </a:r>
            <a:r>
              <a:rPr lang="en-US" sz="3600" b="1" dirty="0">
                <a:solidFill>
                  <a:srgbClr val="262F3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262F3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ma’lumot</a:t>
            </a:r>
            <a:r>
              <a:rPr lang="en-US" sz="3600" b="1" dirty="0">
                <a:solidFill>
                  <a:srgbClr val="262F3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262F3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turlari</a:t>
            </a:r>
            <a:r>
              <a:rPr lang="en-US" sz="3600" b="1" dirty="0">
                <a:solidFill>
                  <a:srgbClr val="262F3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262F3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3600" b="1" dirty="0">
                <a:solidFill>
                  <a:srgbClr val="262F3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 </a:t>
            </a:r>
            <a:r>
              <a:rPr lang="en-US" sz="3600" b="1" dirty="0" err="1">
                <a:solidFill>
                  <a:srgbClr val="262F3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o’zgaruvchilar</a:t>
            </a:r>
            <a:r>
              <a:rPr lang="en-US" sz="3600" b="1" dirty="0">
                <a:solidFill>
                  <a:srgbClr val="262F3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 </a:t>
            </a:r>
            <a:endParaRPr lang="ru-RU" sz="3600" b="1" dirty="0">
              <a:solidFill>
                <a:srgbClr val="262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0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7691" y="687184"/>
            <a:ext cx="7637318" cy="3365272"/>
          </a:xfrm>
        </p:spPr>
        <p:txBody>
          <a:bodyPr/>
          <a:lstStyle/>
          <a:p>
            <a:pPr marL="0" indent="360363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1600" dirty="0" err="1"/>
              <a:t>O’zgaruvchi</a:t>
            </a:r>
            <a:r>
              <a:rPr lang="en-US" sz="1600" dirty="0"/>
              <a:t> </a:t>
            </a:r>
            <a:r>
              <a:rPr lang="en-US" sz="1600" dirty="0" err="1"/>
              <a:t>nomi</a:t>
            </a:r>
            <a:r>
              <a:rPr lang="en-US" sz="1600" dirty="0"/>
              <a:t> java </a:t>
            </a:r>
            <a:r>
              <a:rPr lang="en-US" sz="1600" dirty="0" err="1"/>
              <a:t>kalit</a:t>
            </a:r>
            <a:r>
              <a:rPr lang="en-US" sz="1600" dirty="0"/>
              <a:t> </a:t>
            </a:r>
            <a:r>
              <a:rPr lang="en-US" sz="1600" dirty="0" err="1"/>
              <a:t>so’zi</a:t>
            </a:r>
            <a:r>
              <a:rPr lang="en-US" sz="1600" dirty="0"/>
              <a:t> </a:t>
            </a:r>
            <a:r>
              <a:rPr lang="en-US" sz="1600" dirty="0" err="1"/>
              <a:t>bo’lmasligi</a:t>
            </a:r>
            <a:r>
              <a:rPr lang="en-US" sz="1600" dirty="0"/>
              <a:t> </a:t>
            </a:r>
            <a:r>
              <a:rPr lang="en-US" sz="1600" dirty="0" err="1"/>
              <a:t>kerak</a:t>
            </a:r>
            <a:r>
              <a:rPr lang="en-US" sz="1600" dirty="0"/>
              <a:t>.</a:t>
            </a:r>
          </a:p>
          <a:p>
            <a:pPr marL="0" indent="360363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1600" dirty="0" err="1"/>
              <a:t>O’zgaruvchi</a:t>
            </a:r>
            <a:r>
              <a:rPr lang="en-US" sz="1600" dirty="0"/>
              <a:t> </a:t>
            </a:r>
            <a:r>
              <a:rPr lang="en-US" sz="1600" dirty="0" err="1"/>
              <a:t>nomidagi</a:t>
            </a:r>
            <a:r>
              <a:rPr lang="en-US" sz="1600" dirty="0"/>
              <a:t> </a:t>
            </a:r>
            <a:r>
              <a:rPr lang="en-US" sz="1600" dirty="0" err="1"/>
              <a:t>katta</a:t>
            </a:r>
            <a:r>
              <a:rPr lang="en-US" sz="1600" dirty="0"/>
              <a:t> </a:t>
            </a:r>
            <a:r>
              <a:rPr lang="en-US" sz="1600" dirty="0" err="1"/>
              <a:t>va</a:t>
            </a:r>
            <a:r>
              <a:rPr lang="en-US" sz="1600" dirty="0"/>
              <a:t> </a:t>
            </a:r>
            <a:r>
              <a:rPr lang="en-US" sz="1600" dirty="0" err="1"/>
              <a:t>kichik</a:t>
            </a:r>
            <a:r>
              <a:rPr lang="en-US" sz="1600" dirty="0"/>
              <a:t> </a:t>
            </a:r>
            <a:r>
              <a:rPr lang="en-US" sz="1600" dirty="0" err="1"/>
              <a:t>harflar</a:t>
            </a:r>
            <a:r>
              <a:rPr lang="en-US" sz="1600" dirty="0"/>
              <a:t> </a:t>
            </a:r>
            <a:r>
              <a:rPr lang="en-US" sz="1600" dirty="0" err="1"/>
              <a:t>farqlanadi</a:t>
            </a:r>
            <a:r>
              <a:rPr lang="en-US" sz="1600" dirty="0"/>
              <a:t>. </a:t>
            </a:r>
            <a:r>
              <a:rPr lang="en-US" sz="1600" dirty="0" err="1"/>
              <a:t>newVariable</a:t>
            </a:r>
            <a:r>
              <a:rPr lang="en-US" sz="1600" dirty="0"/>
              <a:t> </a:t>
            </a:r>
            <a:r>
              <a:rPr lang="en-US" sz="1600" dirty="0" err="1"/>
              <a:t>va</a:t>
            </a:r>
            <a:r>
              <a:rPr lang="ru-RU" sz="1600" dirty="0"/>
              <a:t> </a:t>
            </a:r>
            <a:r>
              <a:rPr lang="en-US" sz="1600" dirty="0" err="1"/>
              <a:t>newvariable</a:t>
            </a:r>
            <a:endParaRPr lang="en-US" sz="1600" dirty="0"/>
          </a:p>
          <a:p>
            <a:pPr marL="0" indent="360363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1600" dirty="0" err="1"/>
              <a:t>O’zgaruvchi</a:t>
            </a:r>
            <a:r>
              <a:rPr lang="en-US" sz="1600" dirty="0"/>
              <a:t> </a:t>
            </a:r>
            <a:r>
              <a:rPr lang="en-US" sz="1600" dirty="0" err="1"/>
              <a:t>nomini</a:t>
            </a:r>
            <a:r>
              <a:rPr lang="en-US" sz="1600" dirty="0"/>
              <a:t> </a:t>
            </a:r>
            <a:r>
              <a:rPr lang="en-US" sz="1600" dirty="0" err="1"/>
              <a:t>tanlaganda</a:t>
            </a:r>
            <a:r>
              <a:rPr lang="en-US" sz="1600" dirty="0"/>
              <a:t> </a:t>
            </a:r>
            <a:r>
              <a:rPr lang="en-US" sz="1600" dirty="0" err="1"/>
              <a:t>sirli</a:t>
            </a:r>
            <a:r>
              <a:rPr lang="en-US" sz="1600" dirty="0"/>
              <a:t> </a:t>
            </a:r>
            <a:r>
              <a:rPr lang="en-US" sz="1600" dirty="0" err="1"/>
              <a:t>abbreviaturalar</a:t>
            </a:r>
            <a:r>
              <a:rPr lang="en-US" sz="1600" dirty="0"/>
              <a:t> </a:t>
            </a:r>
            <a:r>
              <a:rPr lang="en-US" sz="1600" dirty="0" err="1"/>
              <a:t>o’rniga</a:t>
            </a:r>
            <a:r>
              <a:rPr lang="en-US" sz="1600" dirty="0"/>
              <a:t> </a:t>
            </a:r>
            <a:r>
              <a:rPr lang="en-US" sz="1600" dirty="0" err="1"/>
              <a:t>to’liq</a:t>
            </a:r>
            <a:r>
              <a:rPr lang="en-US" sz="1600" dirty="0"/>
              <a:t> </a:t>
            </a:r>
            <a:r>
              <a:rPr lang="en-US" sz="1600" dirty="0" err="1"/>
              <a:t>so’zdan</a:t>
            </a:r>
            <a:r>
              <a:rPr lang="en-US" sz="1600" dirty="0"/>
              <a:t> </a:t>
            </a:r>
            <a:r>
              <a:rPr lang="en-US" sz="1600" dirty="0" err="1"/>
              <a:t>foydalanish</a:t>
            </a:r>
            <a:r>
              <a:rPr lang="en-US" sz="1600" dirty="0"/>
              <a:t> </a:t>
            </a:r>
            <a:r>
              <a:rPr lang="en-US" sz="1600" dirty="0" err="1"/>
              <a:t>maqsadga</a:t>
            </a:r>
            <a:r>
              <a:rPr lang="en-US" sz="1600" dirty="0"/>
              <a:t> </a:t>
            </a:r>
            <a:r>
              <a:rPr lang="en-US" sz="1600" dirty="0" err="1"/>
              <a:t>muvofiq</a:t>
            </a:r>
            <a:r>
              <a:rPr lang="en-US" sz="1600" dirty="0"/>
              <a:t>. Bu </a:t>
            </a:r>
            <a:r>
              <a:rPr lang="en-US" sz="1600" dirty="0" err="1"/>
              <a:t>esa</a:t>
            </a:r>
            <a:r>
              <a:rPr lang="en-US" sz="1600" dirty="0"/>
              <a:t> </a:t>
            </a:r>
            <a:r>
              <a:rPr lang="en-US" sz="1600" dirty="0" err="1"/>
              <a:t>sizning</a:t>
            </a:r>
            <a:r>
              <a:rPr lang="en-US" sz="1600" dirty="0"/>
              <a:t> </a:t>
            </a:r>
            <a:r>
              <a:rPr lang="en-US" sz="1600" dirty="0" err="1"/>
              <a:t>kodingiz</a:t>
            </a:r>
            <a:r>
              <a:rPr lang="en-US" sz="1600" dirty="0"/>
              <a:t> </a:t>
            </a:r>
            <a:r>
              <a:rPr lang="en-US" sz="1600" dirty="0" err="1"/>
              <a:t>o’qish</a:t>
            </a:r>
            <a:r>
              <a:rPr lang="en-US" sz="1600" dirty="0"/>
              <a:t> </a:t>
            </a:r>
            <a:r>
              <a:rPr lang="en-US" sz="1600" dirty="0" err="1"/>
              <a:t>va</a:t>
            </a:r>
            <a:r>
              <a:rPr lang="en-US" sz="1600" dirty="0"/>
              <a:t> </a:t>
            </a:r>
            <a:r>
              <a:rPr lang="en-US" sz="1600" dirty="0" err="1"/>
              <a:t>tushunish</a:t>
            </a:r>
            <a:r>
              <a:rPr lang="en-US" sz="1600" dirty="0"/>
              <a:t> </a:t>
            </a:r>
            <a:r>
              <a:rPr lang="en-US" sz="1600" dirty="0" err="1"/>
              <a:t>uchun</a:t>
            </a:r>
            <a:r>
              <a:rPr lang="en-US" sz="1600" dirty="0"/>
              <a:t> </a:t>
            </a:r>
            <a:r>
              <a:rPr lang="en-US" sz="1600" dirty="0" err="1"/>
              <a:t>qulay</a:t>
            </a:r>
            <a:r>
              <a:rPr lang="en-US" sz="1600" dirty="0"/>
              <a:t> </a:t>
            </a:r>
            <a:r>
              <a:rPr lang="en-US" sz="1600" dirty="0" err="1"/>
              <a:t>qiladi</a:t>
            </a:r>
            <a:r>
              <a:rPr lang="en-US" sz="1600" dirty="0"/>
              <a:t>.</a:t>
            </a:r>
            <a:endParaRPr lang="ru-RU" sz="1600" dirty="0"/>
          </a:p>
          <a:p>
            <a:pPr marL="0" indent="360363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Agar </a:t>
            </a:r>
            <a:r>
              <a:rPr lang="en-US" sz="1600" dirty="0" err="1"/>
              <a:t>o’zgaruvchiga</a:t>
            </a:r>
            <a:r>
              <a:rPr lang="en-US" sz="1600" dirty="0"/>
              <a:t> </a:t>
            </a:r>
            <a:r>
              <a:rPr lang="en-US" sz="1600" dirty="0" err="1"/>
              <a:t>tanlangan</a:t>
            </a:r>
            <a:r>
              <a:rPr lang="en-US" sz="1600" dirty="0"/>
              <a:t> nom </a:t>
            </a:r>
            <a:r>
              <a:rPr lang="en-US" sz="1600" dirty="0" err="1"/>
              <a:t>bitta</a:t>
            </a:r>
            <a:r>
              <a:rPr lang="en-US" sz="1600" dirty="0"/>
              <a:t> </a:t>
            </a:r>
            <a:r>
              <a:rPr lang="en-US" sz="1600" dirty="0" err="1"/>
              <a:t>so’zdan</a:t>
            </a:r>
            <a:r>
              <a:rPr lang="en-US" sz="1600" dirty="0"/>
              <a:t> </a:t>
            </a:r>
            <a:r>
              <a:rPr lang="en-US" sz="1600" dirty="0" err="1"/>
              <a:t>iborat</a:t>
            </a:r>
            <a:r>
              <a:rPr lang="en-US" sz="1600" dirty="0"/>
              <a:t> </a:t>
            </a:r>
            <a:r>
              <a:rPr lang="en-US" sz="1600" dirty="0" err="1"/>
              <a:t>bo’lsa</a:t>
            </a:r>
            <a:r>
              <a:rPr lang="en-US" sz="1600" dirty="0"/>
              <a:t> </a:t>
            </a:r>
            <a:r>
              <a:rPr lang="en-US" sz="1600" dirty="0" err="1"/>
              <a:t>kichik</a:t>
            </a:r>
            <a:r>
              <a:rPr lang="en-US" sz="1600" dirty="0"/>
              <a:t> </a:t>
            </a:r>
            <a:r>
              <a:rPr lang="en-US" sz="1600" dirty="0" err="1"/>
              <a:t>harflar</a:t>
            </a:r>
            <a:r>
              <a:rPr lang="en-US" sz="1600" dirty="0"/>
              <a:t> </a:t>
            </a:r>
            <a:r>
              <a:rPr lang="en-US" sz="1600" dirty="0" err="1"/>
              <a:t>bilan</a:t>
            </a:r>
            <a:r>
              <a:rPr lang="en-US" sz="1600" dirty="0"/>
              <a:t> </a:t>
            </a:r>
            <a:r>
              <a:rPr lang="en-US" sz="1600" dirty="0" err="1"/>
              <a:t>yoziladi</a:t>
            </a:r>
            <a:r>
              <a:rPr lang="en-US" sz="1600" dirty="0"/>
              <a:t>. </a:t>
            </a:r>
            <a:r>
              <a:rPr lang="en-US" sz="1600" dirty="0" err="1"/>
              <a:t>Agarda</a:t>
            </a:r>
            <a:r>
              <a:rPr lang="en-US" sz="1600" dirty="0"/>
              <a:t> </a:t>
            </a:r>
            <a:r>
              <a:rPr lang="en-US" sz="1600" dirty="0" err="1"/>
              <a:t>bittadan</a:t>
            </a:r>
            <a:r>
              <a:rPr lang="en-US" sz="1600" dirty="0"/>
              <a:t> </a:t>
            </a:r>
            <a:r>
              <a:rPr lang="en-US" sz="1600" dirty="0" err="1"/>
              <a:t>ko’p</a:t>
            </a:r>
            <a:r>
              <a:rPr lang="en-US" sz="1600" dirty="0"/>
              <a:t> </a:t>
            </a:r>
            <a:r>
              <a:rPr lang="en-US" sz="1600" dirty="0" err="1"/>
              <a:t>so’zdan</a:t>
            </a:r>
            <a:r>
              <a:rPr lang="en-US" sz="1600" dirty="0"/>
              <a:t> </a:t>
            </a:r>
            <a:r>
              <a:rPr lang="en-US" sz="1600" dirty="0" err="1"/>
              <a:t>iborat</a:t>
            </a:r>
            <a:r>
              <a:rPr lang="en-US" sz="1600" dirty="0"/>
              <a:t> </a:t>
            </a:r>
            <a:r>
              <a:rPr lang="en-US" sz="1600" dirty="0" err="1"/>
              <a:t>bo’lsa</a:t>
            </a:r>
            <a:r>
              <a:rPr lang="en-US" sz="1600" dirty="0"/>
              <a:t> </a:t>
            </a:r>
            <a:r>
              <a:rPr lang="en-US" sz="1600" dirty="0" err="1"/>
              <a:t>navbatdagi</a:t>
            </a:r>
            <a:r>
              <a:rPr lang="en-US" sz="1600" dirty="0"/>
              <a:t> har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so’z</a:t>
            </a:r>
            <a:r>
              <a:rPr lang="en-US" sz="1600" dirty="0"/>
              <a:t> kata </a:t>
            </a:r>
            <a:r>
              <a:rPr lang="en-US" sz="1600" dirty="0" err="1"/>
              <a:t>harf</a:t>
            </a:r>
            <a:r>
              <a:rPr lang="en-US" sz="1600" dirty="0"/>
              <a:t> </a:t>
            </a:r>
            <a:r>
              <a:rPr lang="en-US" sz="1600" dirty="0" err="1"/>
              <a:t>bilan</a:t>
            </a:r>
            <a:r>
              <a:rPr lang="en-US" sz="1600" dirty="0"/>
              <a:t> </a:t>
            </a:r>
            <a:r>
              <a:rPr lang="en-US" sz="1600" dirty="0" err="1"/>
              <a:t>ajarailadi</a:t>
            </a:r>
            <a:r>
              <a:rPr lang="en-US" sz="1600" dirty="0"/>
              <a:t> (camelCase). </a:t>
            </a:r>
          </a:p>
          <a:p>
            <a:pPr marL="0" indent="360363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Agar </a:t>
            </a:r>
            <a:r>
              <a:rPr lang="en-US" sz="1600" dirty="0" err="1"/>
              <a:t>o’zgaruvchi</a:t>
            </a:r>
            <a:r>
              <a:rPr lang="en-US" sz="1600" dirty="0"/>
              <a:t> </a:t>
            </a:r>
            <a:r>
              <a:rPr lang="en-US" sz="1600" dirty="0" err="1"/>
              <a:t>o’zgarmas</a:t>
            </a:r>
            <a:r>
              <a:rPr lang="en-US" sz="1600" dirty="0"/>
              <a:t>(</a:t>
            </a:r>
            <a:r>
              <a:rPr lang="en-US" sz="1600" dirty="0" err="1"/>
              <a:t>doimiy</a:t>
            </a:r>
            <a:r>
              <a:rPr lang="en-US" sz="1600" dirty="0"/>
              <a:t>) </a:t>
            </a:r>
            <a:r>
              <a:rPr lang="en-US" sz="1600" dirty="0" err="1"/>
              <a:t>qiymatni</a:t>
            </a:r>
            <a:r>
              <a:rPr lang="en-US" sz="1600" dirty="0"/>
              <a:t> </a:t>
            </a:r>
            <a:r>
              <a:rPr lang="en-US" sz="1600" dirty="0" err="1"/>
              <a:t>saqlasa</a:t>
            </a:r>
            <a:r>
              <a:rPr lang="en-US" sz="1600" dirty="0"/>
              <a:t> har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so’z</a:t>
            </a:r>
            <a:r>
              <a:rPr lang="en-US" sz="1600" dirty="0"/>
              <a:t> </a:t>
            </a:r>
            <a:r>
              <a:rPr lang="en-US" sz="1600" dirty="0" err="1"/>
              <a:t>katta</a:t>
            </a:r>
            <a:r>
              <a:rPr lang="en-US" sz="1600" dirty="0"/>
              <a:t> </a:t>
            </a:r>
            <a:r>
              <a:rPr lang="en-US" sz="1600" dirty="0" err="1"/>
              <a:t>harflarda</a:t>
            </a:r>
            <a:r>
              <a:rPr lang="en-US" sz="1600" dirty="0"/>
              <a:t> </a:t>
            </a:r>
            <a:r>
              <a:rPr lang="en-US" sz="1600" dirty="0" err="1"/>
              <a:t>yoziladi</a:t>
            </a:r>
            <a:r>
              <a:rPr lang="en-US" sz="1600" dirty="0"/>
              <a:t> </a:t>
            </a:r>
            <a:r>
              <a:rPr lang="en-US" sz="1600" dirty="0" err="1"/>
              <a:t>va</a:t>
            </a:r>
            <a:r>
              <a:rPr lang="en-US" sz="1600" dirty="0"/>
              <a:t> </a:t>
            </a:r>
            <a:r>
              <a:rPr lang="en-US" sz="1600" dirty="0" err="1"/>
              <a:t>so’zlar</a:t>
            </a:r>
            <a:r>
              <a:rPr lang="en-US" sz="1600" dirty="0"/>
              <a:t> “_” </a:t>
            </a:r>
            <a:r>
              <a:rPr lang="en-US" sz="1600" dirty="0" err="1"/>
              <a:t>belgisi</a:t>
            </a:r>
            <a:r>
              <a:rPr lang="en-US" sz="1600" dirty="0"/>
              <a:t> </a:t>
            </a:r>
            <a:r>
              <a:rPr lang="en-US" sz="1600" dirty="0" err="1"/>
              <a:t>bilan</a:t>
            </a:r>
            <a:r>
              <a:rPr lang="en-US" sz="1600" dirty="0"/>
              <a:t> </a:t>
            </a:r>
            <a:r>
              <a:rPr lang="en-US" sz="1600" dirty="0" err="1"/>
              <a:t>ajratiladi</a:t>
            </a:r>
            <a:r>
              <a:rPr lang="en-US" sz="1600" dirty="0"/>
              <a:t>. </a:t>
            </a:r>
            <a:r>
              <a:rPr lang="en-US" sz="1600" dirty="0" err="1"/>
              <a:t>Masalan</a:t>
            </a:r>
            <a:r>
              <a:rPr lang="en-US" sz="1600" dirty="0"/>
              <a:t>:  </a:t>
            </a:r>
          </a:p>
          <a:p>
            <a:pPr marL="0" indent="360363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static final int NUMBER_OF_HOURS_IN_A_DAY=24;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51301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2154971" y="447156"/>
            <a:ext cx="5792099" cy="5978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800" dirty="0"/>
              <a:t>Data Types in Java</a:t>
            </a:r>
            <a:endParaRPr lang="en" sz="2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10833" y="2775119"/>
            <a:ext cx="77101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1FD06D2-2AD8-4CB8-AD78-2A2BBCAF9B47}"/>
              </a:ext>
            </a:extLst>
          </p:cNvPr>
          <p:cNvSpPr/>
          <p:nvPr/>
        </p:nvSpPr>
        <p:spPr>
          <a:xfrm>
            <a:off x="1387586" y="1857834"/>
            <a:ext cx="6909955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Ma’lumot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turi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deganda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o’zgaruvchilarda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saqlash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mumkin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bo’lgan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turli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qiymatlar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tushuniladi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Javada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ular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2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toifaga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ajratiladi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Primitive data types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Non-primitive data types</a:t>
            </a:r>
          </a:p>
        </p:txBody>
      </p:sp>
    </p:spTree>
    <p:extLst>
      <p:ext uri="{BB962C8B-B14F-4D97-AF65-F5344CB8AC3E}">
        <p14:creationId xmlns:p14="http://schemas.microsoft.com/office/powerpoint/2010/main" val="2754076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10833" y="2775119"/>
            <a:ext cx="77101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3074" name="Picture 2" descr="datatype in java">
            <a:extLst>
              <a:ext uri="{FF2B5EF4-FFF2-40B4-BE49-F238E27FC236}">
                <a16:creationId xmlns:a16="http://schemas.microsoft.com/office/drawing/2014/main" id="{5BC0BBFC-079C-4D2C-8A5D-912BCA681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845" y="1045030"/>
            <a:ext cx="5148229" cy="394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334">
            <a:extLst>
              <a:ext uri="{FF2B5EF4-FFF2-40B4-BE49-F238E27FC236}">
                <a16:creationId xmlns:a16="http://schemas.microsoft.com/office/drawing/2014/main" id="{1CDD1B3A-16E9-4446-AFD9-382CE1CAD7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7553" y="157811"/>
            <a:ext cx="5792099" cy="5978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 err="1"/>
              <a:t>Javada</a:t>
            </a:r>
            <a:r>
              <a:rPr lang="en-US" sz="2800" b="1" dirty="0"/>
              <a:t> </a:t>
            </a:r>
            <a:r>
              <a:rPr lang="en-US" sz="2800" b="1" dirty="0" err="1"/>
              <a:t>ma’lumot</a:t>
            </a:r>
            <a:r>
              <a:rPr lang="en-US" sz="2800" b="1" dirty="0"/>
              <a:t> </a:t>
            </a:r>
            <a:r>
              <a:rPr lang="en-US" sz="2800" b="1" dirty="0" err="1"/>
              <a:t>turlari</a:t>
            </a:r>
            <a:endParaRPr lang="en" sz="2800" b="1" dirty="0"/>
          </a:p>
        </p:txBody>
      </p:sp>
    </p:spTree>
    <p:extLst>
      <p:ext uri="{BB962C8B-B14F-4D97-AF65-F5344CB8AC3E}">
        <p14:creationId xmlns:p14="http://schemas.microsoft.com/office/powerpoint/2010/main" val="2531020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10833" y="2775119"/>
            <a:ext cx="77101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CB48688-8928-4249-9CB9-CB6A7AAABFED}"/>
              </a:ext>
            </a:extLst>
          </p:cNvPr>
          <p:cNvSpPr/>
          <p:nvPr/>
        </p:nvSpPr>
        <p:spPr>
          <a:xfrm>
            <a:off x="1666672" y="1306552"/>
            <a:ext cx="612318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boolean</a:t>
            </a:r>
            <a:endParaRPr lang="en-US" sz="24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boolean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toifasi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1 bit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ma’lumotni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ifodalash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uchun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ishlatiladi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Faqat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ikkita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qiymat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qabul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qilishi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mumkin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: true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Default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qiymati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boolean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one = true;</a:t>
            </a:r>
          </a:p>
        </p:txBody>
      </p:sp>
    </p:spTree>
    <p:extLst>
      <p:ext uri="{BB962C8B-B14F-4D97-AF65-F5344CB8AC3E}">
        <p14:creationId xmlns:p14="http://schemas.microsoft.com/office/powerpoint/2010/main" val="2819160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0618" y="322436"/>
            <a:ext cx="4944300" cy="645300"/>
          </a:xfrm>
        </p:spPr>
        <p:txBody>
          <a:bodyPr/>
          <a:lstStyle/>
          <a:p>
            <a:r>
              <a:rPr lang="en-US" dirty="0" err="1"/>
              <a:t>Sanoq</a:t>
            </a:r>
            <a:r>
              <a:rPr lang="en-US" dirty="0"/>
              <a:t> </a:t>
            </a:r>
            <a:r>
              <a:rPr lang="en-US" dirty="0" err="1"/>
              <a:t>sistemalari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823" y="967736"/>
            <a:ext cx="7439890" cy="174428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ko’p</a:t>
            </a:r>
            <a:r>
              <a:rPr lang="en-US" dirty="0"/>
              <a:t> </a:t>
            </a:r>
            <a:r>
              <a:rPr lang="en-US" dirty="0" err="1"/>
              <a:t>tarqalgan</a:t>
            </a:r>
            <a:r>
              <a:rPr lang="en-US" dirty="0"/>
              <a:t> 10 </a:t>
            </a:r>
            <a:r>
              <a:rPr lang="en-US" dirty="0" err="1"/>
              <a:t>lik</a:t>
            </a:r>
            <a:r>
              <a:rPr lang="en-US" dirty="0"/>
              <a:t> </a:t>
            </a:r>
            <a:r>
              <a:rPr lang="en-US" dirty="0" err="1"/>
              <a:t>sanoq</a:t>
            </a:r>
            <a:r>
              <a:rPr lang="en-US" dirty="0"/>
              <a:t> </a:t>
            </a:r>
            <a:r>
              <a:rPr lang="en-US" dirty="0" err="1"/>
              <a:t>sistemasidir</a:t>
            </a:r>
            <a:r>
              <a:rPr lang="en-US" dirty="0"/>
              <a:t>. </a:t>
            </a:r>
            <a:r>
              <a:rPr lang="en-US" dirty="0" err="1"/>
              <a:t>Lekin</a:t>
            </a:r>
            <a:r>
              <a:rPr lang="en-US" dirty="0"/>
              <a:t> u </a:t>
            </a:r>
            <a:r>
              <a:rPr lang="en-US" dirty="0" err="1"/>
              <a:t>yagona</a:t>
            </a:r>
            <a:r>
              <a:rPr lang="en-US" dirty="0"/>
              <a:t> </a:t>
            </a:r>
            <a:r>
              <a:rPr lang="en-US" dirty="0" err="1"/>
              <a:t>emas</a:t>
            </a:r>
            <a:r>
              <a:rPr lang="en-US" dirty="0"/>
              <a:t>. </a:t>
            </a:r>
            <a:r>
              <a:rPr lang="en-US" dirty="0" err="1"/>
              <a:t>O’tmishda</a:t>
            </a:r>
            <a:r>
              <a:rPr lang="en-US" dirty="0"/>
              <a:t> </a:t>
            </a:r>
            <a:r>
              <a:rPr lang="en-US" dirty="0" err="1"/>
              <a:t>kupchilk</a:t>
            </a:r>
            <a:r>
              <a:rPr lang="en-US" dirty="0"/>
              <a:t> </a:t>
            </a:r>
            <a:r>
              <a:rPr lang="en-US" dirty="0" err="1"/>
              <a:t>xalqlar</a:t>
            </a:r>
            <a:r>
              <a:rPr lang="en-US" dirty="0"/>
              <a:t> </a:t>
            </a:r>
            <a:r>
              <a:rPr lang="en-US" dirty="0" err="1"/>
              <a:t>turli</a:t>
            </a:r>
            <a:r>
              <a:rPr lang="en-US" dirty="0"/>
              <a:t> </a:t>
            </a:r>
            <a:r>
              <a:rPr lang="en-US" dirty="0" err="1"/>
              <a:t>sanoq</a:t>
            </a:r>
            <a:r>
              <a:rPr lang="en-US" dirty="0"/>
              <a:t> </a:t>
            </a:r>
            <a:r>
              <a:rPr lang="en-US" dirty="0" err="1"/>
              <a:t>sistemalaridan</a:t>
            </a:r>
            <a:r>
              <a:rPr lang="en-US" dirty="0"/>
              <a:t> </a:t>
            </a:r>
            <a:r>
              <a:rPr lang="en-US" dirty="0" err="1"/>
              <a:t>foydalanishgan</a:t>
            </a:r>
            <a:r>
              <a:rPr lang="en-US" dirty="0"/>
              <a:t>. </a:t>
            </a:r>
            <a:r>
              <a:rPr lang="en-US" dirty="0" err="1"/>
              <a:t>Hozirgi</a:t>
            </a:r>
            <a:r>
              <a:rPr lang="en-US" dirty="0"/>
              <a:t> </a:t>
            </a:r>
            <a:r>
              <a:rPr lang="en-US" dirty="0" err="1"/>
              <a:t>kunda</a:t>
            </a:r>
            <a:r>
              <a:rPr lang="en-US" dirty="0"/>
              <a:t> </a:t>
            </a:r>
            <a:r>
              <a:rPr lang="en-US" dirty="0" err="1"/>
              <a:t>ularning</a:t>
            </a:r>
            <a:r>
              <a:rPr lang="en-US" dirty="0"/>
              <a:t> </a:t>
            </a:r>
            <a:r>
              <a:rPr lang="en-US" dirty="0" err="1"/>
              <a:t>deyarli</a:t>
            </a:r>
            <a:r>
              <a:rPr lang="en-US" dirty="0"/>
              <a:t> </a:t>
            </a:r>
            <a:r>
              <a:rPr lang="en-US" dirty="0" err="1"/>
              <a:t>barchasi</a:t>
            </a:r>
            <a:r>
              <a:rPr lang="en-US" dirty="0"/>
              <a:t> 10 </a:t>
            </a:r>
            <a:r>
              <a:rPr lang="en-US" dirty="0" err="1"/>
              <a:t>lik</a:t>
            </a:r>
            <a:r>
              <a:rPr lang="en-US" dirty="0"/>
              <a:t> </a:t>
            </a:r>
            <a:r>
              <a:rPr lang="en-US" dirty="0" err="1"/>
              <a:t>sistemaga</a:t>
            </a:r>
            <a:r>
              <a:rPr lang="en-US" dirty="0"/>
              <a:t> </a:t>
            </a:r>
            <a:r>
              <a:rPr lang="en-US" dirty="0" err="1"/>
              <a:t>o’tishgan</a:t>
            </a:r>
            <a:r>
              <a:rPr lang="en-US" dirty="0"/>
              <a:t>. </a:t>
            </a:r>
            <a:r>
              <a:rPr lang="en-US" dirty="0" err="1"/>
              <a:t>O’nlik</a:t>
            </a:r>
            <a:r>
              <a:rPr lang="en-US" dirty="0"/>
              <a:t> </a:t>
            </a:r>
            <a:r>
              <a:rPr lang="en-US" dirty="0" err="1"/>
              <a:t>sanoq</a:t>
            </a:r>
            <a:r>
              <a:rPr lang="en-US" dirty="0"/>
              <a:t> </a:t>
            </a:r>
            <a:r>
              <a:rPr lang="en-US" dirty="0" err="1"/>
              <a:t>sistemasida</a:t>
            </a:r>
            <a:r>
              <a:rPr lang="en-US" dirty="0"/>
              <a:t> </a:t>
            </a:r>
            <a:r>
              <a:rPr lang="ru-RU" dirty="0"/>
              <a:t>0, 1, 2, 3, 4, 5, 6, 7, 8, 9</a:t>
            </a:r>
            <a:r>
              <a:rPr lang="en-US" dirty="0"/>
              <a:t> </a:t>
            </a:r>
            <a:r>
              <a:rPr lang="en-US" dirty="0" err="1"/>
              <a:t>raqamlari</a:t>
            </a:r>
            <a:r>
              <a:rPr lang="en-US" dirty="0"/>
              <a:t> </a:t>
            </a:r>
            <a:r>
              <a:rPr lang="en-US" dirty="0" err="1"/>
              <a:t>ishlatiladi</a:t>
            </a:r>
            <a:r>
              <a:rPr lang="en-US" dirty="0"/>
              <a:t>. </a:t>
            </a:r>
            <a:r>
              <a:rPr lang="en-US" dirty="0" err="1"/>
              <a:t>Ularni</a:t>
            </a:r>
            <a:r>
              <a:rPr lang="en-US" dirty="0"/>
              <a:t> </a:t>
            </a:r>
            <a:r>
              <a:rPr lang="en-US" dirty="0" err="1"/>
              <a:t>birlashtirgan</a:t>
            </a:r>
            <a:r>
              <a:rPr lang="en-US" dirty="0"/>
              <a:t> </a:t>
            </a:r>
            <a:r>
              <a:rPr lang="en-US" dirty="0" err="1"/>
              <a:t>holda</a:t>
            </a:r>
            <a:r>
              <a:rPr lang="en-US" dirty="0"/>
              <a:t> </a:t>
            </a:r>
            <a:r>
              <a:rPr lang="en-US" dirty="0" err="1"/>
              <a:t>yangi</a:t>
            </a:r>
            <a:r>
              <a:rPr lang="en-US" dirty="0"/>
              <a:t> son </a:t>
            </a:r>
            <a:r>
              <a:rPr lang="en-US" dirty="0" err="1"/>
              <a:t>hosil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492823" y="2568392"/>
            <a:ext cx="3792991" cy="202439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 err="1"/>
              <a:t>Agarda</a:t>
            </a:r>
            <a:r>
              <a:rPr lang="en-US" dirty="0"/>
              <a:t> </a:t>
            </a:r>
            <a:r>
              <a:rPr lang="en-US" dirty="0" err="1"/>
              <a:t>sizda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 -1 ta </a:t>
            </a:r>
            <a:r>
              <a:rPr lang="en-US" dirty="0" err="1"/>
              <a:t>yacheyka</a:t>
            </a:r>
            <a:r>
              <a:rPr lang="en-US" dirty="0"/>
              <a:t> </a:t>
            </a:r>
            <a:r>
              <a:rPr lang="en-US" dirty="0" err="1"/>
              <a:t>bo’sa</a:t>
            </a:r>
            <a:r>
              <a:rPr lang="en-US" dirty="0"/>
              <a:t> </a:t>
            </a:r>
            <a:r>
              <a:rPr lang="ru-RU" dirty="0"/>
              <a:t>0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ru-RU" dirty="0"/>
              <a:t>9</a:t>
            </a:r>
            <a:r>
              <a:rPr lang="en-US" dirty="0"/>
              <a:t> </a:t>
            </a:r>
            <a:r>
              <a:rPr lang="en-US" dirty="0" err="1"/>
              <a:t>gacha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-2 ta </a:t>
            </a:r>
            <a:r>
              <a:rPr lang="en-US" dirty="0" err="1"/>
              <a:t>yacheka</a:t>
            </a:r>
            <a:r>
              <a:rPr lang="en-US" dirty="0"/>
              <a:t> </a:t>
            </a:r>
            <a:r>
              <a:rPr lang="en-US" dirty="0" err="1"/>
              <a:t>bo’lsa</a:t>
            </a:r>
            <a:r>
              <a:rPr lang="en-US" dirty="0"/>
              <a:t> </a:t>
            </a:r>
            <a:r>
              <a:rPr lang="ru-RU" dirty="0"/>
              <a:t>0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ru-RU" dirty="0"/>
              <a:t>9</a:t>
            </a:r>
            <a:r>
              <a:rPr lang="en-US" dirty="0"/>
              <a:t>9 </a:t>
            </a:r>
            <a:r>
              <a:rPr lang="en-US" dirty="0" err="1"/>
              <a:t>gacha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-3 ta </a:t>
            </a:r>
            <a:r>
              <a:rPr lang="en-US" dirty="0" err="1"/>
              <a:t>yacheka</a:t>
            </a:r>
            <a:r>
              <a:rPr lang="en-US" dirty="0"/>
              <a:t> </a:t>
            </a:r>
            <a:r>
              <a:rPr lang="en-US" dirty="0" err="1"/>
              <a:t>bo’lsa</a:t>
            </a:r>
            <a:r>
              <a:rPr lang="en-US" dirty="0"/>
              <a:t> </a:t>
            </a:r>
            <a:r>
              <a:rPr lang="ru-RU" dirty="0"/>
              <a:t>0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ru-RU" dirty="0"/>
              <a:t>9</a:t>
            </a:r>
            <a:r>
              <a:rPr lang="en-US" dirty="0"/>
              <a:t>99 </a:t>
            </a:r>
            <a:r>
              <a:rPr lang="en-US" dirty="0" err="1"/>
              <a:t>gacha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en-US" dirty="0" err="1"/>
              <a:t>bo’lgan</a:t>
            </a:r>
            <a:r>
              <a:rPr lang="en-US" dirty="0"/>
              <a:t> </a:t>
            </a:r>
            <a:r>
              <a:rPr lang="en-US" dirty="0" err="1"/>
              <a:t>sonni</a:t>
            </a:r>
            <a:r>
              <a:rPr lang="en-US" dirty="0"/>
              <a:t> </a:t>
            </a:r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yacheka</a:t>
            </a:r>
            <a:r>
              <a:rPr lang="en-US" dirty="0"/>
              <a:t>(lar)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yozishingiz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buNone/>
            </a:pPr>
            <a:endParaRPr lang="ru-RU" dirty="0"/>
          </a:p>
        </p:txBody>
      </p:sp>
      <p:pic>
        <p:nvPicPr>
          <p:cNvPr id="5122" name="Picture 2" descr="https://o7planning.org/ru/11573/cache/images/i/1254027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290" y="2568392"/>
            <a:ext cx="2067791" cy="219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782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9807" y="650229"/>
            <a:ext cx="5865883" cy="85067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 err="1"/>
              <a:t>Yacheykalar</a:t>
            </a:r>
            <a:r>
              <a:rPr lang="en-US" dirty="0"/>
              <a:t> </a:t>
            </a:r>
            <a:r>
              <a:rPr lang="en-US" dirty="0" err="1"/>
              <a:t>o’ngdan</a:t>
            </a:r>
            <a:r>
              <a:rPr lang="en-US" dirty="0"/>
              <a:t> </a:t>
            </a:r>
            <a:r>
              <a:rPr lang="en-US" dirty="0" err="1"/>
              <a:t>chapga</a:t>
            </a:r>
            <a:r>
              <a:rPr lang="en-US" dirty="0"/>
              <a:t> </a:t>
            </a:r>
            <a:r>
              <a:rPr lang="en-US" dirty="0" err="1"/>
              <a:t>qarab</a:t>
            </a:r>
            <a:r>
              <a:rPr lang="en-US" dirty="0"/>
              <a:t> </a:t>
            </a:r>
            <a:r>
              <a:rPr lang="en-US" dirty="0" err="1"/>
              <a:t>ketma-ketlikda</a:t>
            </a:r>
            <a:r>
              <a:rPr lang="en-US" dirty="0"/>
              <a:t> </a:t>
            </a:r>
            <a:r>
              <a:rPr lang="en-US" dirty="0" err="1"/>
              <a:t>koeffisentga</a:t>
            </a:r>
            <a:r>
              <a:rPr lang="en-US" dirty="0"/>
              <a:t> </a:t>
            </a:r>
            <a:r>
              <a:rPr lang="en-US" dirty="0" err="1"/>
              <a:t>ega</a:t>
            </a:r>
            <a:r>
              <a:rPr lang="en-US" dirty="0"/>
              <a:t> </a:t>
            </a:r>
            <a:r>
              <a:rPr lang="ru-RU" dirty="0"/>
              <a:t>10^0, 10^1, 10^2</a:t>
            </a:r>
            <a:r>
              <a:rPr lang="en-US" dirty="0"/>
              <a:t>…</a:t>
            </a:r>
            <a:endParaRPr lang="ru-RU" dirty="0"/>
          </a:p>
        </p:txBody>
      </p:sp>
      <p:pic>
        <p:nvPicPr>
          <p:cNvPr id="6146" name="Picture 2" descr="https://o7planning.org/ru/11573/cache/images/i/1254088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299" y="1662007"/>
            <a:ext cx="4749223" cy="263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147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7222" y="270482"/>
            <a:ext cx="4944300" cy="645300"/>
          </a:xfrm>
        </p:spPr>
        <p:txBody>
          <a:bodyPr/>
          <a:lstStyle/>
          <a:p>
            <a:pPr algn="ctr"/>
            <a:r>
              <a:rPr lang="en-US" b="1" dirty="0"/>
              <a:t>BIT</a:t>
            </a:r>
            <a:endParaRPr lang="ru-RU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699" y="915782"/>
            <a:ext cx="6340747" cy="9329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ru-RU" sz="1400" b="1" dirty="0"/>
              <a:t>BIT </a:t>
            </a:r>
            <a:r>
              <a:rPr lang="en-US" sz="1400" b="1" dirty="0"/>
              <a:t>-</a:t>
            </a:r>
            <a:r>
              <a:rPr lang="en-US" sz="1400" b="1" dirty="0" err="1"/>
              <a:t>bu</a:t>
            </a:r>
            <a:r>
              <a:rPr lang="ru-RU" sz="1400" dirty="0"/>
              <a:t>  </a:t>
            </a:r>
            <a:r>
              <a:rPr lang="ru-RU" sz="1400" b="1" dirty="0" err="1"/>
              <a:t>Binary</a:t>
            </a:r>
            <a:r>
              <a:rPr lang="ru-RU" sz="1400" b="1" dirty="0"/>
              <a:t> </a:t>
            </a:r>
            <a:r>
              <a:rPr lang="ru-RU" sz="1400" b="1" dirty="0" err="1"/>
              <a:t>digIT</a:t>
            </a:r>
            <a:r>
              <a:rPr lang="ru-RU" sz="1400" dirty="0"/>
              <a:t> </a:t>
            </a:r>
            <a:r>
              <a:rPr lang="en-US" sz="1400" dirty="0"/>
              <a:t> </a:t>
            </a:r>
            <a:r>
              <a:rPr lang="en-US" sz="1400" dirty="0" err="1"/>
              <a:t>so’zining</a:t>
            </a:r>
            <a:r>
              <a:rPr lang="en-US" sz="1400" dirty="0"/>
              <a:t> </a:t>
            </a:r>
            <a:r>
              <a:rPr lang="en-US" sz="1400" dirty="0" err="1"/>
              <a:t>qisqartirilgan</a:t>
            </a:r>
            <a:r>
              <a:rPr lang="en-US" sz="1400" dirty="0"/>
              <a:t> </a:t>
            </a:r>
            <a:r>
              <a:rPr lang="en-US" sz="1400" dirty="0" err="1"/>
              <a:t>shakli</a:t>
            </a:r>
            <a:r>
              <a:rPr lang="en-US" sz="1400" dirty="0"/>
              <a:t> </a:t>
            </a:r>
            <a:r>
              <a:rPr lang="ru-RU" sz="1400" dirty="0"/>
              <a:t>(</a:t>
            </a:r>
            <a:r>
              <a:rPr lang="en-US" sz="1400" dirty="0" err="1"/>
              <a:t>axborot</a:t>
            </a:r>
            <a:r>
              <a:rPr lang="en-US" sz="1400" dirty="0"/>
              <a:t> </a:t>
            </a:r>
            <a:r>
              <a:rPr lang="en-US" sz="1400" dirty="0" err="1"/>
              <a:t>o’lchov</a:t>
            </a:r>
            <a:r>
              <a:rPr lang="en-US" sz="1400" dirty="0"/>
              <a:t> </a:t>
            </a:r>
            <a:r>
              <a:rPr lang="en-US" sz="1400" dirty="0" err="1"/>
              <a:t>birligi</a:t>
            </a:r>
            <a:r>
              <a:rPr lang="ru-RU" sz="1400" dirty="0"/>
              <a:t>). </a:t>
            </a:r>
            <a:r>
              <a:rPr lang="en-US" sz="1400" dirty="0" err="1"/>
              <a:t>Bir</a:t>
            </a:r>
            <a:r>
              <a:rPr lang="ru-RU" sz="1400" dirty="0"/>
              <a:t>  </a:t>
            </a:r>
            <a:r>
              <a:rPr lang="ru-RU" sz="1400" b="1" dirty="0" err="1"/>
              <a:t>bit</a:t>
            </a:r>
            <a:r>
              <a:rPr lang="ru-RU" sz="1400" b="1" dirty="0"/>
              <a:t> </a:t>
            </a:r>
            <a:r>
              <a:rPr lang="ru-RU" sz="1400" dirty="0"/>
              <a:t>0 </a:t>
            </a:r>
            <a:r>
              <a:rPr lang="en-US" sz="1400" dirty="0" err="1"/>
              <a:t>yoki</a:t>
            </a:r>
            <a:r>
              <a:rPr lang="ru-RU" sz="1400" dirty="0"/>
              <a:t> 1</a:t>
            </a:r>
            <a:r>
              <a:rPr lang="en-US" sz="1400" dirty="0"/>
              <a:t> </a:t>
            </a:r>
            <a:r>
              <a:rPr lang="en-US" sz="1400" dirty="0" err="1"/>
              <a:t>qiymatga</a:t>
            </a:r>
            <a:r>
              <a:rPr lang="en-US" sz="1400" dirty="0"/>
              <a:t> </a:t>
            </a:r>
            <a:r>
              <a:rPr lang="en-US" sz="1400" dirty="0" err="1"/>
              <a:t>ega</a:t>
            </a:r>
            <a:r>
              <a:rPr lang="en-US" sz="1400" dirty="0"/>
              <a:t> </a:t>
            </a:r>
            <a:r>
              <a:rPr lang="en-US" sz="1400" dirty="0" err="1"/>
              <a:t>va</a:t>
            </a:r>
            <a:r>
              <a:rPr lang="en-US" sz="1400" dirty="0"/>
              <a:t> u </a:t>
            </a:r>
            <a:r>
              <a:rPr lang="en-US" sz="1400" dirty="0" err="1"/>
              <a:t>komputerdagi</a:t>
            </a:r>
            <a:r>
              <a:rPr lang="en-US" sz="1400" dirty="0"/>
              <a:t> </a:t>
            </a:r>
            <a:r>
              <a:rPr lang="en-US" sz="1400" dirty="0" err="1"/>
              <a:t>eng</a:t>
            </a:r>
            <a:r>
              <a:rPr lang="en-US" sz="1400" dirty="0"/>
              <a:t> </a:t>
            </a:r>
            <a:r>
              <a:rPr lang="en-US" sz="1400" dirty="0" err="1"/>
              <a:t>kichik</a:t>
            </a:r>
            <a:r>
              <a:rPr lang="en-US" sz="1400" dirty="0"/>
              <a:t> </a:t>
            </a:r>
            <a:r>
              <a:rPr lang="en-US" sz="1400" dirty="0" err="1"/>
              <a:t>birlikdir</a:t>
            </a:r>
            <a:r>
              <a:rPr lang="ru-RU" sz="1400" dirty="0"/>
              <a:t>. 0, 1 </a:t>
            </a:r>
            <a:r>
              <a:rPr lang="en-US" sz="1400" dirty="0"/>
              <a:t>– </a:t>
            </a:r>
            <a:r>
              <a:rPr lang="en-US" sz="1400" dirty="0" err="1"/>
              <a:t>bu</a:t>
            </a:r>
            <a:r>
              <a:rPr lang="en-US" sz="1400" dirty="0"/>
              <a:t> </a:t>
            </a:r>
            <a:r>
              <a:rPr lang="en-US" sz="1400" dirty="0" err="1"/>
              <a:t>ikkilik</a:t>
            </a:r>
            <a:r>
              <a:rPr lang="en-US" sz="1400" dirty="0"/>
              <a:t> </a:t>
            </a:r>
            <a:r>
              <a:rPr lang="en-US" sz="1400" dirty="0" err="1"/>
              <a:t>sanoq</a:t>
            </a:r>
            <a:r>
              <a:rPr lang="en-US" sz="1400" dirty="0"/>
              <a:t> </a:t>
            </a:r>
            <a:r>
              <a:rPr lang="en-US" sz="1400" dirty="0" err="1"/>
              <a:t>sistemasining</a:t>
            </a:r>
            <a:r>
              <a:rPr lang="en-US" sz="1400" dirty="0"/>
              <a:t> </a:t>
            </a:r>
            <a:r>
              <a:rPr lang="en-US" sz="1400" dirty="0" err="1"/>
              <a:t>asosiy</a:t>
            </a:r>
            <a:r>
              <a:rPr lang="en-US" sz="1400" dirty="0"/>
              <a:t> </a:t>
            </a:r>
            <a:r>
              <a:rPr lang="en-US" sz="1400" dirty="0" err="1"/>
              <a:t>raqamlari</a:t>
            </a:r>
            <a:endParaRPr lang="ru-RU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87785" y="2432855"/>
            <a:ext cx="3969326" cy="156764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/>
              <a:t>Xuddi</a:t>
            </a:r>
            <a:r>
              <a:rPr lang="en-US" dirty="0"/>
              <a:t> </a:t>
            </a:r>
            <a:r>
              <a:rPr lang="en-US" dirty="0" err="1"/>
              <a:t>o’nlik</a:t>
            </a:r>
            <a:r>
              <a:rPr lang="en-US" dirty="0"/>
              <a:t> </a:t>
            </a:r>
            <a:r>
              <a:rPr lang="en-US" dirty="0" err="1"/>
              <a:t>sanoq</a:t>
            </a:r>
            <a:r>
              <a:rPr lang="en-US" dirty="0"/>
              <a:t> </a:t>
            </a:r>
            <a:r>
              <a:rPr lang="en-US" dirty="0" err="1"/>
              <a:t>sistemasidagi</a:t>
            </a:r>
            <a:r>
              <a:rPr lang="en-US" dirty="0"/>
              <a:t> </a:t>
            </a:r>
            <a:r>
              <a:rPr lang="en-US" dirty="0" err="1"/>
              <a:t>kabi</a:t>
            </a:r>
            <a:r>
              <a:rPr lang="en-US" dirty="0"/>
              <a:t> </a:t>
            </a:r>
            <a:r>
              <a:rPr lang="en-US" dirty="0" err="1"/>
              <a:t>siz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-1 ta </a:t>
            </a:r>
            <a:r>
              <a:rPr lang="en-US" dirty="0" err="1"/>
              <a:t>yacheyka</a:t>
            </a:r>
            <a:r>
              <a:rPr lang="en-US" dirty="0"/>
              <a:t> </a:t>
            </a:r>
            <a:r>
              <a:rPr lang="en-US" dirty="0" err="1"/>
              <a:t>bo’sa</a:t>
            </a:r>
            <a:r>
              <a:rPr lang="en-US" dirty="0"/>
              <a:t> </a:t>
            </a:r>
            <a:r>
              <a:rPr lang="ru-RU" dirty="0"/>
              <a:t>0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1 </a:t>
            </a:r>
            <a:r>
              <a:rPr lang="en-US" dirty="0" err="1"/>
              <a:t>ni</a:t>
            </a:r>
            <a:r>
              <a:rPr lang="en-US" dirty="0"/>
              <a:t>, 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-2 ta </a:t>
            </a:r>
            <a:r>
              <a:rPr lang="en-US" dirty="0" err="1"/>
              <a:t>yacheka</a:t>
            </a:r>
            <a:r>
              <a:rPr lang="en-US" dirty="0"/>
              <a:t> </a:t>
            </a:r>
            <a:r>
              <a:rPr lang="en-US" dirty="0" err="1"/>
              <a:t>bo’lsa</a:t>
            </a:r>
            <a:r>
              <a:rPr lang="en-US" dirty="0"/>
              <a:t> </a:t>
            </a:r>
            <a:r>
              <a:rPr lang="ru-RU" b="1" dirty="0"/>
              <a:t>00</a:t>
            </a:r>
            <a:r>
              <a:rPr lang="ru-RU" dirty="0"/>
              <a:t>, </a:t>
            </a:r>
            <a:r>
              <a:rPr lang="ru-RU" b="1" dirty="0"/>
              <a:t>01</a:t>
            </a:r>
            <a:r>
              <a:rPr lang="ru-RU" dirty="0"/>
              <a:t>, </a:t>
            </a:r>
            <a:r>
              <a:rPr lang="ru-RU" b="1" dirty="0"/>
              <a:t>10</a:t>
            </a:r>
            <a:r>
              <a:rPr lang="ru-RU" dirty="0"/>
              <a:t>, и </a:t>
            </a:r>
            <a:r>
              <a:rPr lang="ru-RU" b="1" dirty="0"/>
              <a:t>11</a:t>
            </a:r>
            <a:r>
              <a:rPr lang="en-US" b="1" dirty="0"/>
              <a:t> </a:t>
            </a:r>
            <a:r>
              <a:rPr lang="en-US" b="1" dirty="0" err="1"/>
              <a:t>ni</a:t>
            </a:r>
            <a:r>
              <a:rPr lang="en-US" b="1" dirty="0"/>
              <a:t>,</a:t>
            </a:r>
            <a:endParaRPr lang="en-US" dirty="0"/>
          </a:p>
          <a:p>
            <a:pPr>
              <a:lnSpc>
                <a:spcPct val="150000"/>
              </a:lnSpc>
              <a:buNone/>
            </a:pPr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yacheka</a:t>
            </a:r>
            <a:r>
              <a:rPr lang="en-US" dirty="0"/>
              <a:t>(lar)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yozishingiz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7170" name="Picture 2" descr="https://o7planning.org/ru/11573/cache/images/i/1254117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372" y="2494032"/>
            <a:ext cx="2964075" cy="131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00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5242" y="901993"/>
            <a:ext cx="3771838" cy="157529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 err="1"/>
              <a:t>Xuddi</a:t>
            </a:r>
            <a:r>
              <a:rPr lang="en-US" dirty="0"/>
              <a:t> </a:t>
            </a:r>
            <a:r>
              <a:rPr lang="en-US" dirty="0" err="1"/>
              <a:t>o’nlik</a:t>
            </a:r>
            <a:r>
              <a:rPr lang="en-US" dirty="0"/>
              <a:t> </a:t>
            </a:r>
            <a:r>
              <a:rPr lang="en-US" dirty="0" err="1"/>
              <a:t>sanoq</a:t>
            </a:r>
            <a:r>
              <a:rPr lang="en-US" dirty="0"/>
              <a:t> </a:t>
            </a:r>
            <a:r>
              <a:rPr lang="en-US" dirty="0" err="1"/>
              <a:t>sistemasidagi</a:t>
            </a:r>
            <a:r>
              <a:rPr lang="en-US" dirty="0"/>
              <a:t> </a:t>
            </a:r>
            <a:r>
              <a:rPr lang="en-US" dirty="0" err="1"/>
              <a:t>kabi</a:t>
            </a:r>
            <a:r>
              <a:rPr lang="en-US" dirty="0"/>
              <a:t> </a:t>
            </a:r>
            <a:r>
              <a:rPr lang="en-US" dirty="0" err="1"/>
              <a:t>yacheykalar</a:t>
            </a:r>
            <a:r>
              <a:rPr lang="en-US" dirty="0"/>
              <a:t> </a:t>
            </a:r>
            <a:r>
              <a:rPr lang="en-US" dirty="0" err="1"/>
              <a:t>o’ngdan</a:t>
            </a:r>
            <a:r>
              <a:rPr lang="en-US" dirty="0"/>
              <a:t> </a:t>
            </a:r>
            <a:r>
              <a:rPr lang="en-US" dirty="0" err="1"/>
              <a:t>chapga</a:t>
            </a:r>
            <a:r>
              <a:rPr lang="en-US" dirty="0"/>
              <a:t> </a:t>
            </a:r>
            <a:r>
              <a:rPr lang="en-US" dirty="0" err="1"/>
              <a:t>qarab</a:t>
            </a:r>
            <a:r>
              <a:rPr lang="en-US" dirty="0"/>
              <a:t> </a:t>
            </a:r>
            <a:r>
              <a:rPr lang="en-US" dirty="0" err="1"/>
              <a:t>ketma-ketlikda</a:t>
            </a:r>
            <a:r>
              <a:rPr lang="en-US" dirty="0"/>
              <a:t> </a:t>
            </a:r>
            <a:r>
              <a:rPr lang="en-US" dirty="0" err="1"/>
              <a:t>koeffisentga</a:t>
            </a:r>
            <a:r>
              <a:rPr lang="en-US" dirty="0"/>
              <a:t> </a:t>
            </a:r>
            <a:r>
              <a:rPr lang="en-US" dirty="0" err="1"/>
              <a:t>ega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731471" y="2382094"/>
            <a:ext cx="4893474" cy="14623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/>
              <a:t>Demak</a:t>
            </a:r>
            <a:r>
              <a:rPr lang="en-US" dirty="0"/>
              <a:t>, </a:t>
            </a:r>
            <a:r>
              <a:rPr lang="en-US" dirty="0" err="1"/>
              <a:t>agarda</a:t>
            </a:r>
            <a:r>
              <a:rPr lang="en-US" dirty="0"/>
              <a:t> </a:t>
            </a:r>
            <a:r>
              <a:rPr lang="en-US" dirty="0" err="1"/>
              <a:t>sizda</a:t>
            </a:r>
            <a:r>
              <a:rPr lang="en-US" dirty="0"/>
              <a:t> 2 </a:t>
            </a:r>
            <a:r>
              <a:rPr lang="en-US" dirty="0" err="1"/>
              <a:t>lik</a:t>
            </a:r>
            <a:r>
              <a:rPr lang="en-US" dirty="0"/>
              <a:t> </a:t>
            </a:r>
            <a:r>
              <a:rPr lang="en-US" dirty="0" err="1"/>
              <a:t>sanot</a:t>
            </a:r>
            <a:r>
              <a:rPr lang="en-US" dirty="0"/>
              <a:t> </a:t>
            </a:r>
            <a:r>
              <a:rPr lang="en-US" dirty="0" err="1"/>
              <a:t>sistemasida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-</a:t>
            </a:r>
            <a:r>
              <a:rPr lang="ru-RU" dirty="0"/>
              <a:t>2</a:t>
            </a:r>
            <a:r>
              <a:rPr lang="en-US" dirty="0"/>
              <a:t> ta</a:t>
            </a:r>
            <a:r>
              <a:rPr lang="ru-RU" dirty="0"/>
              <a:t> </a:t>
            </a:r>
            <a:r>
              <a:rPr lang="en-US" dirty="0" err="1"/>
              <a:t>yacheyka</a:t>
            </a:r>
            <a:r>
              <a:rPr lang="en-US" dirty="0"/>
              <a:t> </a:t>
            </a:r>
            <a:r>
              <a:rPr lang="en-US" dirty="0" err="1"/>
              <a:t>bo’lsa</a:t>
            </a:r>
            <a:r>
              <a:rPr lang="en-US" dirty="0"/>
              <a:t> </a:t>
            </a:r>
            <a:r>
              <a:rPr lang="en-US" dirty="0" err="1"/>
              <a:t>unga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 kata son </a:t>
            </a:r>
            <a:r>
              <a:rPr lang="ru-RU" dirty="0"/>
              <a:t>11(2)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(</a:t>
            </a:r>
            <a:r>
              <a:rPr lang="en-US" dirty="0" err="1"/>
              <a:t>onlikda</a:t>
            </a:r>
            <a:r>
              <a:rPr lang="en-US" dirty="0"/>
              <a:t> 3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teng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-3</a:t>
            </a:r>
            <a:r>
              <a:rPr lang="ru-RU" dirty="0"/>
              <a:t> </a:t>
            </a:r>
            <a:r>
              <a:rPr lang="en-US" dirty="0"/>
              <a:t>ta </a:t>
            </a:r>
            <a:r>
              <a:rPr lang="en-US" dirty="0" err="1"/>
              <a:t>yacheyka</a:t>
            </a:r>
            <a:r>
              <a:rPr lang="en-US" dirty="0"/>
              <a:t> </a:t>
            </a:r>
            <a:r>
              <a:rPr lang="en-US" dirty="0" err="1"/>
              <a:t>bo’lsa</a:t>
            </a:r>
            <a:r>
              <a:rPr lang="en-US" dirty="0"/>
              <a:t> </a:t>
            </a:r>
            <a:r>
              <a:rPr lang="en-US" dirty="0" err="1"/>
              <a:t>unga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katta</a:t>
            </a:r>
            <a:r>
              <a:rPr lang="en-US" dirty="0"/>
              <a:t> son </a:t>
            </a:r>
            <a:r>
              <a:rPr lang="ru-RU" dirty="0"/>
              <a:t>111(2)</a:t>
            </a:r>
          </a:p>
          <a:p>
            <a:pPr>
              <a:buNone/>
            </a:pPr>
            <a:r>
              <a:rPr lang="en-US" dirty="0" err="1"/>
              <a:t>ni</a:t>
            </a:r>
            <a:r>
              <a:rPr lang="en-US" dirty="0"/>
              <a:t> (</a:t>
            </a:r>
            <a:r>
              <a:rPr lang="en-US" dirty="0" err="1"/>
              <a:t>onlikda</a:t>
            </a:r>
            <a:r>
              <a:rPr lang="en-US" dirty="0"/>
              <a:t> 7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teng</a:t>
            </a:r>
            <a:r>
              <a:rPr lang="en-US" dirty="0"/>
              <a:t>) </a:t>
            </a:r>
            <a:r>
              <a:rPr lang="en-US" dirty="0" err="1"/>
              <a:t>yozishingiz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</a:p>
        </p:txBody>
      </p:sp>
      <p:pic>
        <p:nvPicPr>
          <p:cNvPr id="8194" name="Picture 2" descr="https://o7planning.org/ru/11573/cache/images/i/125415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244" y="1109812"/>
            <a:ext cx="2856715" cy="177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176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086120" y="366774"/>
            <a:ext cx="47121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973806"/>
              </p:ext>
            </p:extLst>
          </p:nvPr>
        </p:nvGraphicFramePr>
        <p:xfrm>
          <a:off x="1167246" y="266507"/>
          <a:ext cx="6809508" cy="3916680"/>
        </p:xfrm>
        <a:graphic>
          <a:graphicData uri="http://schemas.openxmlformats.org/drawingml/2006/table">
            <a:tbl>
              <a:tblPr firstRow="1" bandRow="1">
                <a:tableStyleId>{BB34A898-46EA-4B9D-9766-E5DEA2A41F6B}</a:tableStyleId>
              </a:tblPr>
              <a:tblGrid>
                <a:gridCol w="2269836">
                  <a:extLst>
                    <a:ext uri="{9D8B030D-6E8A-4147-A177-3AD203B41FA5}">
                      <a16:colId xmlns:a16="http://schemas.microsoft.com/office/drawing/2014/main" val="1384001229"/>
                    </a:ext>
                  </a:extLst>
                </a:gridCol>
                <a:gridCol w="2269836">
                  <a:extLst>
                    <a:ext uri="{9D8B030D-6E8A-4147-A177-3AD203B41FA5}">
                      <a16:colId xmlns:a16="http://schemas.microsoft.com/office/drawing/2014/main" val="1017552781"/>
                    </a:ext>
                  </a:extLst>
                </a:gridCol>
                <a:gridCol w="2269836">
                  <a:extLst>
                    <a:ext uri="{9D8B030D-6E8A-4147-A177-3AD203B41FA5}">
                      <a16:colId xmlns:a16="http://schemas.microsoft.com/office/drawing/2014/main" val="3537362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Box Numbers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Maximum Number (Base-2)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Convert to Base-10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8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23945" marR="23945" marT="23945" marB="239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1 (2^1 - 1)</a:t>
                      </a:r>
                    </a:p>
                  </a:txBody>
                  <a:tcPr marL="23945" marR="23945" marT="23945" marB="23945" anchor="ctr"/>
                </a:tc>
                <a:extLst>
                  <a:ext uri="{0D108BD9-81ED-4DB2-BD59-A6C34878D82A}">
                    <a16:rowId xmlns:a16="http://schemas.microsoft.com/office/drawing/2014/main" val="256872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</a:p>
                  </a:txBody>
                  <a:tcPr marL="23945" marR="23945" marT="23945" marB="239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3 (2^2 - 1)</a:t>
                      </a:r>
                    </a:p>
                  </a:txBody>
                  <a:tcPr marL="23945" marR="23945" marT="23945" marB="23945" anchor="ctr"/>
                </a:tc>
                <a:extLst>
                  <a:ext uri="{0D108BD9-81ED-4DB2-BD59-A6C34878D82A}">
                    <a16:rowId xmlns:a16="http://schemas.microsoft.com/office/drawing/2014/main" val="46571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  <a:t>111</a:t>
                      </a:r>
                    </a:p>
                  </a:txBody>
                  <a:tcPr marL="23945" marR="23945" marT="23945" marB="239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7 (2^3 - 1)</a:t>
                      </a:r>
                    </a:p>
                  </a:txBody>
                  <a:tcPr marL="23945" marR="23945" marT="23945" marB="23945" anchor="ctr"/>
                </a:tc>
                <a:extLst>
                  <a:ext uri="{0D108BD9-81ED-4DB2-BD59-A6C34878D82A}">
                    <a16:rowId xmlns:a16="http://schemas.microsoft.com/office/drawing/2014/main" val="332089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1111</a:t>
                      </a:r>
                    </a:p>
                  </a:txBody>
                  <a:tcPr marL="23945" marR="23945" marT="23945" marB="239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15 (2^4 - 1)</a:t>
                      </a:r>
                    </a:p>
                  </a:txBody>
                  <a:tcPr marL="23945" marR="23945" marT="23945" marB="23945" anchor="ctr"/>
                </a:tc>
                <a:extLst>
                  <a:ext uri="{0D108BD9-81ED-4DB2-BD59-A6C34878D82A}">
                    <a16:rowId xmlns:a16="http://schemas.microsoft.com/office/drawing/2014/main" val="1847485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11111</a:t>
                      </a:r>
                    </a:p>
                  </a:txBody>
                  <a:tcPr marL="23945" marR="23945" marT="23945" marB="239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31 (2^5 - 1)</a:t>
                      </a:r>
                    </a:p>
                  </a:txBody>
                  <a:tcPr marL="23945" marR="23945" marT="23945" marB="23945" anchor="ctr"/>
                </a:tc>
                <a:extLst>
                  <a:ext uri="{0D108BD9-81ED-4DB2-BD59-A6C34878D82A}">
                    <a16:rowId xmlns:a16="http://schemas.microsoft.com/office/drawing/2014/main" val="3069358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111111</a:t>
                      </a:r>
                    </a:p>
                  </a:txBody>
                  <a:tcPr marL="23945" marR="23945" marT="23945" marB="239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63 (2^6 - 1)</a:t>
                      </a:r>
                    </a:p>
                  </a:txBody>
                  <a:tcPr marL="23945" marR="23945" marT="23945" marB="23945" anchor="ctr"/>
                </a:tc>
                <a:extLst>
                  <a:ext uri="{0D108BD9-81ED-4DB2-BD59-A6C34878D82A}">
                    <a16:rowId xmlns:a16="http://schemas.microsoft.com/office/drawing/2014/main" val="247306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1111111</a:t>
                      </a:r>
                    </a:p>
                  </a:txBody>
                  <a:tcPr marL="23945" marR="23945" marT="23945" marB="239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127 (2^7 - 1)</a:t>
                      </a:r>
                    </a:p>
                  </a:txBody>
                  <a:tcPr marL="23945" marR="23945" marT="23945" marB="23945" anchor="ctr"/>
                </a:tc>
                <a:extLst>
                  <a:ext uri="{0D108BD9-81ED-4DB2-BD59-A6C34878D82A}">
                    <a16:rowId xmlns:a16="http://schemas.microsoft.com/office/drawing/2014/main" val="2972420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11111111</a:t>
                      </a:r>
                    </a:p>
                  </a:txBody>
                  <a:tcPr marL="23945" marR="23945" marT="23945" marB="239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255 (2^8 - 1)</a:t>
                      </a:r>
                    </a:p>
                  </a:txBody>
                  <a:tcPr marL="23945" marR="23945" marT="23945" marB="23945" anchor="ctr"/>
                </a:tc>
                <a:extLst>
                  <a:ext uri="{0D108BD9-81ED-4DB2-BD59-A6C34878D82A}">
                    <a16:rowId xmlns:a16="http://schemas.microsoft.com/office/drawing/2014/main" val="241664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111111111</a:t>
                      </a:r>
                    </a:p>
                  </a:txBody>
                  <a:tcPr marL="23945" marR="23945" marT="23945" marB="2394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511 (2^9 - 1)</a:t>
                      </a:r>
                    </a:p>
                  </a:txBody>
                  <a:tcPr marL="23945" marR="23945" marT="23945" marB="23945" anchor="ctr"/>
                </a:tc>
                <a:extLst>
                  <a:ext uri="{0D108BD9-81ED-4DB2-BD59-A6C34878D82A}">
                    <a16:rowId xmlns:a16="http://schemas.microsoft.com/office/drawing/2014/main" val="3415670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093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279" y="768927"/>
            <a:ext cx="6784176" cy="666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600" dirty="0" err="1"/>
              <a:t>Nima</a:t>
            </a:r>
            <a:r>
              <a:rPr lang="en-US" sz="2600" dirty="0"/>
              <a:t> </a:t>
            </a:r>
            <a:r>
              <a:rPr lang="en-US" sz="2600" dirty="0" err="1"/>
              <a:t>uchun</a:t>
            </a:r>
            <a:r>
              <a:rPr lang="en-US" sz="2600" dirty="0"/>
              <a:t> computer </a:t>
            </a:r>
            <a:r>
              <a:rPr lang="en-US" sz="2600" dirty="0" err="1"/>
              <a:t>o’nlik</a:t>
            </a:r>
            <a:r>
              <a:rPr lang="en-US" sz="2600" dirty="0"/>
              <a:t> </a:t>
            </a:r>
            <a:r>
              <a:rPr lang="en-US" sz="2600" dirty="0" err="1"/>
              <a:t>emas</a:t>
            </a:r>
            <a:r>
              <a:rPr lang="en-US" sz="2600" dirty="0"/>
              <a:t> </a:t>
            </a:r>
            <a:r>
              <a:rPr lang="en-US" sz="2600" dirty="0" err="1"/>
              <a:t>ikkilik</a:t>
            </a:r>
            <a:r>
              <a:rPr lang="en-US" sz="2600" dirty="0"/>
              <a:t> </a:t>
            </a:r>
            <a:r>
              <a:rPr lang="en-US" sz="2600" dirty="0" err="1"/>
              <a:t>sanoq</a:t>
            </a:r>
            <a:r>
              <a:rPr lang="en-US" sz="2600" dirty="0"/>
              <a:t> </a:t>
            </a:r>
            <a:r>
              <a:rPr lang="en-US" sz="2600" dirty="0" err="1"/>
              <a:t>tizimida</a:t>
            </a:r>
            <a:r>
              <a:rPr lang="en-US" sz="2600" dirty="0"/>
              <a:t> </a:t>
            </a:r>
            <a:r>
              <a:rPr lang="en-US" sz="2600" dirty="0" err="1"/>
              <a:t>ishlaydi</a:t>
            </a:r>
            <a:r>
              <a:rPr lang="en-US" sz="2600" dirty="0"/>
              <a:t>?</a:t>
            </a:r>
            <a:endParaRPr lang="ru-RU" sz="2600" dirty="0"/>
          </a:p>
        </p:txBody>
      </p:sp>
      <p:sp>
        <p:nvSpPr>
          <p:cNvPr id="6" name="AutoShape 2" descr="[Photo]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1213571" y="1528330"/>
            <a:ext cx="7830153" cy="156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360363">
              <a:lnSpc>
                <a:spcPct val="150000"/>
              </a:lnSpc>
              <a:buNone/>
            </a:pPr>
            <a:r>
              <a:rPr lang="en-US" sz="1600" dirty="0" err="1"/>
              <a:t>Komputer</a:t>
            </a:r>
            <a:r>
              <a:rPr lang="en-US" sz="1600" dirty="0"/>
              <a:t> </a:t>
            </a:r>
            <a:r>
              <a:rPr lang="en-US" sz="1600" dirty="0" err="1"/>
              <a:t>millionlab</a:t>
            </a:r>
            <a:r>
              <a:rPr lang="en-US" sz="1600" dirty="0"/>
              <a:t> </a:t>
            </a:r>
            <a:r>
              <a:rPr lang="en-US" sz="1600" dirty="0" err="1"/>
              <a:t>tranzistorlardan</a:t>
            </a:r>
            <a:r>
              <a:rPr lang="en-US" sz="1600" dirty="0"/>
              <a:t> (</a:t>
            </a:r>
            <a:r>
              <a:rPr lang="en-US" sz="1600" dirty="0" err="1"/>
              <a:t>yoqib-o’chirgich</a:t>
            </a:r>
            <a:r>
              <a:rPr lang="en-US" sz="1600" dirty="0"/>
              <a:t>, </a:t>
            </a:r>
            <a:r>
              <a:rPr lang="ru-RU" sz="1600" dirty="0" err="1"/>
              <a:t>electronic</a:t>
            </a:r>
            <a:r>
              <a:rPr lang="ru-RU" sz="1600" dirty="0"/>
              <a:t> </a:t>
            </a:r>
            <a:r>
              <a:rPr lang="ru-RU" sz="1600" dirty="0" err="1"/>
              <a:t>switches</a:t>
            </a:r>
            <a:r>
              <a:rPr lang="en-US" sz="1600" dirty="0"/>
              <a:t>) </a:t>
            </a:r>
            <a:r>
              <a:rPr lang="en-US" sz="1600" dirty="0" err="1"/>
              <a:t>foydalangan</a:t>
            </a:r>
            <a:r>
              <a:rPr lang="en-US" sz="1600" dirty="0"/>
              <a:t> </a:t>
            </a:r>
            <a:r>
              <a:rPr lang="en-US" sz="1600" dirty="0" err="1"/>
              <a:t>holda</a:t>
            </a:r>
            <a:r>
              <a:rPr lang="en-US" sz="1600" dirty="0"/>
              <a:t> </a:t>
            </a:r>
            <a:r>
              <a:rPr lang="en-US" sz="1600" dirty="0" err="1"/>
              <a:t>ishlaydi</a:t>
            </a:r>
            <a:r>
              <a:rPr lang="en-US" sz="1600" dirty="0"/>
              <a:t>. </a:t>
            </a:r>
            <a:r>
              <a:rPr lang="en-US" sz="1600" dirty="0" err="1"/>
              <a:t>Har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transistor </a:t>
            </a:r>
            <a:r>
              <a:rPr lang="en-US" sz="1600" dirty="0" err="1"/>
              <a:t>ikkita</a:t>
            </a:r>
            <a:r>
              <a:rPr lang="en-US" sz="1600" dirty="0"/>
              <a:t> </a:t>
            </a:r>
            <a:r>
              <a:rPr lang="en-US" sz="1600" dirty="0" err="1"/>
              <a:t>holatga</a:t>
            </a:r>
            <a:r>
              <a:rPr lang="en-US" sz="1600" dirty="0"/>
              <a:t> </a:t>
            </a:r>
            <a:r>
              <a:rPr lang="en-US" sz="1600" dirty="0" err="1"/>
              <a:t>ega</a:t>
            </a:r>
            <a:r>
              <a:rPr lang="en-US" sz="1600" dirty="0"/>
              <a:t>: </a:t>
            </a:r>
            <a:r>
              <a:rPr lang="en-US" sz="1600" b="1" i="1" dirty="0" err="1"/>
              <a:t>yoqilgan</a:t>
            </a:r>
            <a:r>
              <a:rPr lang="en-US" sz="1600" dirty="0"/>
              <a:t> </a:t>
            </a:r>
            <a:r>
              <a:rPr lang="en-US" sz="1600" dirty="0" err="1"/>
              <a:t>yoki</a:t>
            </a:r>
            <a:r>
              <a:rPr lang="en-US" sz="1600" dirty="0"/>
              <a:t> </a:t>
            </a:r>
            <a:r>
              <a:rPr lang="en-US" sz="1600" b="1" i="1" dirty="0" err="1"/>
              <a:t>o’chirilgan</a:t>
            </a:r>
            <a:r>
              <a:rPr lang="ru-RU" sz="1600" dirty="0"/>
              <a:t>. </a:t>
            </a:r>
            <a:r>
              <a:rPr lang="en-US" sz="1600" dirty="0" err="1"/>
              <a:t>Yoqib-o’chirish</a:t>
            </a:r>
            <a:r>
              <a:rPr lang="en-US" sz="1600" dirty="0"/>
              <a:t> </a:t>
            </a:r>
            <a:r>
              <a:rPr lang="en-US" sz="1600" dirty="0" err="1"/>
              <a:t>holati</a:t>
            </a:r>
            <a:r>
              <a:rPr lang="en-US" sz="1600" dirty="0"/>
              <a:t> </a:t>
            </a:r>
            <a:r>
              <a:rPr lang="en-US" sz="1600" dirty="0" err="1"/>
              <a:t>binar</a:t>
            </a:r>
            <a:r>
              <a:rPr lang="en-US" sz="1600" dirty="0"/>
              <a:t> (</a:t>
            </a:r>
            <a:r>
              <a:rPr lang="en-US" sz="1600" dirty="0" err="1"/>
              <a:t>ikkilik</a:t>
            </a:r>
            <a:r>
              <a:rPr lang="en-US" sz="1600" dirty="0"/>
              <a:t>) </a:t>
            </a:r>
            <a:r>
              <a:rPr lang="en-US" sz="1600" dirty="0" err="1"/>
              <a:t>ma’lumotni</a:t>
            </a:r>
            <a:r>
              <a:rPr lang="en-US" sz="1600" dirty="0"/>
              <a:t> </a:t>
            </a:r>
            <a:r>
              <a:rPr lang="en-US" sz="1600" dirty="0" err="1"/>
              <a:t>ifodalashi</a:t>
            </a:r>
            <a:r>
              <a:rPr lang="en-US" sz="1600" dirty="0"/>
              <a:t> </a:t>
            </a:r>
            <a:r>
              <a:rPr lang="en-US" sz="1600" dirty="0" err="1"/>
              <a:t>mumkin</a:t>
            </a:r>
            <a:r>
              <a:rPr lang="en-US" sz="1600" dirty="0"/>
              <a:t>, ha </a:t>
            </a:r>
            <a:r>
              <a:rPr lang="en-US" sz="1600" dirty="0" err="1"/>
              <a:t>yoki</a:t>
            </a:r>
            <a:r>
              <a:rPr lang="en-US" sz="1600" dirty="0"/>
              <a:t> </a:t>
            </a:r>
            <a:r>
              <a:rPr lang="en-US" sz="1600" dirty="0" err="1"/>
              <a:t>yo’q</a:t>
            </a:r>
            <a:r>
              <a:rPr lang="en-US" sz="1600" dirty="0"/>
              <a:t>, </a:t>
            </a:r>
            <a:r>
              <a:rPr lang="en-US" sz="1600" dirty="0" err="1"/>
              <a:t>to’g’ri</a:t>
            </a:r>
            <a:r>
              <a:rPr lang="en-US" sz="1600" dirty="0"/>
              <a:t> </a:t>
            </a:r>
            <a:r>
              <a:rPr lang="en-US" sz="1600" dirty="0" err="1"/>
              <a:t>yoki</a:t>
            </a:r>
            <a:r>
              <a:rPr lang="en-US" sz="1600" dirty="0"/>
              <a:t> </a:t>
            </a:r>
            <a:r>
              <a:rPr lang="en-US" sz="1600" dirty="0" err="1"/>
              <a:t>noto’g’ri</a:t>
            </a:r>
            <a:r>
              <a:rPr lang="en-US" sz="1600" dirty="0"/>
              <a:t>, 1 </a:t>
            </a:r>
            <a:r>
              <a:rPr lang="en-US" sz="1600" dirty="0" err="1"/>
              <a:t>yoki</a:t>
            </a:r>
            <a:r>
              <a:rPr lang="en-US" sz="1600" dirty="0"/>
              <a:t> 0. </a:t>
            </a:r>
            <a:r>
              <a:rPr lang="en-US" sz="1600" dirty="0" err="1"/>
              <a:t>Komputerda</a:t>
            </a:r>
            <a:r>
              <a:rPr lang="en-US" sz="1600" dirty="0"/>
              <a:t> </a:t>
            </a:r>
            <a:r>
              <a:rPr lang="en-US" sz="1600" dirty="0" err="1"/>
              <a:t>axborotning</a:t>
            </a:r>
            <a:r>
              <a:rPr lang="en-US" sz="1600" dirty="0"/>
              <a:t> </a:t>
            </a:r>
            <a:r>
              <a:rPr lang="en-US" sz="1600" dirty="0" err="1"/>
              <a:t>asosiy</a:t>
            </a:r>
            <a:r>
              <a:rPr lang="en-US" sz="1600" dirty="0"/>
              <a:t> </a:t>
            </a:r>
            <a:r>
              <a:rPr lang="en-US" sz="1600" dirty="0" err="1"/>
              <a:t>o’lchov</a:t>
            </a:r>
            <a:r>
              <a:rPr lang="en-US" sz="1600" dirty="0"/>
              <a:t> </a:t>
            </a:r>
            <a:r>
              <a:rPr lang="en-US" sz="1600" dirty="0" err="1"/>
              <a:t>birligi</a:t>
            </a:r>
            <a:r>
              <a:rPr lang="en-US" sz="1600" dirty="0"/>
              <a:t> </a:t>
            </a:r>
            <a:r>
              <a:rPr lang="en-US" sz="1600" dirty="0" err="1"/>
              <a:t>ikkilik</a:t>
            </a:r>
            <a:r>
              <a:rPr lang="en-US" sz="1600" dirty="0"/>
              <a:t> </a:t>
            </a:r>
            <a:r>
              <a:rPr lang="en-US" sz="1600" dirty="0" err="1"/>
              <a:t>belgidir</a:t>
            </a:r>
            <a:r>
              <a:rPr lang="ru-RU" sz="1600" dirty="0"/>
              <a:t> (</a:t>
            </a:r>
            <a:r>
              <a:rPr lang="ru-RU" sz="1600" dirty="0" err="1"/>
              <a:t>binary</a:t>
            </a:r>
            <a:r>
              <a:rPr lang="ru-RU" sz="1600" dirty="0"/>
              <a:t> </a:t>
            </a:r>
            <a:r>
              <a:rPr lang="ru-RU" sz="1600" dirty="0" err="1"/>
              <a:t>digit</a:t>
            </a:r>
            <a:r>
              <a:rPr lang="ru-RU" sz="1600" dirty="0"/>
              <a:t>). </a:t>
            </a:r>
            <a:r>
              <a:rPr lang="en-US" sz="1600" dirty="0" err="1"/>
              <a:t>Komp</a:t>
            </a:r>
            <a:r>
              <a:rPr lang="uz-Latn-UZ" sz="1600" dirty="0"/>
              <a:t>y</a:t>
            </a:r>
            <a:r>
              <a:rPr lang="en-US" sz="1600" dirty="0" err="1"/>
              <a:t>uter</a:t>
            </a:r>
            <a:r>
              <a:rPr lang="en-US" sz="1600" dirty="0"/>
              <a:t> </a:t>
            </a:r>
            <a:r>
              <a:rPr lang="en-US" sz="1600" dirty="0" err="1"/>
              <a:t>o’zida</a:t>
            </a:r>
            <a:r>
              <a:rPr lang="en-US" sz="1600" dirty="0"/>
              <a:t> </a:t>
            </a:r>
            <a:r>
              <a:rPr lang="en-US" sz="1600" dirty="0" err="1"/>
              <a:t>juda</a:t>
            </a:r>
            <a:r>
              <a:rPr lang="en-US" sz="1600" dirty="0"/>
              <a:t> </a:t>
            </a:r>
            <a:r>
              <a:rPr lang="en-US" sz="1600" dirty="0" err="1"/>
              <a:t>ko’p</a:t>
            </a:r>
            <a:r>
              <a:rPr lang="en-US" sz="1600" dirty="0"/>
              <a:t> </a:t>
            </a:r>
            <a:r>
              <a:rPr lang="en-US" sz="1600" dirty="0" err="1"/>
              <a:t>turli</a:t>
            </a:r>
            <a:r>
              <a:rPr lang="en-US" sz="1600" dirty="0"/>
              <a:t> </a:t>
            </a:r>
            <a:r>
              <a:rPr lang="en-US" sz="1600" dirty="0" err="1"/>
              <a:t>xil</a:t>
            </a:r>
            <a:r>
              <a:rPr lang="en-US" sz="1600" dirty="0"/>
              <a:t> </a:t>
            </a:r>
            <a:r>
              <a:rPr lang="en-US" sz="1600" dirty="0" err="1"/>
              <a:t>ma’lumotlarni</a:t>
            </a:r>
            <a:r>
              <a:rPr lang="en-US" sz="1600" dirty="0"/>
              <a:t> </a:t>
            </a:r>
            <a:r>
              <a:rPr lang="en-US" sz="1600" dirty="0" err="1"/>
              <a:t>ifodalay</a:t>
            </a:r>
            <a:r>
              <a:rPr lang="en-US" sz="1600" dirty="0"/>
              <a:t> </a:t>
            </a:r>
            <a:r>
              <a:rPr lang="en-US" sz="1600" dirty="0" err="1"/>
              <a:t>olishi</a:t>
            </a:r>
            <a:r>
              <a:rPr lang="en-US" sz="1600" dirty="0"/>
              <a:t> </a:t>
            </a:r>
            <a:r>
              <a:rPr lang="en-US" sz="1600" dirty="0" err="1"/>
              <a:t>mumkin</a:t>
            </a:r>
            <a:r>
              <a:rPr lang="en-US" sz="1600" dirty="0"/>
              <a:t> </a:t>
            </a:r>
            <a:r>
              <a:rPr lang="en-US" sz="1600" dirty="0" err="1"/>
              <a:t>bo’lishiga</a:t>
            </a:r>
            <a:r>
              <a:rPr lang="en-US" sz="1600" dirty="0"/>
              <a:t> </a:t>
            </a:r>
            <a:r>
              <a:rPr lang="en-US" sz="1600" dirty="0" err="1"/>
              <a:t>qaramasdan</a:t>
            </a:r>
            <a:r>
              <a:rPr lang="en-US" sz="1600" dirty="0"/>
              <a:t> </a:t>
            </a:r>
            <a:r>
              <a:rPr lang="en-US" sz="1600" dirty="0" err="1"/>
              <a:t>barcha</a:t>
            </a:r>
            <a:r>
              <a:rPr lang="en-US" sz="1600" dirty="0"/>
              <a:t> </a:t>
            </a:r>
            <a:r>
              <a:rPr lang="en-US" sz="1600" dirty="0" err="1"/>
              <a:t>ifodalar</a:t>
            </a:r>
            <a:r>
              <a:rPr lang="en-US" sz="1600" dirty="0"/>
              <a:t> </a:t>
            </a:r>
            <a:r>
              <a:rPr lang="en-US" sz="1600" dirty="0" err="1"/>
              <a:t>tranzistorning</a:t>
            </a:r>
            <a:r>
              <a:rPr lang="en-US" sz="1600" dirty="0"/>
              <a:t> </a:t>
            </a:r>
            <a:r>
              <a:rPr lang="ru-RU" sz="1600" dirty="0"/>
              <a:t>ON/OFF</a:t>
            </a:r>
            <a:r>
              <a:rPr lang="en-US" sz="1600" dirty="0"/>
              <a:t> </a:t>
            </a:r>
            <a:r>
              <a:rPr lang="en-US" sz="1600" dirty="0" err="1"/>
              <a:t>holatiga</a:t>
            </a:r>
            <a:r>
              <a:rPr lang="en-US" sz="1600" dirty="0"/>
              <a:t> </a:t>
            </a:r>
            <a:r>
              <a:rPr lang="en-US" sz="1600" dirty="0" err="1"/>
              <a:t>keltiriladi</a:t>
            </a:r>
            <a:r>
              <a:rPr lang="en-US" sz="1600" dirty="0"/>
              <a:t> (</a:t>
            </a:r>
            <a:r>
              <a:rPr lang="en-US" sz="1600" dirty="0" err="1"/>
              <a:t>mos</a:t>
            </a:r>
            <a:r>
              <a:rPr lang="en-US" sz="1600" dirty="0"/>
              <a:t> </a:t>
            </a:r>
            <a:r>
              <a:rPr lang="en-US" sz="1600" dirty="0" err="1"/>
              <a:t>holda</a:t>
            </a:r>
            <a:r>
              <a:rPr lang="en-US" sz="1600" dirty="0"/>
              <a:t> 1 </a:t>
            </a:r>
            <a:r>
              <a:rPr lang="en-US" sz="1600" dirty="0" err="1"/>
              <a:t>va</a:t>
            </a:r>
            <a:r>
              <a:rPr lang="en-US" sz="1600" dirty="0"/>
              <a:t> 0).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2716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770" y="159645"/>
            <a:ext cx="6337365" cy="6453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err="1"/>
              <a:t>Javada</a:t>
            </a:r>
            <a:r>
              <a:rPr lang="en-US" sz="3000" b="1" dirty="0"/>
              <a:t> </a:t>
            </a:r>
            <a:r>
              <a:rPr lang="en-US" sz="3000" b="1" dirty="0" err="1"/>
              <a:t>o’zgaruvchilar</a:t>
            </a:r>
            <a:r>
              <a:rPr lang="en-US" sz="3000" b="1" dirty="0"/>
              <a:t> (variables)</a:t>
            </a:r>
            <a:endParaRPr lang="ru-RU" sz="3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4621" y="1931764"/>
            <a:ext cx="6767063" cy="1911927"/>
          </a:xfrm>
        </p:spPr>
        <p:txBody>
          <a:bodyPr>
            <a:normAutofit lnSpcReduction="10000"/>
          </a:bodyPr>
          <a:lstStyle/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/>
              <a:t>O’zgaruvchi</a:t>
            </a:r>
            <a:r>
              <a:rPr lang="ru-RU" sz="1600" dirty="0"/>
              <a:t> — </a:t>
            </a:r>
            <a:r>
              <a:rPr lang="en-US" sz="1600" dirty="0" err="1"/>
              <a:t>ma’lum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toifadagi</a:t>
            </a:r>
            <a:r>
              <a:rPr lang="en-US" sz="1600" dirty="0"/>
              <a:t> </a:t>
            </a:r>
            <a:r>
              <a:rPr lang="en-US" sz="1600" dirty="0" err="1"/>
              <a:t>ma’lumotlarni</a:t>
            </a:r>
            <a:r>
              <a:rPr lang="en-US" sz="1600" dirty="0"/>
              <a:t> (</a:t>
            </a:r>
            <a:r>
              <a:rPr lang="en-US" sz="1600" dirty="0" err="1"/>
              <a:t>qayta</a:t>
            </a:r>
            <a:r>
              <a:rPr lang="en-US" sz="1600" dirty="0"/>
              <a:t>) </a:t>
            </a:r>
            <a:r>
              <a:rPr lang="en-US" sz="1600" dirty="0" err="1"/>
              <a:t>yozish</a:t>
            </a:r>
            <a:r>
              <a:rPr lang="en-US" sz="1600" dirty="0"/>
              <a:t> </a:t>
            </a:r>
            <a:r>
              <a:rPr lang="en-US" sz="1600" dirty="0" err="1"/>
              <a:t>va</a:t>
            </a:r>
            <a:r>
              <a:rPr lang="en-US" sz="1600" dirty="0"/>
              <a:t> </a:t>
            </a:r>
            <a:r>
              <a:rPr lang="en-US" sz="1600" dirty="0" err="1"/>
              <a:t>o’qish</a:t>
            </a:r>
            <a:r>
              <a:rPr lang="en-US" sz="1600" dirty="0"/>
              <a:t> </a:t>
            </a:r>
            <a:r>
              <a:rPr lang="en-US" sz="1600" dirty="0" err="1"/>
              <a:t>mumkin</a:t>
            </a:r>
            <a:r>
              <a:rPr lang="en-US" sz="1600" dirty="0"/>
              <a:t> </a:t>
            </a:r>
            <a:r>
              <a:rPr lang="en-US" sz="1600" dirty="0" err="1"/>
              <a:t>bo’lgan</a:t>
            </a:r>
            <a:r>
              <a:rPr lang="en-US" sz="1600" dirty="0"/>
              <a:t> </a:t>
            </a:r>
            <a:r>
              <a:rPr lang="en-US" sz="1600" dirty="0" err="1"/>
              <a:t>xotiraning</a:t>
            </a:r>
            <a:r>
              <a:rPr lang="en-US" sz="1600" dirty="0"/>
              <a:t> </a:t>
            </a:r>
            <a:r>
              <a:rPr lang="en-US" sz="1600" dirty="0" err="1"/>
              <a:t>nomlangan</a:t>
            </a:r>
            <a:r>
              <a:rPr lang="en-US" sz="1600" dirty="0"/>
              <a:t> </a:t>
            </a:r>
            <a:r>
              <a:rPr lang="en-US" sz="1600" dirty="0" err="1"/>
              <a:t>qismi</a:t>
            </a:r>
            <a:r>
              <a:rPr lang="en-US" sz="16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/>
          </a:p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/>
              <a:t>O’zgaruvchini</a:t>
            </a:r>
            <a:r>
              <a:rPr lang="en-US" sz="1600" dirty="0"/>
              <a:t>  </a:t>
            </a:r>
            <a:r>
              <a:rPr lang="en-US" sz="1600" dirty="0" err="1"/>
              <a:t>e’lon</a:t>
            </a:r>
            <a:r>
              <a:rPr lang="en-US" sz="1600" dirty="0"/>
              <a:t> </a:t>
            </a:r>
            <a:r>
              <a:rPr lang="en-US" sz="1600" dirty="0" err="1"/>
              <a:t>qilayotganda</a:t>
            </a:r>
            <a:r>
              <a:rPr lang="en-US" sz="1600" dirty="0"/>
              <a:t> (</a:t>
            </a:r>
            <a:r>
              <a:rPr lang="en-US" sz="1600" dirty="0" err="1"/>
              <a:t>yaratayotganda</a:t>
            </a:r>
            <a:r>
              <a:rPr lang="en-US" sz="1600" dirty="0"/>
              <a:t>) </a:t>
            </a:r>
            <a:r>
              <a:rPr lang="en-US" sz="1600" dirty="0" err="1"/>
              <a:t>uning</a:t>
            </a:r>
            <a:r>
              <a:rPr lang="en-US" sz="1600" dirty="0"/>
              <a:t> </a:t>
            </a:r>
            <a:r>
              <a:rPr lang="en-US" sz="1600" dirty="0" err="1"/>
              <a:t>toifasi</a:t>
            </a:r>
            <a:r>
              <a:rPr lang="en-US" sz="1600" dirty="0"/>
              <a:t> </a:t>
            </a:r>
            <a:r>
              <a:rPr lang="en-US" sz="1600" dirty="0" err="1"/>
              <a:t>va</a:t>
            </a:r>
            <a:r>
              <a:rPr lang="en-US" sz="1600" dirty="0"/>
              <a:t> </a:t>
            </a:r>
            <a:r>
              <a:rPr lang="en-US" sz="1600" dirty="0" err="1"/>
              <a:t>nomi</a:t>
            </a:r>
            <a:r>
              <a:rPr lang="en-US" sz="1600" dirty="0"/>
              <a:t> </a:t>
            </a:r>
            <a:r>
              <a:rPr lang="en-US" sz="1600" dirty="0" err="1"/>
              <a:t>ko’rsatiladi</a:t>
            </a:r>
            <a:r>
              <a:rPr lang="en-US" sz="1600" dirty="0"/>
              <a:t>. </a:t>
            </a:r>
            <a:r>
              <a:rPr lang="en-US" sz="1600" dirty="0" err="1"/>
              <a:t>Keyinchalik</a:t>
            </a:r>
            <a:r>
              <a:rPr lang="en-US" sz="1600" dirty="0"/>
              <a:t> </a:t>
            </a:r>
            <a:r>
              <a:rPr lang="en-US" sz="1600" dirty="0" err="1"/>
              <a:t>ularni</a:t>
            </a:r>
            <a:r>
              <a:rPr lang="en-US" sz="1600" dirty="0"/>
              <a:t> </a:t>
            </a:r>
            <a:r>
              <a:rPr lang="en-US" sz="1600" dirty="0" err="1"/>
              <a:t>ozgartirib</a:t>
            </a:r>
            <a:r>
              <a:rPr lang="en-US" sz="1600" dirty="0"/>
              <a:t> </a:t>
            </a:r>
            <a:r>
              <a:rPr lang="en-US" sz="1600" dirty="0" err="1"/>
              <a:t>bo’lmaydi</a:t>
            </a:r>
            <a:r>
              <a:rPr lang="en-US" sz="1600" dirty="0"/>
              <a:t>.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94528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10833" y="2775119"/>
            <a:ext cx="77101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CB48688-8928-4249-9CB9-CB6A7AAABFED}"/>
              </a:ext>
            </a:extLst>
          </p:cNvPr>
          <p:cNvSpPr/>
          <p:nvPr/>
        </p:nvSpPr>
        <p:spPr>
          <a:xfrm>
            <a:off x="1510407" y="974626"/>
            <a:ext cx="6505183" cy="281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byte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Byte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toifasi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hajmi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8-bit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bo’lgan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butun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sonlarni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ifodalash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uchun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qo’llaniladi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Minimum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qiymati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-128 (-2^7)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Maximum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qiymati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127 (inclusive)(2^7 -1)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Default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qiymati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0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byte a = 100, b = -50;</a:t>
            </a:r>
          </a:p>
        </p:txBody>
      </p:sp>
    </p:spTree>
    <p:extLst>
      <p:ext uri="{BB962C8B-B14F-4D97-AF65-F5344CB8AC3E}">
        <p14:creationId xmlns:p14="http://schemas.microsoft.com/office/powerpoint/2010/main" val="57882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0" y="1454727"/>
            <a:ext cx="7398329" cy="706582"/>
          </a:xfrm>
        </p:spPr>
        <p:txBody>
          <a:bodyPr/>
          <a:lstStyle/>
          <a:p>
            <a:r>
              <a:rPr lang="en-US" sz="2600" b="1" i="1" dirty="0"/>
              <a:t>byte </a:t>
            </a:r>
            <a:r>
              <a:rPr lang="en-US" sz="2600" dirty="0" err="1"/>
              <a:t>ning</a:t>
            </a:r>
            <a:r>
              <a:rPr lang="en-US" sz="2600" dirty="0"/>
              <a:t> </a:t>
            </a:r>
            <a:r>
              <a:rPr lang="en-US" sz="2600" dirty="0" err="1"/>
              <a:t>qiymatlar</a:t>
            </a:r>
            <a:r>
              <a:rPr lang="en-US" sz="2600" dirty="0"/>
              <a:t> </a:t>
            </a:r>
            <a:r>
              <a:rPr lang="en-US" sz="2600" dirty="0" err="1"/>
              <a:t>diapazoni</a:t>
            </a:r>
            <a:r>
              <a:rPr lang="en-US" sz="2600" dirty="0"/>
              <a:t> -&gt; </a:t>
            </a:r>
            <a:r>
              <a:rPr lang="ru-RU" sz="2600" dirty="0"/>
              <a:t>[-128, 127]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849580" y="2890055"/>
            <a:ext cx="6037119" cy="57011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000" dirty="0" err="1"/>
              <a:t>Nima</a:t>
            </a:r>
            <a:r>
              <a:rPr lang="en-US" sz="3000" dirty="0"/>
              <a:t> </a:t>
            </a:r>
            <a:r>
              <a:rPr lang="en-US" sz="3000" dirty="0" err="1"/>
              <a:t>uchun</a:t>
            </a:r>
            <a:r>
              <a:rPr lang="en-US" sz="3000" dirty="0"/>
              <a:t> </a:t>
            </a:r>
            <a:r>
              <a:rPr lang="ru-RU" sz="3000" dirty="0"/>
              <a:t>[-128, 12</a:t>
            </a:r>
            <a:r>
              <a:rPr lang="en-US" sz="3000" dirty="0"/>
              <a:t>8</a:t>
            </a:r>
            <a:r>
              <a:rPr lang="ru-RU" sz="3000" dirty="0"/>
              <a:t>]</a:t>
            </a:r>
            <a:r>
              <a:rPr lang="en-US" sz="3000" dirty="0"/>
              <a:t> </a:t>
            </a:r>
            <a:r>
              <a:rPr lang="en-US" sz="3000" dirty="0" err="1"/>
              <a:t>emas</a:t>
            </a:r>
            <a:r>
              <a:rPr lang="en-US" sz="3000" dirty="0"/>
              <a:t>? 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2762685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2535" y="225370"/>
            <a:ext cx="5613673" cy="684418"/>
          </a:xfrm>
        </p:spPr>
        <p:txBody>
          <a:bodyPr/>
          <a:lstStyle/>
          <a:p>
            <a:pPr>
              <a:buNone/>
            </a:pPr>
            <a:r>
              <a:rPr lang="en-US" sz="2000" dirty="0" err="1"/>
              <a:t>Chunki</a:t>
            </a:r>
            <a:r>
              <a:rPr lang="en-US" sz="2000" dirty="0"/>
              <a:t> </a:t>
            </a:r>
            <a:r>
              <a:rPr lang="en-US" sz="2000" dirty="0" err="1"/>
              <a:t>birinchi</a:t>
            </a:r>
            <a:r>
              <a:rPr lang="en-US" sz="2000" dirty="0"/>
              <a:t> bit </a:t>
            </a:r>
            <a:r>
              <a:rPr lang="en-US" sz="2000" dirty="0" err="1"/>
              <a:t>ishorani</a:t>
            </a:r>
            <a:r>
              <a:rPr lang="en-US" sz="2000" dirty="0"/>
              <a:t> </a:t>
            </a:r>
            <a:r>
              <a:rPr lang="en-US" sz="2000" dirty="0" err="1"/>
              <a:t>bildiradi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828134" y="839836"/>
            <a:ext cx="3466756" cy="132147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 err="1"/>
              <a:t>Birinchi</a:t>
            </a:r>
            <a:r>
              <a:rPr lang="en-US" dirty="0"/>
              <a:t> bit </a:t>
            </a:r>
            <a:r>
              <a:rPr lang="en-US" dirty="0" err="1"/>
              <a:t>ishora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qolgan</a:t>
            </a:r>
            <a:r>
              <a:rPr lang="en-US" dirty="0"/>
              <a:t> 7 ta bit 0..127 </a:t>
            </a:r>
            <a:r>
              <a:rPr lang="en-US" dirty="0" err="1"/>
              <a:t>bo’lgan</a:t>
            </a:r>
            <a:r>
              <a:rPr lang="en-US" dirty="0"/>
              <a:t> son. </a:t>
            </a:r>
            <a:r>
              <a:rPr lang="en-US" dirty="0" err="1"/>
              <a:t>Demak</a:t>
            </a:r>
            <a:r>
              <a:rPr lang="en-US" dirty="0"/>
              <a:t> byte </a:t>
            </a:r>
            <a:r>
              <a:rPr lang="en-US" dirty="0" err="1"/>
              <a:t>diapazoni</a:t>
            </a:r>
            <a:r>
              <a:rPr lang="en-US" dirty="0"/>
              <a:t> [-127,127] </a:t>
            </a:r>
            <a:r>
              <a:rPr lang="en-US" dirty="0" err="1"/>
              <a:t>bo’lishi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. </a:t>
            </a:r>
            <a:r>
              <a:rPr lang="en-US" dirty="0" err="1"/>
              <a:t>Lekin</a:t>
            </a:r>
            <a:r>
              <a:rPr lang="en-US" dirty="0"/>
              <a:t>: </a:t>
            </a:r>
            <a:endParaRPr lang="ru-RU" dirty="0"/>
          </a:p>
        </p:txBody>
      </p:sp>
      <p:pic>
        <p:nvPicPr>
          <p:cNvPr id="4098" name="Picture 2" descr="https://o7planning.org/ru/11571/cache/images/i/1256391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" t="24857" r="1"/>
          <a:stretch/>
        </p:blipFill>
        <p:spPr bwMode="auto">
          <a:xfrm>
            <a:off x="1923853" y="839835"/>
            <a:ext cx="2596192" cy="152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o7planning.org/ru/11571/cache/images/i/125649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853" y="2775776"/>
            <a:ext cx="2596192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o7planning.org/ru/11571/cache/images/i/1256508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627" y="2746300"/>
            <a:ext cx="2538373" cy="145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92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10833" y="2775119"/>
            <a:ext cx="77101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CB48688-8928-4249-9CB9-CB6A7AAABFED}"/>
              </a:ext>
            </a:extLst>
          </p:cNvPr>
          <p:cNvSpPr/>
          <p:nvPr/>
        </p:nvSpPr>
        <p:spPr>
          <a:xfrm>
            <a:off x="1604325" y="1229538"/>
            <a:ext cx="6251201" cy="2631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short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Short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toifasi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hajmi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16-bit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bo’lgan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butun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sonlarni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ifodalash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uchun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qo’llaniladi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Minimum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qiymati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-32,768 (-2^15)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Maximum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qiymati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32,767 (inclusive) (2^15 -1)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Default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qiymati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0.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short s = 10000, r = -20000, x; //x=0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645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10833" y="2775119"/>
            <a:ext cx="77101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CB48688-8928-4249-9CB9-CB6A7AAABFED}"/>
              </a:ext>
            </a:extLst>
          </p:cNvPr>
          <p:cNvSpPr/>
          <p:nvPr/>
        </p:nvSpPr>
        <p:spPr>
          <a:xfrm>
            <a:off x="1604326" y="1181617"/>
            <a:ext cx="6123184" cy="3001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</a:t>
            </a:r>
            <a:endParaRPr lang="en-US" sz="24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toifasi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hajmi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32-bit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bo’lgan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butun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sonlarni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ifodalash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uchun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qo’llaniladi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Minimum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qiymati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- 2,147,483,648 (-2^31)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Maximum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qiymati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2,147,483,647(inclusive) (2^31 -1)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barcha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butun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sonli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toifalarning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default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toifasi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hisoblanadi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Default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qiymati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int a = 100000, b = -200000;</a:t>
            </a:r>
          </a:p>
        </p:txBody>
      </p:sp>
    </p:spTree>
    <p:extLst>
      <p:ext uri="{BB962C8B-B14F-4D97-AF65-F5344CB8AC3E}">
        <p14:creationId xmlns:p14="http://schemas.microsoft.com/office/powerpoint/2010/main" val="1858227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10833" y="2775119"/>
            <a:ext cx="77101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CB48688-8928-4249-9CB9-CB6A7AAABFED}"/>
              </a:ext>
            </a:extLst>
          </p:cNvPr>
          <p:cNvSpPr/>
          <p:nvPr/>
        </p:nvSpPr>
        <p:spPr>
          <a:xfrm>
            <a:off x="1378458" y="1138641"/>
            <a:ext cx="6387083" cy="2631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Long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toifasi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hajmi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64-bit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bo’lgan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butun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sonlarni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ifodalash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uchun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qo’llaniladi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Minimum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qiymati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-9,223,372,036,854,775,808(-2^63)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Maximum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qiymati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9,223,372,036,854,775,807 (inclusive)(2^63 -1)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Default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qiymati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0L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long a = 100000L, b = -200000L, x=9;</a:t>
            </a:r>
          </a:p>
        </p:txBody>
      </p:sp>
    </p:spTree>
    <p:extLst>
      <p:ext uri="{BB962C8B-B14F-4D97-AF65-F5344CB8AC3E}">
        <p14:creationId xmlns:p14="http://schemas.microsoft.com/office/powerpoint/2010/main" val="2665885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10833" y="2775119"/>
            <a:ext cx="77101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https://guru99.ru/wp-content/uploads/2018/01/A10_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52" y="1756042"/>
            <a:ext cx="5101480" cy="25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64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10833" y="2775119"/>
            <a:ext cx="77101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CB48688-8928-4249-9CB9-CB6A7AAABFED}"/>
              </a:ext>
            </a:extLst>
          </p:cNvPr>
          <p:cNvSpPr/>
          <p:nvPr/>
        </p:nvSpPr>
        <p:spPr>
          <a:xfrm>
            <a:off x="1142336" y="1163511"/>
            <a:ext cx="6594901" cy="1708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float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float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toifasi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32-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bitli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vergulli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sonlarni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ifodalash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uchun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ishlatiladi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Default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qiymati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0.0f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float f1 = 234.5f</a:t>
            </a:r>
          </a:p>
        </p:txBody>
      </p:sp>
    </p:spTree>
    <p:extLst>
      <p:ext uri="{BB962C8B-B14F-4D97-AF65-F5344CB8AC3E}">
        <p14:creationId xmlns:p14="http://schemas.microsoft.com/office/powerpoint/2010/main" val="3437245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10833" y="2775119"/>
            <a:ext cx="77101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CB48688-8928-4249-9CB9-CB6A7AAABFED}"/>
              </a:ext>
            </a:extLst>
          </p:cNvPr>
          <p:cNvSpPr/>
          <p:nvPr/>
        </p:nvSpPr>
        <p:spPr>
          <a:xfrm>
            <a:off x="1450570" y="1232922"/>
            <a:ext cx="7200900" cy="1893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double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double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toifasi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64-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bitli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vergulli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sonlarni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ifodalash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uchun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ishlatiladi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Ushbu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toifa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vergulli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sonlar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uchun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default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toifa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hisoblanadi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Default value is 0.0d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double d1 = 123.4</a:t>
            </a:r>
          </a:p>
        </p:txBody>
      </p:sp>
    </p:spTree>
    <p:extLst>
      <p:ext uri="{BB962C8B-B14F-4D97-AF65-F5344CB8AC3E}">
        <p14:creationId xmlns:p14="http://schemas.microsoft.com/office/powerpoint/2010/main" val="1234380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10833" y="2775119"/>
            <a:ext cx="77101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CB48688-8928-4249-9CB9-CB6A7AAABFED}"/>
              </a:ext>
            </a:extLst>
          </p:cNvPr>
          <p:cNvSpPr/>
          <p:nvPr/>
        </p:nvSpPr>
        <p:spPr>
          <a:xfrm>
            <a:off x="1510408" y="1121886"/>
            <a:ext cx="6123184" cy="281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char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toifasi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1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dona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16-bitli (2byte) Unicode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belgini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ifodalash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uchun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ishlatiladi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.(Unicode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jadvali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Minimum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qiymati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'\u0000' (or 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Maximum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qiymati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'\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uffff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' (or 65,535 inclusive)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char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toifasi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yordamida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istalgan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belgini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ifodalash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mumkin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char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letterA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‘A’, number=‘1’;</a:t>
            </a:r>
          </a:p>
        </p:txBody>
      </p:sp>
    </p:spTree>
    <p:extLst>
      <p:ext uri="{BB962C8B-B14F-4D97-AF65-F5344CB8AC3E}">
        <p14:creationId xmlns:p14="http://schemas.microsoft.com/office/powerpoint/2010/main" val="247009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2222984" y="293398"/>
            <a:ext cx="5792099" cy="65816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b="1" dirty="0"/>
              <a:t>Variables and Data Types</a:t>
            </a:r>
            <a:endParaRPr lang="en" sz="3200" b="1" dirty="0"/>
          </a:p>
        </p:txBody>
      </p:sp>
      <p:pic>
        <p:nvPicPr>
          <p:cNvPr id="9218" name="Picture 2" descr="Image result for Variables">
            <a:extLst>
              <a:ext uri="{FF2B5EF4-FFF2-40B4-BE49-F238E27FC236}">
                <a16:creationId xmlns:a16="http://schemas.microsoft.com/office/drawing/2014/main" id="{69257B04-7E79-4E86-A25A-E3456C32D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06" y="1088032"/>
            <a:ext cx="7564582" cy="313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39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1848047" y="188926"/>
            <a:ext cx="5447905" cy="59543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b="1" dirty="0"/>
              <a:t>How to Declare a variable in Java</a:t>
            </a:r>
            <a:endParaRPr lang="en" sz="32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72332" y="2385675"/>
            <a:ext cx="4923714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data_type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variable_name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09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2154971" y="447156"/>
            <a:ext cx="5792099" cy="5978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800" dirty="0"/>
              <a:t>Variables</a:t>
            </a:r>
            <a:endParaRPr lang="en" sz="2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10833" y="2775119"/>
            <a:ext cx="77101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1026" name="Picture 2" descr="variables in java">
            <a:extLst>
              <a:ext uri="{FF2B5EF4-FFF2-40B4-BE49-F238E27FC236}">
                <a16:creationId xmlns:a16="http://schemas.microsoft.com/office/drawing/2014/main" id="{F2A28662-CB87-4D95-8B0C-CCAB9FA38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1147763"/>
            <a:ext cx="4695825" cy="2847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77E7585-017E-4AEB-A7C0-7FC26FD92B3C}"/>
              </a:ext>
            </a:extLst>
          </p:cNvPr>
          <p:cNvSpPr/>
          <p:nvPr/>
        </p:nvSpPr>
        <p:spPr>
          <a:xfrm>
            <a:off x="4603756" y="2128788"/>
            <a:ext cx="22786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latin typeface="verdana" panose="020B0604030504040204" pitchFamily="34" charset="0"/>
              </a:rPr>
              <a:t> data=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10</a:t>
            </a:r>
            <a:r>
              <a:rPr lang="en-US" dirty="0">
                <a:latin typeface="verdana" panose="020B0604030504040204" pitchFamily="34" charset="0"/>
              </a:rPr>
              <a:t>;</a:t>
            </a:r>
            <a:br>
              <a:rPr lang="en-US" dirty="0">
                <a:latin typeface="verdana" panose="020B0604030504040204" pitchFamily="34" charset="0"/>
              </a:rPr>
            </a:b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data-</a:t>
            </a:r>
            <a:r>
              <a:rPr lang="en-US" dirty="0" err="1">
                <a:solidFill>
                  <a:srgbClr val="008200"/>
                </a:solidFill>
                <a:latin typeface="verdana" panose="020B0604030504040204" pitchFamily="34" charset="0"/>
              </a:rPr>
              <a:t>o’zgaruvchi</a:t>
            </a:r>
            <a:r>
              <a:rPr lang="en-US" dirty="0">
                <a:latin typeface="verdana" panose="020B0604030504040204" pitchFamily="34" charset="0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83146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1053535" y="124260"/>
            <a:ext cx="5792099" cy="5978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3200" b="1" dirty="0" err="1"/>
              <a:t>O’zgaruvchi</a:t>
            </a:r>
            <a:r>
              <a:rPr lang="en-US" sz="3200" b="1" dirty="0"/>
              <a:t> </a:t>
            </a:r>
            <a:r>
              <a:rPr lang="en-US" sz="3200" b="1" dirty="0" err="1"/>
              <a:t>turlari</a:t>
            </a:r>
            <a:endParaRPr lang="en" sz="3200" b="1" dirty="0"/>
          </a:p>
        </p:txBody>
      </p:sp>
      <p:pic>
        <p:nvPicPr>
          <p:cNvPr id="2050" name="Picture 2" descr="types of variables in java">
            <a:extLst>
              <a:ext uri="{FF2B5EF4-FFF2-40B4-BE49-F238E27FC236}">
                <a16:creationId xmlns:a16="http://schemas.microsoft.com/office/drawing/2014/main" id="{2CB3901F-D221-4C73-850F-03C6EFC52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220" y="1688452"/>
            <a:ext cx="3760472" cy="17665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11F840-149B-46A2-896A-743C97C725BE}"/>
              </a:ext>
            </a:extLst>
          </p:cNvPr>
          <p:cNvSpPr/>
          <p:nvPr/>
        </p:nvSpPr>
        <p:spPr>
          <a:xfrm>
            <a:off x="526474" y="1897006"/>
            <a:ext cx="39786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verdana" panose="020B0604030504040204" pitchFamily="34" charset="0"/>
              </a:rPr>
              <a:t>Javada</a:t>
            </a:r>
            <a:r>
              <a:rPr lang="en-US" dirty="0">
                <a:latin typeface="verdana" panose="020B0604030504040204" pitchFamily="34" charset="0"/>
              </a:rPr>
              <a:t> 3 </a:t>
            </a:r>
            <a:r>
              <a:rPr lang="en-US" dirty="0" err="1">
                <a:latin typeface="verdana" panose="020B0604030504040204" pitchFamily="34" charset="0"/>
              </a:rPr>
              <a:t>xil</a:t>
            </a:r>
            <a:r>
              <a:rPr lang="en-US" dirty="0">
                <a:latin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</a:rPr>
              <a:t>turdagi</a:t>
            </a:r>
            <a:r>
              <a:rPr lang="en-US" dirty="0">
                <a:latin typeface="verdana" panose="020B0604030504040204" pitchFamily="34" charset="0"/>
              </a:rPr>
              <a:t> </a:t>
            </a:r>
          </a:p>
          <a:p>
            <a:pPr algn="just"/>
            <a:r>
              <a:rPr lang="en-US" dirty="0" err="1">
                <a:latin typeface="verdana" panose="020B0604030504040204" pitchFamily="34" charset="0"/>
              </a:rPr>
              <a:t>o’zgruvchi</a:t>
            </a:r>
            <a:r>
              <a:rPr lang="en-US" dirty="0">
                <a:latin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</a:rPr>
              <a:t>mavjud</a:t>
            </a:r>
            <a:r>
              <a:rPr lang="en-US" dirty="0">
                <a:latin typeface="verdana" panose="020B0604030504040204" pitchFamily="34" charset="0"/>
              </a:rPr>
              <a:t>:</a:t>
            </a:r>
          </a:p>
          <a:p>
            <a:pPr marL="4508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</a:rPr>
              <a:t>Local</a:t>
            </a:r>
          </a:p>
          <a:p>
            <a:pPr marL="4508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</a:rPr>
              <a:t>instance</a:t>
            </a:r>
          </a:p>
          <a:p>
            <a:pPr marL="4508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</a:rPr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361922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10833" y="2775119"/>
            <a:ext cx="77101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1FD06D2-2AD8-4CB8-AD78-2A2BBCAF9B47}"/>
              </a:ext>
            </a:extLst>
          </p:cNvPr>
          <p:cNvSpPr/>
          <p:nvPr/>
        </p:nvSpPr>
        <p:spPr>
          <a:xfrm>
            <a:off x="931955" y="962190"/>
            <a:ext cx="7467925" cy="3008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/>
              <a:t>1) Local Variable</a:t>
            </a:r>
            <a:endParaRPr lang="ru-RU" sz="1600" dirty="0"/>
          </a:p>
          <a:p>
            <a:pPr indent="360363" algn="just">
              <a:lnSpc>
                <a:spcPct val="150000"/>
              </a:lnSpc>
            </a:pPr>
            <a:r>
              <a:rPr lang="en-US" sz="1600" dirty="0"/>
              <a:t>Method </a:t>
            </a:r>
            <a:r>
              <a:rPr lang="en-US" sz="1600" dirty="0" err="1"/>
              <a:t>ichida</a:t>
            </a:r>
            <a:r>
              <a:rPr lang="en-US" sz="1600" dirty="0"/>
              <a:t> </a:t>
            </a:r>
            <a:r>
              <a:rPr lang="en-US" sz="1600" dirty="0" err="1"/>
              <a:t>e’lon</a:t>
            </a:r>
            <a:r>
              <a:rPr lang="en-US" sz="1600" dirty="0"/>
              <a:t> </a:t>
            </a:r>
            <a:r>
              <a:rPr lang="en-US" sz="1600" dirty="0" err="1"/>
              <a:t>qilingan</a:t>
            </a:r>
            <a:r>
              <a:rPr lang="en-US" sz="1600" dirty="0"/>
              <a:t> </a:t>
            </a:r>
            <a:r>
              <a:rPr lang="en-US" sz="1600" dirty="0" err="1"/>
              <a:t>o`zgaruvchilarga</a:t>
            </a:r>
            <a:r>
              <a:rPr lang="en-US" sz="1600" dirty="0"/>
              <a:t> local </a:t>
            </a:r>
            <a:r>
              <a:rPr lang="en-US" sz="1600" dirty="0" err="1"/>
              <a:t>o’zgaruvchi</a:t>
            </a:r>
            <a:r>
              <a:rPr lang="en-US" sz="1600" dirty="0"/>
              <a:t> </a:t>
            </a:r>
            <a:r>
              <a:rPr lang="en-US" sz="1600" dirty="0" err="1"/>
              <a:t>deyiladi</a:t>
            </a:r>
            <a:r>
              <a:rPr lang="en-US" sz="1600" b="1" dirty="0"/>
              <a:t>.</a:t>
            </a:r>
            <a:r>
              <a:rPr lang="en-US" sz="1600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2) Instance Variable</a:t>
            </a:r>
          </a:p>
          <a:p>
            <a:pPr indent="360363" algn="just">
              <a:lnSpc>
                <a:spcPct val="150000"/>
              </a:lnSpc>
            </a:pPr>
            <a:r>
              <a:rPr lang="en-US" sz="1600" dirty="0" err="1"/>
              <a:t>Klassni</a:t>
            </a:r>
            <a:r>
              <a:rPr lang="en-US" sz="1600" dirty="0"/>
              <a:t> </a:t>
            </a:r>
            <a:r>
              <a:rPr lang="en-US" sz="1600" dirty="0" err="1"/>
              <a:t>ichida</a:t>
            </a:r>
            <a:r>
              <a:rPr lang="en-US" sz="1600" dirty="0"/>
              <a:t> </a:t>
            </a:r>
            <a:r>
              <a:rPr lang="en-US" sz="1600" dirty="0" err="1"/>
              <a:t>va</a:t>
            </a:r>
            <a:r>
              <a:rPr lang="en-US" sz="1600" dirty="0"/>
              <a:t> </a:t>
            </a:r>
            <a:r>
              <a:rPr lang="en-US" sz="1600" dirty="0" err="1"/>
              <a:t>methoddan</a:t>
            </a:r>
            <a:r>
              <a:rPr lang="en-US" sz="1600" dirty="0"/>
              <a:t> </a:t>
            </a:r>
            <a:r>
              <a:rPr lang="en-US" sz="1600" dirty="0" err="1"/>
              <a:t>tashqarida</a:t>
            </a:r>
            <a:r>
              <a:rPr lang="en-US" sz="1600" dirty="0"/>
              <a:t> </a:t>
            </a:r>
            <a:r>
              <a:rPr lang="en-US" sz="1600" dirty="0" err="1"/>
              <a:t>e’lon</a:t>
            </a:r>
            <a:r>
              <a:rPr lang="en-US" sz="1600" dirty="0"/>
              <a:t> </a:t>
            </a:r>
            <a:r>
              <a:rPr lang="en-US" sz="1600" dirty="0" err="1"/>
              <a:t>qilingan</a:t>
            </a:r>
            <a:r>
              <a:rPr lang="en-US" sz="1600" dirty="0"/>
              <a:t> </a:t>
            </a:r>
            <a:r>
              <a:rPr lang="en-US" sz="1600" dirty="0" err="1"/>
              <a:t>o’zgaruvchilarga</a:t>
            </a:r>
            <a:r>
              <a:rPr lang="en-US" sz="1600" dirty="0"/>
              <a:t> instance </a:t>
            </a:r>
            <a:r>
              <a:rPr lang="en-US" sz="1600" dirty="0" err="1"/>
              <a:t>o’zgaruvchi</a:t>
            </a:r>
            <a:r>
              <a:rPr lang="en-US" sz="1600" dirty="0"/>
              <a:t> </a:t>
            </a:r>
            <a:r>
              <a:rPr lang="en-US" sz="1600" dirty="0" err="1"/>
              <a:t>deyiladi</a:t>
            </a:r>
            <a:r>
              <a:rPr lang="en-US" sz="1600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3) Static variable</a:t>
            </a:r>
          </a:p>
          <a:p>
            <a:pPr indent="360363" algn="just">
              <a:lnSpc>
                <a:spcPct val="150000"/>
              </a:lnSpc>
            </a:pPr>
            <a:r>
              <a:rPr lang="en-US" sz="1600" dirty="0" err="1"/>
              <a:t>Klassni</a:t>
            </a:r>
            <a:r>
              <a:rPr lang="en-US" sz="1600" dirty="0"/>
              <a:t> </a:t>
            </a:r>
            <a:r>
              <a:rPr lang="en-US" sz="1600" dirty="0" err="1"/>
              <a:t>ichida</a:t>
            </a:r>
            <a:r>
              <a:rPr lang="en-US" sz="1600" dirty="0"/>
              <a:t> </a:t>
            </a:r>
            <a:r>
              <a:rPr lang="en-US" sz="1600" dirty="0" err="1"/>
              <a:t>va</a:t>
            </a:r>
            <a:r>
              <a:rPr lang="en-US" sz="1600" dirty="0"/>
              <a:t> static deb </a:t>
            </a:r>
            <a:r>
              <a:rPr lang="en-US" sz="1600" dirty="0" err="1"/>
              <a:t>e’lon</a:t>
            </a:r>
            <a:r>
              <a:rPr lang="en-US" sz="1600" dirty="0"/>
              <a:t> </a:t>
            </a:r>
            <a:r>
              <a:rPr lang="en-US" sz="1600" dirty="0" err="1"/>
              <a:t>qilingan</a:t>
            </a:r>
            <a:r>
              <a:rPr lang="en-US" sz="1600" dirty="0"/>
              <a:t> </a:t>
            </a:r>
            <a:r>
              <a:rPr lang="en-US" sz="1600" dirty="0" err="1"/>
              <a:t>o’zgaruvchilarni</a:t>
            </a:r>
            <a:r>
              <a:rPr lang="en-US" sz="1600" dirty="0"/>
              <a:t> static </a:t>
            </a:r>
            <a:r>
              <a:rPr lang="en-US" sz="1600" dirty="0" err="1"/>
              <a:t>o’zgaruvchi</a:t>
            </a:r>
            <a:r>
              <a:rPr lang="en-US" sz="1600" dirty="0"/>
              <a:t> </a:t>
            </a:r>
            <a:r>
              <a:rPr lang="en-US" sz="1600" dirty="0" err="1"/>
              <a:t>deyiladi</a:t>
            </a:r>
            <a:r>
              <a:rPr lang="en-US" sz="1600" dirty="0"/>
              <a:t>. U local </a:t>
            </a:r>
            <a:r>
              <a:rPr lang="en-US" sz="1600" dirty="0" err="1"/>
              <a:t>bo’lishi</a:t>
            </a:r>
            <a:r>
              <a:rPr lang="en-US" sz="1600" dirty="0"/>
              <a:t> </a:t>
            </a:r>
            <a:r>
              <a:rPr lang="en-US" sz="1600" dirty="0" err="1"/>
              <a:t>mumkin</a:t>
            </a:r>
            <a:r>
              <a:rPr lang="en-US" sz="1600" dirty="0"/>
              <a:t> </a:t>
            </a:r>
            <a:r>
              <a:rPr lang="en-US" sz="1600" dirty="0" err="1"/>
              <a:t>emas</a:t>
            </a:r>
            <a:r>
              <a:rPr lang="en-US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30032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10833" y="2775119"/>
            <a:ext cx="77101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1FD06D2-2AD8-4CB8-AD78-2A2BBCAF9B47}"/>
              </a:ext>
            </a:extLst>
          </p:cNvPr>
          <p:cNvSpPr/>
          <p:nvPr/>
        </p:nvSpPr>
        <p:spPr>
          <a:xfrm>
            <a:off x="1478630" y="1145346"/>
            <a:ext cx="6909955" cy="2949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 A{ 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data=50;	//instance variable 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static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m=100;	//static variable 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void method(byte b ){ 	//local variable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	int n=90;		//local variable 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} 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1457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759" y="537182"/>
            <a:ext cx="5925400" cy="6453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err="1"/>
              <a:t>Javada</a:t>
            </a:r>
            <a:r>
              <a:rPr lang="en-US" sz="3200" b="1" dirty="0"/>
              <a:t> </a:t>
            </a:r>
            <a:r>
              <a:rPr lang="en-US" sz="3200" b="1" dirty="0" err="1"/>
              <a:t>o’zgaruvchilarni</a:t>
            </a:r>
            <a:r>
              <a:rPr lang="en-US" sz="3200" b="1" dirty="0"/>
              <a:t> </a:t>
            </a:r>
            <a:r>
              <a:rPr lang="en-US" sz="3200" b="1" dirty="0" err="1"/>
              <a:t>nomlash</a:t>
            </a:r>
            <a:r>
              <a:rPr lang="en-US" sz="3200" b="1" dirty="0"/>
              <a:t> </a:t>
            </a:r>
            <a:r>
              <a:rPr lang="en-US" sz="3200" b="1" dirty="0" err="1"/>
              <a:t>qoidalari</a:t>
            </a:r>
            <a:endParaRPr lang="ru-RU" sz="3200" b="1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9659" y="1456604"/>
            <a:ext cx="8364682" cy="2544762"/>
          </a:xfrm>
        </p:spPr>
        <p:txBody>
          <a:bodyPr>
            <a:normAutofit fontScale="77500" lnSpcReduction="20000"/>
          </a:bodyPr>
          <a:lstStyle/>
          <a:p>
            <a:pPr marL="0" indent="3603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1. </a:t>
            </a:r>
            <a:r>
              <a:rPr lang="en-US" dirty="0" err="1"/>
              <a:t>O’zgaruvchi</a:t>
            </a:r>
            <a:r>
              <a:rPr lang="en-US" dirty="0"/>
              <a:t> </a:t>
            </a:r>
            <a:r>
              <a:rPr lang="en-US" dirty="0" err="1"/>
              <a:t>nomi</a:t>
            </a:r>
            <a:r>
              <a:rPr lang="en-US" dirty="0"/>
              <a:t> (</a:t>
            </a:r>
            <a:r>
              <a:rPr lang="en-US" dirty="0" err="1"/>
              <a:t>kichik</a:t>
            </a:r>
            <a:r>
              <a:rPr lang="en-US" dirty="0"/>
              <a:t>) </a:t>
            </a:r>
            <a:r>
              <a:rPr lang="en-US" dirty="0" err="1"/>
              <a:t>harflardan</a:t>
            </a:r>
            <a:r>
              <a:rPr lang="en-US" dirty="0"/>
              <a:t> (Unicode) </a:t>
            </a:r>
            <a:r>
              <a:rPr lang="en-US" dirty="0" err="1"/>
              <a:t>boshalnishi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 </a:t>
            </a:r>
            <a:r>
              <a:rPr lang="en-US" dirty="0" err="1"/>
              <a:t>hamda</a:t>
            </a:r>
            <a:r>
              <a:rPr lang="en-US" dirty="0"/>
              <a:t> </a:t>
            </a:r>
            <a:r>
              <a:rPr lang="en-US" dirty="0" err="1"/>
              <a:t>raqam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ru-RU" dirty="0"/>
              <a:t>«_»</a:t>
            </a:r>
            <a:r>
              <a:rPr lang="en-US" dirty="0"/>
              <a:t> </a:t>
            </a:r>
            <a:r>
              <a:rPr lang="en-US" dirty="0" err="1"/>
              <a:t>belgilardan</a:t>
            </a:r>
            <a:r>
              <a:rPr lang="en-US" dirty="0"/>
              <a:t> </a:t>
            </a:r>
            <a:r>
              <a:rPr lang="en-US" dirty="0" err="1"/>
              <a:t>tashkil</a:t>
            </a:r>
            <a:r>
              <a:rPr lang="en-US" dirty="0"/>
              <a:t> </a:t>
            </a:r>
            <a:r>
              <a:rPr lang="en-US" dirty="0" err="1"/>
              <a:t>topgan</a:t>
            </a:r>
            <a:r>
              <a:rPr lang="en-US" dirty="0"/>
              <a:t> </a:t>
            </a:r>
            <a:r>
              <a:rPr lang="en-US" dirty="0" err="1"/>
              <a:t>bo’lishi</a:t>
            </a:r>
            <a:r>
              <a:rPr lang="en-US" dirty="0"/>
              <a:t> </a:t>
            </a:r>
            <a:r>
              <a:rPr lang="en-US" dirty="0" err="1"/>
              <a:t>lozim</a:t>
            </a:r>
            <a:r>
              <a:rPr lang="en-US" dirty="0"/>
              <a:t>. </a:t>
            </a:r>
            <a:r>
              <a:rPr lang="en-US" dirty="0" err="1"/>
              <a:t>Texnik</a:t>
            </a:r>
            <a:r>
              <a:rPr lang="en-US" dirty="0"/>
              <a:t> </a:t>
            </a:r>
            <a:r>
              <a:rPr lang="en-US" dirty="0" err="1"/>
              <a:t>jihattdan</a:t>
            </a:r>
            <a:r>
              <a:rPr lang="en-US" dirty="0"/>
              <a:t> </a:t>
            </a:r>
            <a:r>
              <a:rPr lang="en-US" dirty="0" err="1"/>
              <a:t>o’zgaruvchi</a:t>
            </a:r>
            <a:r>
              <a:rPr lang="en-US" dirty="0"/>
              <a:t> </a:t>
            </a:r>
            <a:r>
              <a:rPr lang="en-US" dirty="0" err="1"/>
              <a:t>nomi</a:t>
            </a:r>
            <a:r>
              <a:rPr lang="en-US" dirty="0"/>
              <a:t> </a:t>
            </a:r>
            <a:r>
              <a:rPr lang="ru-RU" dirty="0"/>
              <a:t> «$»</a:t>
            </a:r>
            <a:r>
              <a:rPr lang="en-US" dirty="0"/>
              <a:t> </a:t>
            </a:r>
            <a:r>
              <a:rPr lang="en-US" dirty="0" err="1"/>
              <a:t>belgi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boshlanishi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, </a:t>
            </a:r>
            <a:r>
              <a:rPr lang="en-US" dirty="0" err="1"/>
              <a:t>lekin</a:t>
            </a:r>
            <a:r>
              <a:rPr lang="en-US" dirty="0"/>
              <a:t> </a:t>
            </a:r>
            <a:r>
              <a:rPr lang="ru-RU" dirty="0" err="1"/>
              <a:t>Java</a:t>
            </a:r>
            <a:r>
              <a:rPr lang="ru-RU" dirty="0"/>
              <a:t> </a:t>
            </a:r>
            <a:r>
              <a:rPr lang="ru-RU" dirty="0" err="1"/>
              <a:t>Code</a:t>
            </a:r>
            <a:r>
              <a:rPr lang="ru-RU" dirty="0"/>
              <a:t> </a:t>
            </a:r>
            <a:r>
              <a:rPr lang="ru-RU" dirty="0" err="1"/>
              <a:t>Conventions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>
                <a:hlinkClick r:id="rId2"/>
              </a:rPr>
              <a:t>https://www.oracle.com/technetwork/java/codeconventions-150003.pdf</a:t>
            </a:r>
            <a:r>
              <a:rPr lang="en-US" dirty="0"/>
              <a:t> 12.09.1997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en-US" dirty="0" err="1"/>
              <a:t>bo’yicha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t’aqiqlangan</a:t>
            </a:r>
            <a:r>
              <a:rPr lang="en-US" dirty="0"/>
              <a:t>. </a:t>
            </a:r>
            <a:r>
              <a:rPr lang="en-US" dirty="0" err="1"/>
              <a:t>Bundan</a:t>
            </a:r>
            <a:r>
              <a:rPr lang="en-US" dirty="0"/>
              <a:t> </a:t>
            </a:r>
            <a:r>
              <a:rPr lang="en-US" dirty="0" err="1"/>
              <a:t>tashqari</a:t>
            </a:r>
            <a:r>
              <a:rPr lang="en-US" dirty="0"/>
              <a:t> </a:t>
            </a:r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kelishuv</a:t>
            </a:r>
            <a:r>
              <a:rPr lang="en-US" dirty="0"/>
              <a:t> </a:t>
            </a:r>
            <a:r>
              <a:rPr lang="en-US" dirty="0" err="1"/>
              <a:t>bo’yicha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belgi</a:t>
            </a:r>
            <a:r>
              <a:rPr lang="en-US" dirty="0"/>
              <a:t> </a:t>
            </a:r>
            <a:r>
              <a:rPr lang="en-US" dirty="0" err="1"/>
              <a:t>umuman</a:t>
            </a:r>
            <a:r>
              <a:rPr lang="en-US" dirty="0"/>
              <a:t> </a:t>
            </a:r>
            <a:r>
              <a:rPr lang="en-US" dirty="0" err="1"/>
              <a:t>hech</a:t>
            </a:r>
            <a:r>
              <a:rPr lang="en-US" dirty="0"/>
              <a:t> </a:t>
            </a:r>
            <a:r>
              <a:rPr lang="en-US" dirty="0" err="1"/>
              <a:t>qayerda</a:t>
            </a:r>
            <a:r>
              <a:rPr lang="en-US" dirty="0"/>
              <a:t> </a:t>
            </a:r>
            <a:r>
              <a:rPr lang="en-US" dirty="0" err="1"/>
              <a:t>foydalanilmaydi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dirty="0" err="1"/>
              <a:t>Kelishuv</a:t>
            </a:r>
            <a:r>
              <a:rPr lang="en-US" dirty="0"/>
              <a:t> </a:t>
            </a:r>
            <a:r>
              <a:rPr lang="en-US" dirty="0" err="1"/>
              <a:t>bo’yicha</a:t>
            </a:r>
            <a:r>
              <a:rPr lang="en-US" dirty="0"/>
              <a:t> </a:t>
            </a:r>
            <a:r>
              <a:rPr lang="en-US" dirty="0" err="1"/>
              <a:t>o’zgaruvchi</a:t>
            </a:r>
            <a:r>
              <a:rPr lang="en-US" dirty="0"/>
              <a:t> </a:t>
            </a:r>
            <a:r>
              <a:rPr lang="en-US" dirty="0" err="1"/>
              <a:t>nomi</a:t>
            </a:r>
            <a:r>
              <a:rPr lang="en-US" dirty="0"/>
              <a:t> </a:t>
            </a:r>
            <a:r>
              <a:rPr lang="en-US" dirty="0" err="1"/>
              <a:t>aynan</a:t>
            </a:r>
            <a:r>
              <a:rPr lang="en-US" dirty="0"/>
              <a:t> </a:t>
            </a:r>
            <a:r>
              <a:rPr lang="en-US" dirty="0" err="1"/>
              <a:t>kichik</a:t>
            </a:r>
            <a:r>
              <a:rPr lang="en-US" dirty="0"/>
              <a:t> </a:t>
            </a:r>
            <a:r>
              <a:rPr lang="en-US" dirty="0" err="1"/>
              <a:t>harflardan</a:t>
            </a:r>
            <a:r>
              <a:rPr lang="en-US" dirty="0"/>
              <a:t> </a:t>
            </a:r>
            <a:r>
              <a:rPr lang="en-US" dirty="0" err="1"/>
              <a:t>boshlanishi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 (kata </a:t>
            </a:r>
            <a:r>
              <a:rPr lang="en-US" dirty="0" err="1"/>
              <a:t>harflar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klasslar</a:t>
            </a:r>
            <a:r>
              <a:rPr lang="en-US" dirty="0"/>
              <a:t> </a:t>
            </a:r>
            <a:r>
              <a:rPr lang="en-US" dirty="0" err="1"/>
              <a:t>nomlanadi</a:t>
            </a:r>
            <a:r>
              <a:rPr lang="en-US" dirty="0"/>
              <a:t>). </a:t>
            </a:r>
            <a:r>
              <a:rPr lang="en-US" dirty="0" err="1"/>
              <a:t>O’zgaruvchi</a:t>
            </a:r>
            <a:r>
              <a:rPr lang="en-US" dirty="0"/>
              <a:t> </a:t>
            </a:r>
            <a:r>
              <a:rPr lang="en-US" dirty="0" err="1"/>
              <a:t>nomida</a:t>
            </a:r>
            <a:r>
              <a:rPr lang="en-US" dirty="0"/>
              <a:t> </a:t>
            </a:r>
            <a:r>
              <a:rPr lang="en-US" dirty="0" err="1"/>
              <a:t>probel</a:t>
            </a:r>
            <a:r>
              <a:rPr lang="en-US" dirty="0"/>
              <a:t> </a:t>
            </a:r>
            <a:r>
              <a:rPr lang="en-US" dirty="0" err="1"/>
              <a:t>ishlatilishiga</a:t>
            </a:r>
            <a:r>
              <a:rPr lang="en-US" dirty="0"/>
              <a:t> </a:t>
            </a:r>
            <a:r>
              <a:rPr lang="en-US" dirty="0" err="1"/>
              <a:t>ruxsat</a:t>
            </a:r>
            <a:r>
              <a:rPr lang="en-US" dirty="0"/>
              <a:t> </a:t>
            </a:r>
            <a:r>
              <a:rPr lang="en-US" dirty="0" err="1"/>
              <a:t>etilmaydi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5291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14756</TotalTime>
  <Words>1149</Words>
  <Application>Microsoft Office PowerPoint</Application>
  <PresentationFormat>On-screen Show (16:9)</PresentationFormat>
  <Paragraphs>143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Calibri</vt:lpstr>
      <vt:lpstr>Calibri Light</vt:lpstr>
      <vt:lpstr>Wingdings</vt:lpstr>
      <vt:lpstr>Verdana</vt:lpstr>
      <vt:lpstr>Times New Roman</vt:lpstr>
      <vt:lpstr>Arial</vt:lpstr>
      <vt:lpstr>Consolas</vt:lpstr>
      <vt:lpstr>Segoe UI</vt:lpstr>
      <vt:lpstr>Office Theme</vt:lpstr>
      <vt:lpstr>PowerPoint Presentation</vt:lpstr>
      <vt:lpstr>Javada o’zgaruvchilar (variables)</vt:lpstr>
      <vt:lpstr>Variables and Data Types</vt:lpstr>
      <vt:lpstr>How to Declare a variable in Java</vt:lpstr>
      <vt:lpstr>Variables</vt:lpstr>
      <vt:lpstr>O’zgaruvchi turlari</vt:lpstr>
      <vt:lpstr>PowerPoint Presentation</vt:lpstr>
      <vt:lpstr>PowerPoint Presentation</vt:lpstr>
      <vt:lpstr>Javada o’zgaruvchilarni nomlash qoidalari</vt:lpstr>
      <vt:lpstr>PowerPoint Presentation</vt:lpstr>
      <vt:lpstr>Data Types in Java</vt:lpstr>
      <vt:lpstr>Javada ma’lumot turlari</vt:lpstr>
      <vt:lpstr>PowerPoint Presentation</vt:lpstr>
      <vt:lpstr>Sanoq sistemalari</vt:lpstr>
      <vt:lpstr>PowerPoint Presentation</vt:lpstr>
      <vt:lpstr>BIT</vt:lpstr>
      <vt:lpstr>PowerPoint Presentation</vt:lpstr>
      <vt:lpstr> </vt:lpstr>
      <vt:lpstr>Nima uchun computer o’nlik emas ikkilik sanoq tizimida ishlaydi?</vt:lpstr>
      <vt:lpstr>PowerPoint Presentation</vt:lpstr>
      <vt:lpstr>byte ning qiymatlar diapazoni -&gt; [-128, 127]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User</cp:lastModifiedBy>
  <cp:revision>171</cp:revision>
  <dcterms:modified xsi:type="dcterms:W3CDTF">2020-04-02T18:11:44Z</dcterms:modified>
</cp:coreProperties>
</file>