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7CA2-2764-2646-99F8-9777240DE90E}" type="datetimeFigureOut">
              <a:rPr lang="en-IL" smtClean="0"/>
              <a:t>13/06/2021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D1E9E-3E07-3340-8AEB-1DB8516E69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06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D1E9E-3E07-3340-8AEB-1DB8516E692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7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 Shai Feldman and Guy Shapira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adversary</a:t>
                </a:r>
                <a:r>
                  <a:rPr lang="en-IL" dirty="0"/>
                  <a:t> will </a:t>
                </a:r>
                <a:r>
                  <a:rPr lang="en-IL" u="sng" dirty="0"/>
                  <a:t>maximazie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learner</a:t>
                </a:r>
                <a:r>
                  <a:rPr lang="en-IL" dirty="0"/>
                  <a:t> will </a:t>
                </a:r>
                <a:r>
                  <a:rPr lang="en-IL" u="sng" dirty="0"/>
                  <a:t>minimize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15 seeds: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549400" y="4743556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0965-004B-D74F-B85A-44A4EDE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0"/>
            <a:ext cx="10515600" cy="896604"/>
          </a:xfrm>
        </p:spPr>
        <p:txBody>
          <a:bodyPr>
            <a:normAutofit fontScale="90000"/>
          </a:bodyPr>
          <a:lstStyle/>
          <a:p>
            <a:pPr algn="ctr"/>
            <a:r>
              <a:rPr lang="en-IL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7570-BD16-4C48-AC21-86EAA80D7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pic>
        <p:nvPicPr>
          <p:cNvPr id="1026" name="Picture 2" descr="ATT&amp;amp;CKing with Threat Intelligence">
            <a:extLst>
              <a:ext uri="{FF2B5EF4-FFF2-40B4-BE49-F238E27FC236}">
                <a16:creationId xmlns:a16="http://schemas.microsoft.com/office/drawing/2014/main" id="{5777C3B7-1693-B843-81AC-C296E16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2" y="2807394"/>
            <a:ext cx="3769455" cy="32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9F33-1523-3846-9B83-1A544F992F09}"/>
              </a:ext>
            </a:extLst>
          </p:cNvPr>
          <p:cNvSpPr txBox="1"/>
          <p:nvPr/>
        </p:nvSpPr>
        <p:spPr>
          <a:xfrm>
            <a:off x="4628069" y="6135668"/>
            <a:ext cx="120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Learner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2D0F-8F57-3944-AD41-5F132226183E}"/>
              </a:ext>
            </a:extLst>
          </p:cNvPr>
          <p:cNvSpPr txBox="1"/>
          <p:nvPr/>
        </p:nvSpPr>
        <p:spPr>
          <a:xfrm>
            <a:off x="6360776" y="6135668"/>
            <a:ext cx="14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3883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(e.g., white females).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</a:t>
                </a:r>
                <a:r>
                  <a:rPr lang="en-IL" u="sng" dirty="0"/>
                  <a:t>fair</a:t>
                </a:r>
                <a:r>
                  <a:rPr lang="en-IL" dirty="0"/>
                  <a:t>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</a:t>
                </a:r>
                <a:r>
                  <a:rPr lang="en-US" dirty="0"/>
                  <a:t> 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 - Motivation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7C817-FE31-7E45-A8A5-8B3F24D80E08}"/>
              </a:ext>
            </a:extLst>
          </p:cNvPr>
          <p:cNvSpPr/>
          <p:nvPr/>
        </p:nvSpPr>
        <p:spPr>
          <a:xfrm>
            <a:off x="8410071" y="5129479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/>
              <a:t>The l</a:t>
            </a:r>
            <a:r>
              <a:rPr lang="en-IL" sz="2400" dirty="0"/>
              <a:t>earner strives to predict better over that group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48A7D-80C6-E14B-A80E-761D14996E9C}"/>
              </a:ext>
            </a:extLst>
          </p:cNvPr>
          <p:cNvSpPr/>
          <p:nvPr/>
        </p:nvSpPr>
        <p:spPr>
          <a:xfrm>
            <a:off x="446171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The adversary assigns larger weights for that group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7118E-2AA0-4A4A-89C0-8704A72E2274}"/>
              </a:ext>
            </a:extLst>
          </p:cNvPr>
          <p:cNvSpPr/>
          <p:nvPr/>
        </p:nvSpPr>
        <p:spPr>
          <a:xfrm>
            <a:off x="51335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IL" sz="2400" dirty="0"/>
              <a:t>High loss over a specific group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E79E0A-A997-5C42-94DC-B1DF45E03222}"/>
              </a:ext>
            </a:extLst>
          </p:cNvPr>
          <p:cNvSpPr/>
          <p:nvPr/>
        </p:nvSpPr>
        <p:spPr>
          <a:xfrm>
            <a:off x="3775918" y="5744094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54A943-9C40-0B4D-9FE6-3116836DF92C}"/>
              </a:ext>
            </a:extLst>
          </p:cNvPr>
          <p:cNvSpPr/>
          <p:nvPr/>
        </p:nvSpPr>
        <p:spPr>
          <a:xfrm>
            <a:off x="7715248" y="5735062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3EE99-3105-2046-9AEE-DDABB72AABBE}"/>
              </a:ext>
            </a:extLst>
          </p:cNvPr>
          <p:cNvSpPr/>
          <p:nvPr/>
        </p:nvSpPr>
        <p:spPr>
          <a:xfrm>
            <a:off x="3164304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Learner</a:t>
            </a:r>
            <a:endParaRPr lang="en-IL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0F01B-F595-C64C-A49B-E61CA3E786FC}"/>
              </a:ext>
            </a:extLst>
          </p:cNvPr>
          <p:cNvSpPr/>
          <p:nvPr/>
        </p:nvSpPr>
        <p:spPr>
          <a:xfrm>
            <a:off x="6308556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Adversary</a:t>
            </a:r>
            <a:endParaRPr lang="en-IL" sz="24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658A2A0-D6D1-F045-BE22-AA1AA4DD08C8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6018796" y="834193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33AE41-5351-3B41-91F9-2BB588942A28}"/>
              </a:ext>
            </a:extLst>
          </p:cNvPr>
          <p:cNvCxnSpPr/>
          <p:nvPr/>
        </p:nvCxnSpPr>
        <p:spPr>
          <a:xfrm rot="5400000" flipH="1" flipV="1">
            <a:off x="6014782" y="2490540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A70DD4-4663-7346-88E9-50B37B91805A}"/>
              </a:ext>
            </a:extLst>
          </p:cNvPr>
          <p:cNvSpPr txBox="1"/>
          <p:nvPr/>
        </p:nvSpPr>
        <p:spPr>
          <a:xfrm>
            <a:off x="5306425" y="1512372"/>
            <a:ext cx="15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L" dirty="0"/>
              <a:t>Train set losses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B1417-1B56-3240-8840-48046CB07B6B}"/>
              </a:ext>
            </a:extLst>
          </p:cNvPr>
          <p:cNvSpPr txBox="1"/>
          <p:nvPr/>
        </p:nvSpPr>
        <p:spPr>
          <a:xfrm>
            <a:off x="4872245" y="4163787"/>
            <a:ext cx="2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Larger weights on the protected group 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9099D-C8D7-7448-9128-1AE4E9439700}"/>
              </a:ext>
            </a:extLst>
          </p:cNvPr>
          <p:cNvSpPr txBox="1"/>
          <p:nvPr/>
        </p:nvSpPr>
        <p:spPr>
          <a:xfrm>
            <a:off x="9390659" y="2586715"/>
            <a:ext cx="14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Predict a protected group</a:t>
            </a:r>
            <a:endParaRPr lang="en-IL" dirty="0"/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6053F040-0D3F-5449-91C6-E6206F3F243F}"/>
              </a:ext>
            </a:extLst>
          </p:cNvPr>
          <p:cNvSpPr/>
          <p:nvPr/>
        </p:nvSpPr>
        <p:spPr>
          <a:xfrm>
            <a:off x="8873287" y="270710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1B6AF80D-C477-1441-AB07-4DE6784933FA}"/>
              </a:ext>
            </a:extLst>
          </p:cNvPr>
          <p:cNvSpPr/>
          <p:nvPr/>
        </p:nvSpPr>
        <p:spPr>
          <a:xfrm rot="10800000">
            <a:off x="2785300" y="271345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20B02-71EE-C54B-9989-A3FFB6CE04CB}"/>
              </a:ext>
            </a:extLst>
          </p:cNvPr>
          <p:cNvSpPr txBox="1"/>
          <p:nvPr/>
        </p:nvSpPr>
        <p:spPr>
          <a:xfrm>
            <a:off x="1175052" y="2725214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Learn using the reweighted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We solve the following Min-Max problem:</a:t>
                </a:r>
              </a:p>
              <a:p>
                <a:pPr algn="l" rtl="0"/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algn="l" rtl="0"/>
                <a:r>
                  <a:rPr lang="en-US" u="sng" dirty="0"/>
                  <a:t>The adversary</a:t>
                </a:r>
                <a:r>
                  <a:rPr lang="en-US" dirty="0"/>
                  <a:t>: finds the weights that will maximize the weighted loss</a:t>
                </a:r>
                <a:endParaRPr lang="en-US" u="sng" dirty="0"/>
              </a:p>
              <a:p>
                <a:pPr algn="l" rtl="0"/>
                <a:r>
                  <a:rPr lang="en-US" u="sng" dirty="0"/>
                  <a:t>The learner</a:t>
                </a:r>
                <a:r>
                  <a:rPr lang="en-US" dirty="0"/>
                  <a:t>: minimizes the weighted loss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  <a:blipFill>
                <a:blip r:embed="rId2"/>
                <a:stretch>
                  <a:fillRect l="-103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2057399"/>
                <a:ext cx="6050409" cy="4704347"/>
              </a:xfrm>
            </p:spPr>
            <p:txBody>
              <a:bodyPr>
                <a:normAutofit/>
              </a:bodyPr>
              <a:lstStyle/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adversary learns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scaled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scaling is done to avoid the zero weights and the exploding gradients problem.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ideal scenario where the learner is fair across all protected groups, all subgroups will be indistinguishable to the adversary.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2057399"/>
                <a:ext cx="6050409" cy="4704347"/>
              </a:xfrm>
              <a:blipFill>
                <a:blip r:embed="rId2"/>
                <a:stretch>
                  <a:fillRect l="-1468" t="-1344" r="-20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26" y="2731169"/>
            <a:ext cx="4815774" cy="4126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438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 - Motivation</vt:lpstr>
      <vt:lpstr>Adversarial Reweighted Learning</vt:lpstr>
      <vt:lpstr>PowerPoint Presentation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63</cp:revision>
  <dcterms:created xsi:type="dcterms:W3CDTF">2021-05-30T14:19:11Z</dcterms:created>
  <dcterms:modified xsi:type="dcterms:W3CDTF">2021-06-13T15:31:33Z</dcterms:modified>
</cp:coreProperties>
</file>