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3" r:id="rId6"/>
    <p:sldId id="264" r:id="rId7"/>
    <p:sldId id="261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06" d="100"/>
          <a:sy n="106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 Feldman" userId="8f0fe489-b48b-48bb-ac96-0b8b2261a9fd" providerId="ADAL" clId="{B77F9847-5473-4B46-BF1C-99D9FDF25832}"/>
    <pc:docChg chg="modSld">
      <pc:chgData name="Shai Feldman" userId="8f0fe489-b48b-48bb-ac96-0b8b2261a9fd" providerId="ADAL" clId="{B77F9847-5473-4B46-BF1C-99D9FDF25832}" dt="2021-05-31T17:01:24.178" v="1" actId="5793"/>
      <pc:docMkLst>
        <pc:docMk/>
      </pc:docMkLst>
      <pc:sldChg chg="modSp mod">
        <pc:chgData name="Shai Feldman" userId="8f0fe489-b48b-48bb-ac96-0b8b2261a9fd" providerId="ADAL" clId="{B77F9847-5473-4B46-BF1C-99D9FDF25832}" dt="2021-05-31T17:01:24.178" v="1" actId="5793"/>
        <pc:sldMkLst>
          <pc:docMk/>
          <pc:sldMk cId="481472236" sldId="258"/>
        </pc:sldMkLst>
        <pc:spChg chg="mod">
          <ac:chgData name="Shai Feldman" userId="8f0fe489-b48b-48bb-ac96-0b8b2261a9fd" providerId="ADAL" clId="{B77F9847-5473-4B46-BF1C-99D9FDF25832}" dt="2021-05-31T17:01:24.178" v="1" actId="5793"/>
          <ac:spMkLst>
            <pc:docMk/>
            <pc:sldMk cId="481472236" sldId="258"/>
            <ac:spMk id="3" creationId="{841A7CFC-2FAB-4388-AE27-0321A405A3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7CA2-2764-2646-99F8-9777240DE90E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D1E9E-3E07-3340-8AEB-1DB8516E69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06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D1E9E-3E07-3340-8AEB-1DB8516E692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37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40555-28AF-4085-9622-E0D15F10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CDDC6C-36A5-4EBB-A31D-FD108D6C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C40D33-1C1F-4376-A8D9-EFCD5E0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5E8AC-0CBE-4860-8F0E-C16BDA31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F61D95-1775-4F06-BF84-F1DC82E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C3035-0F38-4CF9-B81B-640E865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37E953-C049-4C1C-855A-24B6F0F3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BE51AD-2FE3-40AB-9769-7E85134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394C2-0CEE-4FC3-AE29-FFED31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FC5E7-257F-4E68-B3FC-4D0E72A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ED1FB9-F746-4A3A-977A-5ADBB4AA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ED0A8B-7844-44A5-BEBC-7DD39B95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B9A21-4C90-4755-99C0-C2A51FBF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4D774-9AFB-44D0-AAF7-380895A5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38F966-6A35-465E-AA92-D18DD4D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9455B-30EB-495D-B521-E53DF66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1E13E-D632-45C4-ACA9-D4BF964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C04CE-D8D5-424B-9F0C-550426A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6C41A-47F5-4EAE-8B11-2F2E3889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9B828B-9BBC-447E-8DDC-B24171D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7DEDA6-E075-4109-B40E-406AFB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8FC98-FE8D-4EAC-9592-A67BB4C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F5977-29DF-4F7A-8673-8EE55C4E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CE9D9-641A-4830-8755-8984D18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C1856-2A24-499B-A17F-66AFB2F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3D2AD-AECD-46B0-9A29-ACA3B47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081A5-10A0-4DC8-B590-76FFCB43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E7D053-EE50-4005-97BA-91871AED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0020C-393E-4A58-A82F-B49DBE1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014217-4D98-4EE1-92E7-930C571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F579F0-96C8-4B1C-9C9D-EF720DB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9EC3-CFC3-4F33-A938-2FBF0EC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A2010-D414-46EE-A120-BE4E43C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8C9DB-3CEC-40A5-A631-E59BD8B0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A5E7B7-2789-40F0-A33B-DF47B1CE3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0DF2E0-EB0A-465C-A2E9-88DA2CDD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285D4D-658E-49B5-803A-CB02A94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8A2596A-55A6-469F-BFAD-15A9B4D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055275-2F37-4C81-9B76-3201573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B3B50-4269-4D28-B881-CBBD4A0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4C35F2-100C-44B6-BF57-7AC9065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7E0F66-1A5B-4A9C-9BA0-44BA7A1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77A172-D58D-45E4-9074-3242882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6A5DEF-1183-4244-BBB2-CE31616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13E415-1CBA-46FE-9AAE-4D68D3F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4120F-F67C-40D4-AD7C-FF45FE8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17A56D-9443-4B8B-B4BB-3E90CA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C3F8D-FE9E-4207-AC98-A89E9EC8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964B12-33AB-4539-8D13-8BF7EB93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41C882-A321-450F-81EA-69B2226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65D5D0-00CE-4B85-BA77-380B95B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47B71-BC4E-46F8-AAAF-40319DF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F25F-4479-4090-B4FB-D54EB57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F8004-9BB3-4999-B6CE-E3AAFD5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E44EF1-8ECC-43E7-9B47-BFE6C47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3E3AC-B673-43AE-A2A4-8883394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C473F4-29F0-41CA-BB82-3E80BFB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32718-E9BD-40A9-B64A-0BECFDB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7687C41-E191-476A-B87C-A5E56DE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E4B223-5321-4DA0-BFD2-C3372932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17F28-BE5F-4C31-B3C9-ADE26CAD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AE95E4-194A-46A5-B081-6C58AF28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663489-4254-414C-9DBB-CAAD6023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0-7A9F-B548-B8FA-B29DA8DC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Adversarially</a:t>
            </a:r>
            <a:r>
              <a:rPr lang="en-US" dirty="0"/>
              <a:t> Reweighted Learning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DCD5-DA09-094B-8AAD-C917EB5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Presented By: Shai Feldman and Guy Shapira</a:t>
            </a:r>
          </a:p>
        </p:txBody>
      </p:sp>
    </p:spTree>
    <p:extLst>
      <p:ext uri="{BB962C8B-B14F-4D97-AF65-F5344CB8AC3E}">
        <p14:creationId xmlns:p14="http://schemas.microsoft.com/office/powerpoint/2010/main" val="4192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Adversarial Orthogonal loss: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The adversary will maximazie the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IL" dirty="0"/>
                  <a:t>The learner will minimize the correlation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FF3-EDDE-A24C-AA6C-6DA4F87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178B-DFDF-8242-8EDE-B11878E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IL" dirty="0"/>
              <a:t>Results averaged over 15 seeds.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E342383-CCBE-9545-A135-0BA73B982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1651000" y="4682728"/>
            <a:ext cx="9093200" cy="156834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6A3967D-5493-8141-B0B4-F5DD6426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22550"/>
            <a:ext cx="889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10965-004B-D74F-B85A-44A4EDE3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8040"/>
            <a:ext cx="10515600" cy="896604"/>
          </a:xfrm>
        </p:spPr>
        <p:txBody>
          <a:bodyPr>
            <a:normAutofit fontScale="90000"/>
          </a:bodyPr>
          <a:lstStyle/>
          <a:p>
            <a:pPr algn="ctr"/>
            <a:r>
              <a:rPr lang="en-IL" dirty="0"/>
              <a:t>Thanks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7570-BD16-4C48-AC21-86EAA80D7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pic>
        <p:nvPicPr>
          <p:cNvPr id="1026" name="Picture 2" descr="ATT&amp;amp;CKing with Threat Intelligence">
            <a:extLst>
              <a:ext uri="{FF2B5EF4-FFF2-40B4-BE49-F238E27FC236}">
                <a16:creationId xmlns:a16="http://schemas.microsoft.com/office/drawing/2014/main" id="{5777C3B7-1693-B843-81AC-C296E166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72" y="2807394"/>
            <a:ext cx="3769455" cy="32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39F33-1523-3846-9B83-1A544F992F09}"/>
              </a:ext>
            </a:extLst>
          </p:cNvPr>
          <p:cNvSpPr txBox="1"/>
          <p:nvPr/>
        </p:nvSpPr>
        <p:spPr>
          <a:xfrm>
            <a:off x="4628069" y="6135668"/>
            <a:ext cx="120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Learner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12D0F-8F57-3944-AD41-5F132226183E}"/>
              </a:ext>
            </a:extLst>
          </p:cNvPr>
          <p:cNvSpPr txBox="1"/>
          <p:nvPr/>
        </p:nvSpPr>
        <p:spPr>
          <a:xfrm>
            <a:off x="6360776" y="6135668"/>
            <a:ext cx="14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23883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BE4-F0E3-7E43-9388-D9AADCD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IL" dirty="0"/>
                  <a:t>Input: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We assume:</a:t>
                </a:r>
              </a:p>
              <a:p>
                <a:pPr algn="l" rtl="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L" dirty="0"/>
                  <a:t> protected groups: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an unobservable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Goal: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</a:t>
                </a:r>
                <a:r>
                  <a:rPr lang="en-IL" dirty="0"/>
                  <a:t>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L" dirty="0"/>
                  <a:t> that is </a:t>
                </a:r>
                <a:r>
                  <a:rPr lang="en-IL" u="sng" dirty="0"/>
                  <a:t>fair</a:t>
                </a:r>
                <a:r>
                  <a:rPr lang="en-IL" dirty="0"/>
                  <a:t> to groups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L" dirty="0"/>
              <a:t>Fairness definition (</a:t>
            </a:r>
            <a:r>
              <a:rPr lang="en-US" dirty="0"/>
              <a:t>Rawlsian Max-Min)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L" dirty="0"/>
                  <a:t> – set of </a:t>
                </a:r>
                <a:r>
                  <a:rPr lang="en-US" dirty="0"/>
                  <a:t>hypotheses.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- the samples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L" dirty="0"/>
                  <a:t> - </a:t>
                </a:r>
                <a:r>
                  <a:rPr lang="en-US" dirty="0"/>
                  <a:t>expected utility of the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for the individuals in group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A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said to satisfy </a:t>
                </a:r>
                <a:r>
                  <a:rPr lang="en-US" u="sng" dirty="0"/>
                  <a:t>Rawlsian Max-Min fairness</a:t>
                </a:r>
                <a:r>
                  <a:rPr lang="en-US" dirty="0"/>
                  <a:t> principle if it maximizes the utility of the worst-off group: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 - Motivation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7C817-FE31-7E45-A8A5-8B3F24D80E08}"/>
              </a:ext>
            </a:extLst>
          </p:cNvPr>
          <p:cNvSpPr/>
          <p:nvPr/>
        </p:nvSpPr>
        <p:spPr>
          <a:xfrm>
            <a:off x="8410071" y="5129479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/>
              <a:t>The l</a:t>
            </a:r>
            <a:r>
              <a:rPr lang="en-IL" sz="2400" dirty="0"/>
              <a:t>earner strives to predict better over that group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48A7D-80C6-E14B-A80E-761D14996E9C}"/>
              </a:ext>
            </a:extLst>
          </p:cNvPr>
          <p:cNvSpPr/>
          <p:nvPr/>
        </p:nvSpPr>
        <p:spPr>
          <a:xfrm>
            <a:off x="446171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The adversary assigns larger weights for that group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7118E-2AA0-4A4A-89C0-8704A72E2274}"/>
              </a:ext>
            </a:extLst>
          </p:cNvPr>
          <p:cNvSpPr/>
          <p:nvPr/>
        </p:nvSpPr>
        <p:spPr>
          <a:xfrm>
            <a:off x="51335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IL" sz="2400" dirty="0"/>
              <a:t>High loss over a specific group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E79E0A-A997-5C42-94DC-B1DF45E03222}"/>
              </a:ext>
            </a:extLst>
          </p:cNvPr>
          <p:cNvSpPr/>
          <p:nvPr/>
        </p:nvSpPr>
        <p:spPr>
          <a:xfrm>
            <a:off x="3775918" y="5744094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54A943-9C40-0B4D-9FE6-3116836DF92C}"/>
              </a:ext>
            </a:extLst>
          </p:cNvPr>
          <p:cNvSpPr/>
          <p:nvPr/>
        </p:nvSpPr>
        <p:spPr>
          <a:xfrm>
            <a:off x="7715248" y="5735062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3EE99-3105-2046-9AEE-DDABB72AABBE}"/>
              </a:ext>
            </a:extLst>
          </p:cNvPr>
          <p:cNvSpPr/>
          <p:nvPr/>
        </p:nvSpPr>
        <p:spPr>
          <a:xfrm>
            <a:off x="3164304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Learner</a:t>
            </a:r>
            <a:endParaRPr lang="en-IL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0F01B-F595-C64C-A49B-E61CA3E786FC}"/>
              </a:ext>
            </a:extLst>
          </p:cNvPr>
          <p:cNvSpPr/>
          <p:nvPr/>
        </p:nvSpPr>
        <p:spPr>
          <a:xfrm>
            <a:off x="6308556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Adversary</a:t>
            </a:r>
            <a:endParaRPr lang="en-IL" sz="24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658A2A0-D6D1-F045-BE22-AA1AA4DD08C8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6018796" y="834193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B33AE41-5351-3B41-91F9-2BB588942A28}"/>
              </a:ext>
            </a:extLst>
          </p:cNvPr>
          <p:cNvCxnSpPr/>
          <p:nvPr/>
        </p:nvCxnSpPr>
        <p:spPr>
          <a:xfrm rot="5400000" flipH="1" flipV="1">
            <a:off x="6014782" y="2490540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A70DD4-4663-7346-88E9-50B37B91805A}"/>
              </a:ext>
            </a:extLst>
          </p:cNvPr>
          <p:cNvSpPr txBox="1"/>
          <p:nvPr/>
        </p:nvSpPr>
        <p:spPr>
          <a:xfrm>
            <a:off x="5306425" y="1512372"/>
            <a:ext cx="15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L" dirty="0"/>
              <a:t>Train set losses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B1417-1B56-3240-8840-48046CB07B6B}"/>
              </a:ext>
            </a:extLst>
          </p:cNvPr>
          <p:cNvSpPr txBox="1"/>
          <p:nvPr/>
        </p:nvSpPr>
        <p:spPr>
          <a:xfrm>
            <a:off x="4872245" y="4163787"/>
            <a:ext cx="2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Larger weights on the protected group 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9099D-C8D7-7448-9128-1AE4E9439700}"/>
              </a:ext>
            </a:extLst>
          </p:cNvPr>
          <p:cNvSpPr txBox="1"/>
          <p:nvPr/>
        </p:nvSpPr>
        <p:spPr>
          <a:xfrm>
            <a:off x="9390659" y="2586715"/>
            <a:ext cx="146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Predict a protected group</a:t>
            </a:r>
            <a:endParaRPr lang="en-IL" dirty="0"/>
          </a:p>
        </p:txBody>
      </p:sp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6053F040-0D3F-5449-91C6-E6206F3F243F}"/>
              </a:ext>
            </a:extLst>
          </p:cNvPr>
          <p:cNvSpPr/>
          <p:nvPr/>
        </p:nvSpPr>
        <p:spPr>
          <a:xfrm>
            <a:off x="8873287" y="270710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1B6AF80D-C477-1441-AB07-4DE6784933FA}"/>
              </a:ext>
            </a:extLst>
          </p:cNvPr>
          <p:cNvSpPr/>
          <p:nvPr/>
        </p:nvSpPr>
        <p:spPr>
          <a:xfrm rot="10800000">
            <a:off x="2785300" y="271345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F20B02-71EE-C54B-9989-A3FFB6CE04CB}"/>
              </a:ext>
            </a:extLst>
          </p:cNvPr>
          <p:cNvSpPr txBox="1"/>
          <p:nvPr/>
        </p:nvSpPr>
        <p:spPr>
          <a:xfrm>
            <a:off x="1175052" y="2725214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Learn using the reweighted loss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8363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We solve the following Min-Max problem:</a:t>
                </a:r>
              </a:p>
              <a:p>
                <a:pPr algn="l" rtl="0"/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algn="l" rtl="0"/>
                <a:r>
                  <a:rPr lang="en-US" u="sng" dirty="0"/>
                  <a:t>The adversary</a:t>
                </a:r>
                <a:r>
                  <a:rPr lang="en-US" dirty="0"/>
                  <a:t>: finds the weights that will maximize the weighted loss</a:t>
                </a:r>
                <a:endParaRPr lang="en-US" u="sng" dirty="0"/>
              </a:p>
              <a:p>
                <a:pPr algn="l" rtl="0"/>
                <a:r>
                  <a:rPr lang="en-US" u="sng" dirty="0"/>
                  <a:t>The learner</a:t>
                </a:r>
                <a:r>
                  <a:rPr lang="en-US" dirty="0"/>
                  <a:t>: minimizes the weighted loss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  <a:blipFill>
                <a:blip r:embed="rId2"/>
                <a:stretch>
                  <a:fillRect l="-103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9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183188" cy="4704347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adversary learns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scaled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The scaling is done to avoid the zero weights and the exploding gradients problem.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an ideal scenario where the learner is fair across all protected groups, the adversary will suggest equal weights for all samples.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183188" cy="4704347"/>
              </a:xfrm>
              <a:blipFill>
                <a:blip r:embed="rId2"/>
                <a:stretch>
                  <a:fillRect l="-1711" t="-2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04DECB-708D-4C19-8CE3-448A82E0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26" y="2731169"/>
            <a:ext cx="4815774" cy="41268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E973DD-B28D-E441-96F9-2D6060F7A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dirty="0"/>
              <a:t>Adversarial Reweighted Learning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10715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ARL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The adversary might lead to overfit (to outliers).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algn="l" rtl="0"/>
                <a:r>
                  <a:rPr lang="en-IL" dirty="0"/>
                  <a:t>The adversary might fail to find the subgroups.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 wrong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might lead to a bad gradient step.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Comparison of Different Step Size Therefore, the general gradient... |  Download Scientific Diagram">
            <a:extLst>
              <a:ext uri="{FF2B5EF4-FFF2-40B4-BE49-F238E27FC236}">
                <a16:creationId xmlns:a16="http://schemas.microsoft.com/office/drawing/2014/main" id="{C420FA79-0B38-304E-8F96-840134F5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5775" r="3415" b="9136"/>
          <a:stretch/>
        </p:blipFill>
        <p:spPr bwMode="auto">
          <a:xfrm>
            <a:off x="7611762" y="4755811"/>
            <a:ext cx="4580238" cy="21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Improving methods motivations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Demanding to have the same loss for every sample is too</a:t>
                </a:r>
                <a:r>
                  <a:rPr lang="he-IL" dirty="0"/>
                  <a:t> </a:t>
                </a:r>
                <a:r>
                  <a:rPr lang="en-US" dirty="0"/>
                  <a:t>conservative, and wrong.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Instead, we can demand  that the loss will be independent of the feature vector: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Orthogonal loss: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18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446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ערכת נושא Office</vt:lpstr>
      <vt:lpstr>Adversarially Reweighted Learning</vt:lpstr>
      <vt:lpstr>Problem formulation</vt:lpstr>
      <vt:lpstr>Fairness definition (Rawlsian Max-Min)</vt:lpstr>
      <vt:lpstr>Adversarial Reweighted Learning - Motivation</vt:lpstr>
      <vt:lpstr>Adversarial Reweighted Learning</vt:lpstr>
      <vt:lpstr>PowerPoint Presentation</vt:lpstr>
      <vt:lpstr>ARL limitations</vt:lpstr>
      <vt:lpstr>Improving methods motivations</vt:lpstr>
      <vt:lpstr>Adversarial Orthogonal Learning (AOL)</vt:lpstr>
      <vt:lpstr>Adversarial Orthogonal Learning (AOL)</vt:lpstr>
      <vt:lpstr>Results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Shai Feldman</dc:creator>
  <cp:lastModifiedBy>Shai Feldman</cp:lastModifiedBy>
  <cp:revision>56</cp:revision>
  <dcterms:created xsi:type="dcterms:W3CDTF">2021-05-30T14:19:11Z</dcterms:created>
  <dcterms:modified xsi:type="dcterms:W3CDTF">2021-06-10T14:03:57Z</dcterms:modified>
</cp:coreProperties>
</file>