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14"/>
  </p:notesMasterIdLst>
  <p:sldIdLst>
    <p:sldId id="256" r:id="rId2"/>
    <p:sldId id="259" r:id="rId3"/>
    <p:sldId id="257" r:id="rId4"/>
    <p:sldId id="265" r:id="rId5"/>
    <p:sldId id="263" r:id="rId6"/>
    <p:sldId id="264" r:id="rId7"/>
    <p:sldId id="261" r:id="rId8"/>
    <p:sldId id="262" r:id="rId9"/>
    <p:sldId id="266" r:id="rId10"/>
    <p:sldId id="267" r:id="rId11"/>
    <p:sldId id="268" r:id="rId12"/>
    <p:sldId id="269" r:id="rId13"/>
  </p:sldIdLst>
  <p:sldSz cx="12192000" cy="6858000"/>
  <p:notesSz cx="6858000" cy="9144000"/>
  <p:defaultTextStyle>
    <a:defPPr>
      <a:defRPr lang="en-US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3"/>
  </p:normalViewPr>
  <p:slideViewPr>
    <p:cSldViewPr snapToGrid="0">
      <p:cViewPr varScale="1">
        <p:scale>
          <a:sx n="99" d="100"/>
          <a:sy n="99" d="100"/>
        </p:scale>
        <p:origin x="10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i Feldman" userId="8f0fe489-b48b-48bb-ac96-0b8b2261a9fd" providerId="ADAL" clId="{B77F9847-5473-4B46-BF1C-99D9FDF25832}"/>
    <pc:docChg chg="modSld">
      <pc:chgData name="Shai Feldman" userId="8f0fe489-b48b-48bb-ac96-0b8b2261a9fd" providerId="ADAL" clId="{B77F9847-5473-4B46-BF1C-99D9FDF25832}" dt="2021-05-31T17:01:24.178" v="1" actId="5793"/>
      <pc:docMkLst>
        <pc:docMk/>
      </pc:docMkLst>
      <pc:sldChg chg="modSp mod">
        <pc:chgData name="Shai Feldman" userId="8f0fe489-b48b-48bb-ac96-0b8b2261a9fd" providerId="ADAL" clId="{B77F9847-5473-4B46-BF1C-99D9FDF25832}" dt="2021-05-31T17:01:24.178" v="1" actId="5793"/>
        <pc:sldMkLst>
          <pc:docMk/>
          <pc:sldMk cId="481472236" sldId="258"/>
        </pc:sldMkLst>
        <pc:spChg chg="mod">
          <ac:chgData name="Shai Feldman" userId="8f0fe489-b48b-48bb-ac96-0b8b2261a9fd" providerId="ADAL" clId="{B77F9847-5473-4B46-BF1C-99D9FDF25832}" dt="2021-05-31T17:01:24.178" v="1" actId="5793"/>
          <ac:spMkLst>
            <pc:docMk/>
            <pc:sldMk cId="481472236" sldId="258"/>
            <ac:spMk id="3" creationId="{841A7CFC-2FAB-4388-AE27-0321A405A38C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AD7CA2-2764-2646-99F8-9777240DE90E}" type="datetimeFigureOut">
              <a:rPr lang="en-IL" smtClean="0"/>
              <a:t>10/06/2021</a:t>
            </a:fld>
            <a:endParaRPr lang="en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5D1E9E-3E07-3340-8AEB-1DB8516E692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2906354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5D1E9E-3E07-3340-8AEB-1DB8516E692A}" type="slidenum">
              <a:rPr lang="en-IL" smtClean="0"/>
              <a:t>4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7737620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8140555-28AF-4085-9622-E0D15F1051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E7CDDC6C-36A5-4EBB-A31D-FD108D6C5B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07C40D33-1C1F-4376-A8D9-EFCD5E0CE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2B52E-AAA8-43C8-B328-AD22BB1092E1}" type="datetimeFigureOut">
              <a:rPr lang="en-US" smtClean="0"/>
              <a:t>6/10/21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7EF5E8AC-0CBE-4860-8F0E-C16BDA315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20F61D95-1775-4F06-BF84-F1DC82EEB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FE5C5-4E7D-4CEA-8C5F-6B1E4F989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795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A3C3035-0F38-4CF9-B81B-640E8655A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4837E953-C049-4C1C-855A-24B6F0F3E2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2CBE51AD-2FE3-40AB-9769-7E85134F1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2B52E-AAA8-43C8-B328-AD22BB1092E1}" type="datetimeFigureOut">
              <a:rPr lang="en-US" smtClean="0"/>
              <a:t>6/10/21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A47394C2-0CEE-4FC3-AE29-FFED31CBB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15BFC5E7-257F-4E68-B3FC-4D0E72A63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FE5C5-4E7D-4CEA-8C5F-6B1E4F989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927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6AED1FB9-F746-4A3A-977A-5ADBB4AA0F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A4ED0A8B-7844-44A5-BEBC-7DD39B9505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0A7B9A21-4C90-4755-99C0-C2A51FBFF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2B52E-AAA8-43C8-B328-AD22BB1092E1}" type="datetimeFigureOut">
              <a:rPr lang="en-US" smtClean="0"/>
              <a:t>6/10/21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3E14D774-9AFB-44D0-AAF7-380895A54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9938F966-6A35-465E-AA92-D18DD4DD1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FE5C5-4E7D-4CEA-8C5F-6B1E4F989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275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B09455B-30EB-495D-B521-E53DF66D9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B871E13E-D632-45C4-ACA9-D4BF96466F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45FC04CE-D8D5-424B-9F0C-550426A06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2B52E-AAA8-43C8-B328-AD22BB1092E1}" type="datetimeFigureOut">
              <a:rPr lang="en-US" smtClean="0"/>
              <a:t>6/10/21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8B56C41A-47F5-4EAE-8B11-2F2E38895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9B9B828B-9BBC-447E-8DDC-B24171DF4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FE5C5-4E7D-4CEA-8C5F-6B1E4F989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558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87DEDA6-E075-4109-B40E-406AFBDC2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9648FC98-FE8D-4EAC-9592-A67BB4CC96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204F5977-29DF-4F7A-8673-8EE55C4E0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2B52E-AAA8-43C8-B328-AD22BB1092E1}" type="datetimeFigureOut">
              <a:rPr lang="en-US" smtClean="0"/>
              <a:t>6/10/21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B05CE9D9-641A-4830-8755-8984D18E6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5D0C1856-2A24-499B-A17F-66AFB2FEE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FE5C5-4E7D-4CEA-8C5F-6B1E4F989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020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853D2AD-AECD-46B0-9A29-ACA3B47E9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7B081A5-10A0-4DC8-B590-76FFCB436C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0FE7D053-EE50-4005-97BA-91871AEDC2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F0E0020C-393E-4A58-A82F-B49DBE1EA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2B52E-AAA8-43C8-B328-AD22BB1092E1}" type="datetimeFigureOut">
              <a:rPr lang="en-US" smtClean="0"/>
              <a:t>6/10/21</a:t>
            </a:fld>
            <a:endParaRPr lang="en-US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42014217-4D98-4EE1-92E7-930C57122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BEF579F0-96C8-4B1C-9C9D-EF720DB01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FE5C5-4E7D-4CEA-8C5F-6B1E4F989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674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F1F9EC3-CFC3-4F33-A938-2FBF0EC1E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93EA2010-D414-46EE-A120-BE4E43C332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0D08C9DB-3CEC-40A5-A631-E59BD8B02A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ACA5E7B7-2789-40F0-A33B-DF47B1CE3C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7B0DF2E0-EB0A-465C-A2E9-88DA2CDD6E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E5285D4D-658E-49B5-803A-CB02A94F6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2B52E-AAA8-43C8-B328-AD22BB1092E1}" type="datetimeFigureOut">
              <a:rPr lang="en-US" smtClean="0"/>
              <a:t>6/10/21</a:t>
            </a:fld>
            <a:endParaRPr lang="en-US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88A2596A-55A6-469F-BFAD-15A9B4D3D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DB055275-2F37-4C81-9B76-32015733D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FE5C5-4E7D-4CEA-8C5F-6B1E4F989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807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00B3B50-4269-4D28-B881-CBBD4A0E2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BF4C35F2-100C-44B6-BF57-7AC906550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2B52E-AAA8-43C8-B328-AD22BB1092E1}" type="datetimeFigureOut">
              <a:rPr lang="en-US" smtClean="0"/>
              <a:t>6/10/21</a:t>
            </a:fld>
            <a:endParaRPr lang="en-US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F67E0F66-1A5B-4A9C-9BA0-44BA7A184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D177A172-D58D-45E4-9074-32428823E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FE5C5-4E7D-4CEA-8C5F-6B1E4F989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025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176A5DEF-1183-4244-BBB2-CE31616F4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2B52E-AAA8-43C8-B328-AD22BB1092E1}" type="datetimeFigureOut">
              <a:rPr lang="en-US" smtClean="0"/>
              <a:t>6/10/21</a:t>
            </a:fld>
            <a:endParaRPr lang="en-US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8013E415-1CBA-46FE-9AAE-4D68D3F46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4284120F-F67C-40D4-AD7C-FF45FE836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FE5C5-4E7D-4CEA-8C5F-6B1E4F989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13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317A56D-9443-4B8B-B4BB-3E90CA94F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F2C3F8D-FE9E-4207-AC98-A89E9EC8A7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B4964B12-33AB-4539-8D13-8BF7EB939E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AF41C882-A321-450F-81EA-69B22267A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2B52E-AAA8-43C8-B328-AD22BB1092E1}" type="datetimeFigureOut">
              <a:rPr lang="en-US" smtClean="0"/>
              <a:t>6/10/21</a:t>
            </a:fld>
            <a:endParaRPr lang="en-US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9665D5D0-00CE-4B85-BA77-380B95B93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BF547B71-BC4E-46F8-AAAF-40319DF4B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FE5C5-4E7D-4CEA-8C5F-6B1E4F989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934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DAEF25F-4479-4090-B4FB-D54EB577B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A14F8004-9BB3-4999-B6CE-E3AAFD592B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04E44EF1-8ECC-43E7-9B47-BFE6C47A91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C453E3AC-B673-43AE-A2A4-88833943B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2B52E-AAA8-43C8-B328-AD22BB1092E1}" type="datetimeFigureOut">
              <a:rPr lang="en-US" smtClean="0"/>
              <a:t>6/10/21</a:t>
            </a:fld>
            <a:endParaRPr lang="en-US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68C473F4-29F0-41CA-BB82-3E80BFB9B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5DB32718-E9BD-40A9-B64A-0BECFDB27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FE5C5-4E7D-4CEA-8C5F-6B1E4F989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371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17687C41-E191-476A-B87C-A5E56DE72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6CE4B223-5321-4DA0-BFD2-C3372932A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B0A17F28-BE5F-4C31-B3C9-ADE26CAD52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42B52E-AAA8-43C8-B328-AD22BB1092E1}" type="datetimeFigureOut">
              <a:rPr lang="en-US" smtClean="0"/>
              <a:t>6/10/21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A0AE95E4-194A-46A5-B081-6C58AF2877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5C663489-4254-414C-9DBB-CAAD602324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6FE5C5-4E7D-4CEA-8C5F-6B1E4F989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081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64780-7A9F-B548-B8FA-B29DA8DC55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/>
            <a:r>
              <a:rPr lang="en-US" dirty="0" err="1"/>
              <a:t>Adversarially</a:t>
            </a:r>
            <a:r>
              <a:rPr lang="en-US" dirty="0"/>
              <a:t> Reweighted Learning</a:t>
            </a:r>
            <a:endParaRPr lang="en-I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7BDCD5-DA09-094B-8AAD-C917EB54BD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IL" dirty="0"/>
              <a:t>Presented By: Shai Feldman and Guy Shapira</a:t>
            </a:r>
          </a:p>
        </p:txBody>
      </p:sp>
    </p:spTree>
    <p:extLst>
      <p:ext uri="{BB962C8B-B14F-4D97-AF65-F5344CB8AC3E}">
        <p14:creationId xmlns:p14="http://schemas.microsoft.com/office/powerpoint/2010/main" val="4192924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DB10B-4397-4948-93EF-4D322A564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Adversarial Orthogonal Learning (AOL)</a:t>
            </a:r>
            <a:endParaRPr lang="en-I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F308753-6491-B64F-824D-31BC9558765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algn="l" rtl="0"/>
                <a:r>
                  <a:rPr lang="en-IL" dirty="0"/>
                  <a:t>Denote by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𝜌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d>
                  </m:oMath>
                </a14:m>
                <a:r>
                  <a:rPr lang="en-IL" dirty="0"/>
                  <a:t> the Pearson’s correlation between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IL" dirty="0"/>
                  <a:t>.</a:t>
                </a:r>
              </a:p>
              <a:p>
                <a:pPr marL="0" indent="0" algn="l" rtl="0">
                  <a:buNone/>
                </a:pPr>
                <a:endParaRPr lang="en-IL" dirty="0"/>
              </a:p>
              <a:p>
                <a: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</a:pPr>
                <a:r>
                  <a:rPr lang="en-IL" dirty="0"/>
                  <a:t>Adversarial Orthogonal loss:</a:t>
                </a:r>
              </a:p>
              <a:p>
                <a: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</a:pPr>
                <a:endParaRPr lang="en-IL" dirty="0"/>
              </a:p>
              <a:p>
                <a:pPr marL="0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L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𝒜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ℝ</m:t>
                      </m:r>
                    </m:oMath>
                  </m:oMathPara>
                </a14:m>
                <a:endParaRPr lang="en-IL" dirty="0"/>
              </a:p>
              <a:p>
                <a:pPr marL="0" indent="0" algn="l" rtl="0">
                  <a:buNone/>
                </a:pPr>
                <a:endParaRPr lang="en-IL" dirty="0"/>
              </a:p>
              <a:p>
                <a:pPr marL="0" indent="0" algn="l" rtl="0">
                  <a:buNone/>
                </a:pPr>
                <a:r>
                  <a:rPr lang="en-IL" dirty="0"/>
                  <a:t>The </a:t>
                </a:r>
                <a:r>
                  <a:rPr lang="en-IL" u="sng" dirty="0"/>
                  <a:t>adversary</a:t>
                </a:r>
                <a:r>
                  <a:rPr lang="en-IL" dirty="0"/>
                  <a:t> will </a:t>
                </a:r>
                <a:r>
                  <a:rPr lang="en-IL" u="sng" dirty="0"/>
                  <a:t>maximazie</a:t>
                </a:r>
                <a:r>
                  <a:rPr lang="en-IL" dirty="0"/>
                  <a:t> the correlation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IL" dirty="0"/>
                  <a:t>.</a:t>
                </a:r>
              </a:p>
              <a:p>
                <a:pPr marL="0" indent="0" algn="l" rtl="0">
                  <a:buNone/>
                </a:pPr>
                <a:r>
                  <a:rPr lang="en-IL" dirty="0"/>
                  <a:t>The </a:t>
                </a:r>
                <a:r>
                  <a:rPr lang="en-IL" u="sng" dirty="0"/>
                  <a:t>learner</a:t>
                </a:r>
                <a:r>
                  <a:rPr lang="en-IL" dirty="0"/>
                  <a:t> will </a:t>
                </a:r>
                <a:r>
                  <a:rPr lang="en-IL" u="sng" dirty="0"/>
                  <a:t>minimize</a:t>
                </a:r>
                <a:r>
                  <a:rPr lang="en-IL" dirty="0"/>
                  <a:t> the correlation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IL" dirty="0"/>
                  <a:t>.</a:t>
                </a:r>
              </a:p>
              <a:p>
                <a:pPr marL="0" indent="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None/>
                </a:pPr>
                <a:endParaRPr lang="en-IL" dirty="0"/>
              </a:p>
              <a:p>
                <a:pPr marL="0" indent="0" algn="l" rtl="0">
                  <a:buNone/>
                </a:pPr>
                <a:endParaRPr lang="en-IL" dirty="0"/>
              </a:p>
              <a:p>
                <a: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</a:pPr>
                <a:endParaRPr lang="en-IL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F308753-6491-B64F-824D-31BC955876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2326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18470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9CFF3-EDDE-A24C-AA6C-6DA4F87BB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IL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F7178B-DFDF-8242-8EDE-B11878E696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None/>
            </a:pPr>
            <a:r>
              <a:rPr lang="en-IL" dirty="0"/>
              <a:t>Results averaged over 15 seeds.</a:t>
            </a:r>
          </a:p>
        </p:txBody>
      </p:sp>
      <p:pic>
        <p:nvPicPr>
          <p:cNvPr id="11" name="Picture 10" descr="Table&#10;&#10;Description automatically generated">
            <a:extLst>
              <a:ext uri="{FF2B5EF4-FFF2-40B4-BE49-F238E27FC236}">
                <a16:creationId xmlns:a16="http://schemas.microsoft.com/office/drawing/2014/main" id="{1E342383-CCBE-9545-A135-0BA73B982E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22"/>
          <a:stretch/>
        </p:blipFill>
        <p:spPr>
          <a:xfrm>
            <a:off x="1651000" y="4682728"/>
            <a:ext cx="9093200" cy="1568344"/>
          </a:xfrm>
          <a:prstGeom prst="rect">
            <a:avLst/>
          </a:prstGeom>
        </p:spPr>
      </p:pic>
      <p:pic>
        <p:nvPicPr>
          <p:cNvPr id="13" name="Picture 12" descr="Table&#10;&#10;Description automatically generated">
            <a:extLst>
              <a:ext uri="{FF2B5EF4-FFF2-40B4-BE49-F238E27FC236}">
                <a16:creationId xmlns:a16="http://schemas.microsoft.com/office/drawing/2014/main" id="{16A3967D-5493-8141-B0B4-F5DD6426B0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000" y="2622550"/>
            <a:ext cx="8890000" cy="161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9593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0A10965-004B-D74F-B85A-44A4EDE30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128040"/>
            <a:ext cx="10515600" cy="896604"/>
          </a:xfrm>
        </p:spPr>
        <p:txBody>
          <a:bodyPr>
            <a:normAutofit fontScale="90000"/>
          </a:bodyPr>
          <a:lstStyle/>
          <a:p>
            <a:pPr algn="ctr"/>
            <a:r>
              <a:rPr lang="en-IL" dirty="0"/>
              <a:t>Thanks for listening!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2C7570-BD16-4C48-AC21-86EAA80D74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en-IL" dirty="0"/>
          </a:p>
        </p:txBody>
      </p:sp>
      <p:pic>
        <p:nvPicPr>
          <p:cNvPr id="1026" name="Picture 2" descr="ATT&amp;amp;CKing with Threat Intelligence">
            <a:extLst>
              <a:ext uri="{FF2B5EF4-FFF2-40B4-BE49-F238E27FC236}">
                <a16:creationId xmlns:a16="http://schemas.microsoft.com/office/drawing/2014/main" id="{5777C3B7-1693-B843-81AC-C296E166F3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272" y="2807394"/>
            <a:ext cx="3769455" cy="3234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F439F33-1523-3846-9B83-1A544F992F09}"/>
              </a:ext>
            </a:extLst>
          </p:cNvPr>
          <p:cNvSpPr txBox="1"/>
          <p:nvPr/>
        </p:nvSpPr>
        <p:spPr>
          <a:xfrm>
            <a:off x="4628069" y="6135668"/>
            <a:ext cx="12031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defTabSz="914400" rtl="0" eaLnBrk="1" latinLnBrk="0" hangingPunct="1"/>
            <a:r>
              <a:rPr lang="en-IL" sz="2400" dirty="0"/>
              <a:t>Learner</a:t>
            </a:r>
            <a:endParaRPr lang="en-IL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312D0F-8F57-3944-AD41-5F132226183E}"/>
              </a:ext>
            </a:extLst>
          </p:cNvPr>
          <p:cNvSpPr txBox="1"/>
          <p:nvPr/>
        </p:nvSpPr>
        <p:spPr>
          <a:xfrm>
            <a:off x="6360776" y="6135668"/>
            <a:ext cx="14349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defTabSz="914400" rtl="0" eaLnBrk="1" latinLnBrk="0" hangingPunct="1"/>
            <a:r>
              <a:rPr lang="en-IL" sz="2400" dirty="0"/>
              <a:t>Adversary</a:t>
            </a:r>
          </a:p>
        </p:txBody>
      </p:sp>
    </p:spTree>
    <p:extLst>
      <p:ext uri="{BB962C8B-B14F-4D97-AF65-F5344CB8AC3E}">
        <p14:creationId xmlns:p14="http://schemas.microsoft.com/office/powerpoint/2010/main" val="2388398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1FBE4-F0E3-7E43-9388-D9AADCDAE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IL" dirty="0"/>
              <a:t>Problem formulation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626C11-29D5-8D4A-8C6E-6757D513C33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None/>
                </a:pPr>
                <a:r>
                  <a:rPr lang="en-IL" dirty="0"/>
                  <a:t>Input:</a:t>
                </a:r>
              </a:p>
              <a:p>
                <a:pPr algn="l" rtl="0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𝒟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en-IL" dirty="0"/>
                  <a:t>.</a:t>
                </a:r>
              </a:p>
              <a:p>
                <a:pPr algn="l" rtl="0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IL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IL" dirty="0"/>
                  <a:t>.</a:t>
                </a:r>
              </a:p>
              <a:p>
                <a:pPr marL="0" indent="0" algn="l" rtl="0">
                  <a:buNone/>
                </a:pPr>
                <a:endParaRPr lang="en-IL" dirty="0"/>
              </a:p>
              <a:p>
                <a:pPr marL="0" indent="0" algn="l" rtl="0">
                  <a:buNone/>
                </a:pPr>
                <a:r>
                  <a:rPr lang="en-IL" dirty="0"/>
                  <a:t>We assume:</a:t>
                </a:r>
              </a:p>
              <a:p>
                <a:pPr algn="l" rtl="0"/>
                <a:r>
                  <a:rPr lang="en-US" dirty="0"/>
                  <a:t>There are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IL" dirty="0"/>
                  <a:t> protected groups: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</m:oMath>
                </a14:m>
                <a:r>
                  <a:rPr lang="en-US" dirty="0"/>
                  <a:t>.</a:t>
                </a:r>
              </a:p>
              <a:p>
                <a:pPr algn="l" rtl="0"/>
                <a:r>
                  <a:rPr lang="en-US" dirty="0"/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there exists an unobservable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0" indent="0" algn="l" rtl="0">
                  <a:buNone/>
                </a:pPr>
                <a:endParaRPr lang="en-IL" dirty="0"/>
              </a:p>
              <a:p>
                <a:pPr marL="0" indent="0" algn="l" rtl="0">
                  <a:buNone/>
                </a:pPr>
                <a:r>
                  <a:rPr lang="en-IL" dirty="0"/>
                  <a:t>Goal:</a:t>
                </a:r>
              </a:p>
              <a:p>
                <a:pPr marL="0" indent="0" algn="l" rtl="0">
                  <a:buNone/>
                </a:pPr>
                <a:r>
                  <a:rPr lang="en-US" dirty="0"/>
                  <a:t>L</a:t>
                </a:r>
                <a:r>
                  <a:rPr lang="en-IL" dirty="0"/>
                  <a:t>earn a model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</m:oMath>
                </a14:m>
                <a:r>
                  <a:rPr lang="en-IL" dirty="0"/>
                  <a:t> that is </a:t>
                </a:r>
                <a:r>
                  <a:rPr lang="en-IL" u="sng" dirty="0"/>
                  <a:t>fair</a:t>
                </a:r>
                <a:r>
                  <a:rPr lang="en-IL" dirty="0"/>
                  <a:t> to groups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IL" dirty="0"/>
                  <a:t>.</a:t>
                </a:r>
              </a:p>
              <a:p>
                <a:pPr marL="0" indent="0" algn="l" rtl="0">
                  <a:buNone/>
                </a:pPr>
                <a:endParaRPr lang="en-IL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626C11-29D5-8D4A-8C6E-6757D513C3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3488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3960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B8A55-E212-B24A-893F-9AB03D2A0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L" dirty="0"/>
              <a:t>Fairness definition (</a:t>
            </a:r>
            <a:r>
              <a:rPr lang="en-US" dirty="0"/>
              <a:t>Rawlsian Max-Min)</a:t>
            </a:r>
            <a:endParaRPr lang="en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6BA504D-21BB-B242-A1C3-7C0F0049E79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algn="l" rtl="0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IL" dirty="0"/>
                  <a:t> – set of </a:t>
                </a:r>
                <a:r>
                  <a:rPr lang="en-US" dirty="0"/>
                  <a:t>hypotheses.</a:t>
                </a:r>
              </a:p>
              <a:p>
                <a:pPr algn="l" rtl="0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: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en-US" dirty="0"/>
                  <a:t>- the samples of group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.</a:t>
                </a:r>
              </a:p>
              <a:p>
                <a:pPr algn="l" rtl="0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𝒟</m:t>
                            </m:r>
                          </m:sub>
                        </m:sSub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</m:d>
                  </m:oMath>
                </a14:m>
                <a:r>
                  <a:rPr lang="en-IL" dirty="0"/>
                  <a:t> - </a:t>
                </a:r>
                <a:r>
                  <a:rPr lang="en-US" dirty="0"/>
                  <a:t>expected utility of the hypothesis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/>
                  <a:t> for the individuals in group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.</a:t>
                </a:r>
              </a:p>
              <a:p>
                <a:pPr algn="l" rtl="0"/>
                <a:endParaRPr lang="en-US" dirty="0"/>
              </a:p>
              <a:p>
                <a:pPr algn="l" rtl="0"/>
                <a:r>
                  <a:rPr lang="en-US" dirty="0"/>
                  <a:t>A hypothesis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 is said to satisfy </a:t>
                </a:r>
                <a:r>
                  <a:rPr lang="en-US" u="sng" dirty="0"/>
                  <a:t>Rawlsian Max-Min fairness</a:t>
                </a:r>
                <a:r>
                  <a:rPr lang="en-US" dirty="0"/>
                  <a:t> principle if it maximizes the utility of the worst-off group:</a:t>
                </a:r>
              </a:p>
              <a:p>
                <a:pPr marL="0" indent="0" algn="l" rtl="0">
                  <a:buNone/>
                </a:pPr>
                <a:endParaRPr lang="en-US" dirty="0"/>
              </a:p>
              <a:p>
                <a:pPr marL="0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lim>
                              </m:limLow>
                            </m:fName>
                            <m:e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min</m:t>
                                      </m:r>
                                    </m:e>
                                    <m:li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∈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lim>
                                  </m:limLow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𝑈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𝒟</m:t>
                                          </m:r>
                                        </m:sub>
                                      </m:sSub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func>
                        </m:e>
                      </m:func>
                    </m:oMath>
                  </m:oMathPara>
                </a14:m>
                <a:endParaRPr lang="en-US" dirty="0"/>
              </a:p>
              <a:p>
                <a:pPr algn="l" rtl="0"/>
                <a:endParaRPr lang="en-I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6BA504D-21BB-B242-A1C3-7C0F0049E7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 b="-872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1007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B8A55-E212-B24A-893F-9AB03D2A0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/>
              <a:t>Adversarial Reweighted Learning - Motivation</a:t>
            </a:r>
            <a:endParaRPr lang="en-I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4A7C817-FE31-7E45-A8A5-8B3F24D80E08}"/>
              </a:ext>
            </a:extLst>
          </p:cNvPr>
          <p:cNvSpPr/>
          <p:nvPr/>
        </p:nvSpPr>
        <p:spPr>
          <a:xfrm>
            <a:off x="8410071" y="5129479"/>
            <a:ext cx="3268579" cy="14317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r>
              <a:rPr lang="en-US" sz="2400" dirty="0"/>
              <a:t>The l</a:t>
            </a:r>
            <a:r>
              <a:rPr lang="en-IL" sz="2400" dirty="0"/>
              <a:t>earner strives to predict better over that group 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BD48A7D-80C6-E14B-A80E-761D14996E9C}"/>
              </a:ext>
            </a:extLst>
          </p:cNvPr>
          <p:cNvSpPr/>
          <p:nvPr/>
        </p:nvSpPr>
        <p:spPr>
          <a:xfrm>
            <a:off x="4461710" y="5133492"/>
            <a:ext cx="3268579" cy="14317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US" sz="2400" dirty="0"/>
              <a:t>The adversary assigns larger weights for that group</a:t>
            </a:r>
            <a:endParaRPr lang="en-IL" sz="2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B57118E-2AA0-4A4A-89C0-8704A72E2274}"/>
              </a:ext>
            </a:extLst>
          </p:cNvPr>
          <p:cNvSpPr/>
          <p:nvPr/>
        </p:nvSpPr>
        <p:spPr>
          <a:xfrm>
            <a:off x="513350" y="5133492"/>
            <a:ext cx="3268579" cy="14317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IL" sz="2400" dirty="0"/>
              <a:t>High loss over a specific group </a:t>
            </a: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5FE79E0A-A997-5C42-94DC-B1DF45E03222}"/>
              </a:ext>
            </a:extLst>
          </p:cNvPr>
          <p:cNvSpPr/>
          <p:nvPr/>
        </p:nvSpPr>
        <p:spPr>
          <a:xfrm>
            <a:off x="3775918" y="5744094"/>
            <a:ext cx="679781" cy="202526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IL"/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6954A943-9C40-0B4D-9FE6-3116836DF92C}"/>
              </a:ext>
            </a:extLst>
          </p:cNvPr>
          <p:cNvSpPr/>
          <p:nvPr/>
        </p:nvSpPr>
        <p:spPr>
          <a:xfrm>
            <a:off x="7715248" y="5735062"/>
            <a:ext cx="679781" cy="202526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IL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FB3EE99-3105-2046-9AEE-DDABB72AABBE}"/>
              </a:ext>
            </a:extLst>
          </p:cNvPr>
          <p:cNvSpPr/>
          <p:nvPr/>
        </p:nvSpPr>
        <p:spPr>
          <a:xfrm>
            <a:off x="3164304" y="2406319"/>
            <a:ext cx="2564731" cy="1284123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US" sz="2400" dirty="0"/>
              <a:t>Learner</a:t>
            </a:r>
            <a:endParaRPr lang="en-IL" sz="24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610F01B-F595-C64C-A49B-E61CA3E786FC}"/>
              </a:ext>
            </a:extLst>
          </p:cNvPr>
          <p:cNvSpPr/>
          <p:nvPr/>
        </p:nvSpPr>
        <p:spPr>
          <a:xfrm>
            <a:off x="6308556" y="2406319"/>
            <a:ext cx="2564731" cy="1284123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US" sz="2400" dirty="0"/>
              <a:t>Adversary</a:t>
            </a:r>
            <a:endParaRPr lang="en-IL" sz="2400" dirty="0"/>
          </a:p>
        </p:txBody>
      </p:sp>
      <p:cxnSp>
        <p:nvCxnSpPr>
          <p:cNvPr id="15" name="Curved Connector 14">
            <a:extLst>
              <a:ext uri="{FF2B5EF4-FFF2-40B4-BE49-F238E27FC236}">
                <a16:creationId xmlns:a16="http://schemas.microsoft.com/office/drawing/2014/main" id="{D658A2A0-D6D1-F045-BE22-AA1AA4DD08C8}"/>
              </a:ext>
            </a:extLst>
          </p:cNvPr>
          <p:cNvCxnSpPr>
            <a:stCxn id="12" idx="0"/>
            <a:endCxn id="13" idx="0"/>
          </p:cNvCxnSpPr>
          <p:nvPr/>
        </p:nvCxnSpPr>
        <p:spPr>
          <a:xfrm rot="5400000" flipH="1" flipV="1">
            <a:off x="6018796" y="834193"/>
            <a:ext cx="12700" cy="3144252"/>
          </a:xfrm>
          <a:prstGeom prst="curvedConnector3">
            <a:avLst>
              <a:gd name="adj1" fmla="val 3600000"/>
            </a:avLst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>
            <a:extLst>
              <a:ext uri="{FF2B5EF4-FFF2-40B4-BE49-F238E27FC236}">
                <a16:creationId xmlns:a16="http://schemas.microsoft.com/office/drawing/2014/main" id="{8B33AE41-5351-3B41-91F9-2BB588942A28}"/>
              </a:ext>
            </a:extLst>
          </p:cNvPr>
          <p:cNvCxnSpPr/>
          <p:nvPr/>
        </p:nvCxnSpPr>
        <p:spPr>
          <a:xfrm rot="5400000" flipH="1" flipV="1">
            <a:off x="6014782" y="2490540"/>
            <a:ext cx="12700" cy="3144252"/>
          </a:xfrm>
          <a:prstGeom prst="curvedConnector3">
            <a:avLst>
              <a:gd name="adj1" fmla="val 3600000"/>
            </a:avLst>
          </a:prstGeom>
          <a:ln w="38100">
            <a:solidFill>
              <a:srgbClr val="00B0F0"/>
            </a:solidFill>
            <a:tailEnd type="triangle"/>
          </a:ln>
          <a:scene3d>
            <a:camera prst="orthographicFront">
              <a:rot lat="0" lon="0" rev="108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FA70DD4-4663-7346-88E9-50B37B91805A}"/>
              </a:ext>
            </a:extLst>
          </p:cNvPr>
          <p:cNvSpPr txBox="1"/>
          <p:nvPr/>
        </p:nvSpPr>
        <p:spPr>
          <a:xfrm>
            <a:off x="5306425" y="1512372"/>
            <a:ext cx="1579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IL" dirty="0"/>
              <a:t>Train set losses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CCB1417-1B56-3240-8840-48046CB07B6B}"/>
              </a:ext>
            </a:extLst>
          </p:cNvPr>
          <p:cNvSpPr txBox="1"/>
          <p:nvPr/>
        </p:nvSpPr>
        <p:spPr>
          <a:xfrm>
            <a:off x="4872245" y="4163787"/>
            <a:ext cx="24475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defTabSz="914400" rtl="1" eaLnBrk="1" latinLnBrk="0" hangingPunct="1"/>
            <a:r>
              <a:rPr lang="en-US" dirty="0"/>
              <a:t>Larger weights on the protected group </a:t>
            </a:r>
            <a:endParaRPr lang="en-IL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4B9099D-C8D7-7448-9128-1AE4E9439700}"/>
              </a:ext>
            </a:extLst>
          </p:cNvPr>
          <p:cNvSpPr txBox="1"/>
          <p:nvPr/>
        </p:nvSpPr>
        <p:spPr>
          <a:xfrm>
            <a:off x="9390659" y="2586715"/>
            <a:ext cx="14618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defTabSz="914400" rtl="1" eaLnBrk="1" latinLnBrk="0" hangingPunct="1"/>
            <a:r>
              <a:rPr lang="en-US" dirty="0"/>
              <a:t>Predict a protected group</a:t>
            </a:r>
            <a:endParaRPr lang="en-IL" dirty="0"/>
          </a:p>
        </p:txBody>
      </p:sp>
      <p:sp>
        <p:nvSpPr>
          <p:cNvPr id="40" name="Curved Left Arrow 39">
            <a:extLst>
              <a:ext uri="{FF2B5EF4-FFF2-40B4-BE49-F238E27FC236}">
                <a16:creationId xmlns:a16="http://schemas.microsoft.com/office/drawing/2014/main" id="{6053F040-0D3F-5449-91C6-E6206F3F243F}"/>
              </a:ext>
            </a:extLst>
          </p:cNvPr>
          <p:cNvSpPr/>
          <p:nvPr/>
        </p:nvSpPr>
        <p:spPr>
          <a:xfrm>
            <a:off x="8873287" y="2707105"/>
            <a:ext cx="378997" cy="764265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IL">
              <a:solidFill>
                <a:schemeClr val="tx1"/>
              </a:solidFill>
            </a:endParaRPr>
          </a:p>
        </p:txBody>
      </p:sp>
      <p:sp>
        <p:nvSpPr>
          <p:cNvPr id="41" name="Curved Left Arrow 40">
            <a:extLst>
              <a:ext uri="{FF2B5EF4-FFF2-40B4-BE49-F238E27FC236}">
                <a16:creationId xmlns:a16="http://schemas.microsoft.com/office/drawing/2014/main" id="{1B6AF80D-C477-1441-AB07-4DE6784933FA}"/>
              </a:ext>
            </a:extLst>
          </p:cNvPr>
          <p:cNvSpPr/>
          <p:nvPr/>
        </p:nvSpPr>
        <p:spPr>
          <a:xfrm rot="10800000">
            <a:off x="2785300" y="2713455"/>
            <a:ext cx="378997" cy="764265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IL">
              <a:solidFill>
                <a:schemeClr val="tx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BF20B02-71EE-C54B-9989-A3FFB6CE04CB}"/>
              </a:ext>
            </a:extLst>
          </p:cNvPr>
          <p:cNvSpPr txBox="1"/>
          <p:nvPr/>
        </p:nvSpPr>
        <p:spPr>
          <a:xfrm>
            <a:off x="1175052" y="2725214"/>
            <a:ext cx="16994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defTabSz="914400" rtl="1" eaLnBrk="1" latinLnBrk="0" hangingPunct="1"/>
            <a:r>
              <a:rPr lang="en-US" dirty="0"/>
              <a:t>Learn using the reweighted loss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883637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B8A55-E212-B24A-893F-9AB03D2A0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/>
              <a:t>Adversarial Reweighted Learning</a:t>
            </a:r>
            <a:endParaRPr lang="en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6BA504D-21BB-B242-A1C3-7C0F0049E79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1061032" cy="4351338"/>
              </a:xfrm>
            </p:spPr>
            <p:txBody>
              <a:bodyPr/>
              <a:lstStyle/>
              <a:p>
                <a:pPr algn="l" rtl="0"/>
                <a:r>
                  <a:rPr lang="en-US" dirty="0"/>
                  <a:t>We solve the following Min-Max problem:</a:t>
                </a:r>
              </a:p>
              <a:p>
                <a:pPr algn="l" rtl="0"/>
                <a:endParaRPr lang="en-US" dirty="0"/>
              </a:p>
              <a:p>
                <a:pPr marL="0" indent="0" algn="l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Θ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</m:lim>
                          </m:limLow>
                        </m:fName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lim>
                              </m:limLow>
                            </m:fName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=0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bSup>
                            </m:e>
                          </m:func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  <a:p>
                <a:pPr marL="0" indent="0" algn="l">
                  <a:buNone/>
                </a:pPr>
                <a:endParaRPr lang="en-US" dirty="0"/>
              </a:p>
              <a:p>
                <a:pPr algn="l" rtl="0"/>
                <a:r>
                  <a:rPr lang="en-US" u="sng" dirty="0"/>
                  <a:t>The adversary</a:t>
                </a:r>
                <a:r>
                  <a:rPr lang="en-US" dirty="0"/>
                  <a:t>: finds the weights that will maximize the weighted loss</a:t>
                </a:r>
                <a:endParaRPr lang="en-US" u="sng" dirty="0"/>
              </a:p>
              <a:p>
                <a:pPr algn="l" rtl="0"/>
                <a:r>
                  <a:rPr lang="en-US" u="sng" dirty="0"/>
                  <a:t>The learner</a:t>
                </a:r>
                <a:r>
                  <a:rPr lang="en-US" dirty="0"/>
                  <a:t>: minimizes the weighted loss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6BA504D-21BB-B242-A1C3-7C0F0049E7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1061032" cy="4351338"/>
              </a:xfrm>
              <a:blipFill>
                <a:blip r:embed="rId2"/>
                <a:stretch>
                  <a:fillRect l="-1033" t="-2326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84966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Placeholder 6">
                <a:extLst>
                  <a:ext uri="{FF2B5EF4-FFF2-40B4-BE49-F238E27FC236}">
                    <a16:creationId xmlns:a16="http://schemas.microsoft.com/office/drawing/2014/main" id="{2566667E-078D-4588-A649-F421D788C969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839788" y="2057399"/>
                <a:ext cx="5183188" cy="4704347"/>
              </a:xfrm>
            </p:spPr>
            <p:txBody>
              <a:bodyPr>
                <a:normAutofit lnSpcReduction="10000"/>
              </a:bodyPr>
              <a:lstStyle/>
              <a:p>
                <a:pPr marL="342900" indent="-342900" algn="l" rtl="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The adversary learns a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Φ</m:t>
                        </m:r>
                      </m:sub>
                    </m:sSub>
                  </m:oMath>
                </a14:m>
                <a:r>
                  <a:rPr lang="en-US" sz="2400" b="0" dirty="0"/>
                  <a:t>.</a:t>
                </a:r>
              </a:p>
              <a:p>
                <a:pPr marL="342900" indent="-342900" algn="l" rtl="0">
                  <a:buFont typeface="Arial" panose="020B0604020202020204" pitchFamily="34" charset="0"/>
                  <a:buChar char="•"/>
                </a:pPr>
                <a:endParaRPr lang="en-US" sz="2400" dirty="0"/>
              </a:p>
              <a:p>
                <a:pPr marL="342900" indent="-342900" algn="l" rtl="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Φ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is scaled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.</a:t>
                </a:r>
              </a:p>
              <a:p>
                <a:pPr algn="l" rtl="0"/>
                <a:endParaRPr lang="en-US" sz="2400" dirty="0"/>
              </a:p>
              <a:p>
                <a:pPr marL="342900" indent="-342900" algn="l" rtl="0">
                  <a:buFont typeface="Arial" panose="020B0604020202020204" pitchFamily="34" charset="0"/>
                  <a:buChar char="•"/>
                </a:pPr>
                <a:r>
                  <a:rPr lang="en-US" sz="2400" b="0" dirty="0"/>
                  <a:t>The scaling is done to avoid the zero weights and the exploding gradients problem.</a:t>
                </a:r>
              </a:p>
              <a:p>
                <a:pPr marL="342900" indent="-342900" algn="l" rtl="0">
                  <a:buFont typeface="Arial" panose="020B0604020202020204" pitchFamily="34" charset="0"/>
                  <a:buChar char="•"/>
                </a:pPr>
                <a:endParaRPr lang="en-US" sz="2400" dirty="0"/>
              </a:p>
              <a:p>
                <a:pPr marL="342900" indent="-342900" algn="l" rtl="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In an ideal scenario where the learner is fair across all protected groups, the adversary will suggest equal weights for all samples.</a:t>
                </a:r>
              </a:p>
              <a:p>
                <a:pPr marL="342900" indent="-342900" algn="l" rtl="0">
                  <a:buFont typeface="Arial" panose="020B0604020202020204" pitchFamily="34" charset="0"/>
                  <a:buChar char="•"/>
                </a:pPr>
                <a:endParaRPr lang="en-US" sz="2400" b="0" dirty="0"/>
              </a:p>
            </p:txBody>
          </p:sp>
        </mc:Choice>
        <mc:Fallback xmlns="">
          <p:sp>
            <p:nvSpPr>
              <p:cNvPr id="7" name="Text Placeholder 6">
                <a:extLst>
                  <a:ext uri="{FF2B5EF4-FFF2-40B4-BE49-F238E27FC236}">
                    <a16:creationId xmlns:a16="http://schemas.microsoft.com/office/drawing/2014/main" id="{2566667E-078D-4588-A649-F421D788C96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839788" y="2057399"/>
                <a:ext cx="5183188" cy="4704347"/>
              </a:xfrm>
              <a:blipFill>
                <a:blip r:embed="rId2"/>
                <a:stretch>
                  <a:fillRect l="-1711" t="-2151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4A04DECB-708D-4C19-8CE3-448A82E024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6226" y="2731169"/>
            <a:ext cx="4815774" cy="4126831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6CE973DD-B28D-E441-96F9-2D6060F7A9C7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b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rtl="0"/>
            <a:r>
              <a:rPr lang="en-US" sz="4400" dirty="0"/>
              <a:t>Adversarial Reweighted Learning</a:t>
            </a:r>
            <a:endParaRPr lang="en-IL" sz="4400" dirty="0"/>
          </a:p>
        </p:txBody>
      </p:sp>
    </p:spTree>
    <p:extLst>
      <p:ext uri="{BB962C8B-B14F-4D97-AF65-F5344CB8AC3E}">
        <p14:creationId xmlns:p14="http://schemas.microsoft.com/office/powerpoint/2010/main" val="10715561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DB10B-4397-4948-93EF-4D322A564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IL" dirty="0"/>
              <a:t>ARL limitations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F308753-6491-B64F-824D-31BC9558765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l" rtl="0"/>
                <a:r>
                  <a:rPr lang="en-IL" dirty="0"/>
                  <a:t>The adversary might lead to overfit (to outliers).</a:t>
                </a:r>
              </a:p>
              <a:p>
                <a: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</a:pPr>
                <a:endParaRPr lang="en-IL" dirty="0"/>
              </a:p>
              <a:p>
                <a:pPr algn="l" rtl="0"/>
                <a:r>
                  <a:rPr lang="en-IL" dirty="0"/>
                  <a:t>The adversary might fail to find the subgroups.</a:t>
                </a:r>
              </a:p>
              <a:p>
                <a: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</a:pPr>
                <a:endParaRPr lang="en-IL" dirty="0"/>
              </a:p>
              <a:p>
                <a: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</a:pPr>
                <a:r>
                  <a:rPr lang="en-IL" dirty="0"/>
                  <a:t>A wrong weight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IL" dirty="0"/>
                  <a:t> might lead to a bad gradient step.</a:t>
                </a:r>
              </a:p>
              <a:p>
                <a: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</a:pPr>
                <a:endParaRPr lang="en-IL" dirty="0"/>
              </a:p>
              <a:p>
                <a: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</a:pPr>
                <a:endParaRPr lang="en-I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F308753-6491-B64F-824D-31BC955876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The Comparison of Different Step Size Therefore, the general gradient... |  Download Scientific Diagram">
            <a:extLst>
              <a:ext uri="{FF2B5EF4-FFF2-40B4-BE49-F238E27FC236}">
                <a16:creationId xmlns:a16="http://schemas.microsoft.com/office/drawing/2014/main" id="{C420FA79-0B38-304E-8F96-840134F5EA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04" t="5775" r="3415" b="9136"/>
          <a:stretch/>
        </p:blipFill>
        <p:spPr bwMode="auto">
          <a:xfrm>
            <a:off x="7611762" y="4755811"/>
            <a:ext cx="4580238" cy="2102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23478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DB10B-4397-4948-93EF-4D322A564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dirty="0"/>
              <a:t>Improving methods motivations</a:t>
            </a:r>
            <a:endParaRPr lang="en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F308753-6491-B64F-824D-31BC9558765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</a:pPr>
                <a:r>
                  <a:rPr lang="en-IL" dirty="0"/>
                  <a:t>Demanding to have the same loss for every sample is too</a:t>
                </a:r>
                <a:r>
                  <a:rPr lang="he-IL" dirty="0"/>
                  <a:t> </a:t>
                </a:r>
                <a:r>
                  <a:rPr lang="en-US" dirty="0"/>
                  <a:t>conservative, and wrong.</a:t>
                </a:r>
              </a:p>
              <a:p>
                <a: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</a:pPr>
                <a:r>
                  <a:rPr lang="en-US" dirty="0"/>
                  <a:t>Instead, we can demand that the loss will be independent of the feature vector:</a:t>
                </a:r>
              </a:p>
              <a:p>
                <a: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0" indent="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IL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IL" dirty="0"/>
              </a:p>
              <a:p>
                <a: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</a:pPr>
                <a:endParaRPr lang="en-I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F308753-6491-B64F-824D-31BC955876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616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98334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DB10B-4397-4948-93EF-4D322A564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Adversarial Orthogonal Learning (AOL)</a:t>
            </a:r>
            <a:endParaRPr lang="en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F308753-6491-B64F-824D-31BC9558765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l" rtl="0"/>
                <a:r>
                  <a:rPr lang="en-IL" dirty="0"/>
                  <a:t>Denote by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𝜌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d>
                  </m:oMath>
                </a14:m>
                <a:r>
                  <a:rPr lang="en-IL" dirty="0"/>
                  <a:t> the Pearson’s correlation between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IL" dirty="0"/>
                  <a:t>.</a:t>
                </a:r>
              </a:p>
              <a:p>
                <a:pPr algn="l" rtl="0"/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bSup>
                  </m:oMath>
                </a14:m>
                <a:r>
                  <a:rPr lang="en-IL" dirty="0"/>
                  <a:t> - the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IL" dirty="0"/>
                  <a:t>-th feature of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IL" dirty="0"/>
                  <a:t>-th sample.</a:t>
                </a:r>
              </a:p>
              <a:p>
                <a:pPr marL="0" indent="0" algn="l" rtl="0">
                  <a:buNone/>
                </a:pPr>
                <a:endParaRPr lang="en-IL" dirty="0"/>
              </a:p>
              <a:p>
                <a: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</a:pPr>
                <a:r>
                  <a:rPr lang="en-IL" dirty="0"/>
                  <a:t>Orthogonal loss:</a:t>
                </a:r>
              </a:p>
              <a:p>
                <a:pPr marL="0" indent="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None/>
                </a:pPr>
                <a:endParaRPr lang="en-IL" dirty="0"/>
              </a:p>
              <a:p>
                <a:pPr marL="0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p>
                                  </m:sSub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,ℓ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lang="en-IL" dirty="0"/>
              </a:p>
              <a:p>
                <a: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</a:pPr>
                <a:endParaRPr lang="en-I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F308753-6491-B64F-824D-31BC955876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 b="-32558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651820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1605</TotalTime>
  <Words>432</Words>
  <Application>Microsoft Macintosh PowerPoint</Application>
  <PresentationFormat>Widescreen</PresentationFormat>
  <Paragraphs>81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ערכת נושא Office</vt:lpstr>
      <vt:lpstr>Adversarially Reweighted Learning</vt:lpstr>
      <vt:lpstr>Problem formulation</vt:lpstr>
      <vt:lpstr>Fairness definition (Rawlsian Max-Min)</vt:lpstr>
      <vt:lpstr>Adversarial Reweighted Learning - Motivation</vt:lpstr>
      <vt:lpstr>Adversarial Reweighted Learning</vt:lpstr>
      <vt:lpstr>PowerPoint Presentation</vt:lpstr>
      <vt:lpstr>ARL limitations</vt:lpstr>
      <vt:lpstr>Improving methods motivations</vt:lpstr>
      <vt:lpstr>Adversarial Orthogonal Learning (AOL)</vt:lpstr>
      <vt:lpstr>Adversarial Orthogonal Learning (AOL)</vt:lpstr>
      <vt:lpstr>Results</vt:lpstr>
      <vt:lpstr>Thanks for listening!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Shai Feldman</dc:creator>
  <cp:lastModifiedBy>Shai Feldman</cp:lastModifiedBy>
  <cp:revision>58</cp:revision>
  <dcterms:created xsi:type="dcterms:W3CDTF">2021-05-30T14:19:11Z</dcterms:created>
  <dcterms:modified xsi:type="dcterms:W3CDTF">2021-06-10T19:08:23Z</dcterms:modified>
</cp:coreProperties>
</file>