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Biodiversity  in national 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Shai Henare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Understanding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1D618-89A2-4A6F-B160-D6010243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41" y="1737359"/>
            <a:ext cx="9125824" cy="4143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Two datasets were provided by the National Parks Service:</a:t>
            </a:r>
          </a:p>
          <a:p>
            <a:pPr marL="0" indent="0">
              <a:buNone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u="sng" dirty="0"/>
              <a:t>Observations</a:t>
            </a:r>
          </a:p>
          <a:p>
            <a:pPr lvl="1"/>
            <a:r>
              <a:rPr lang="en-AU" dirty="0"/>
              <a:t>Provides data on the number of observations of species found in four national parks</a:t>
            </a:r>
          </a:p>
          <a:p>
            <a:pPr lvl="1"/>
            <a:r>
              <a:rPr lang="en-AU" dirty="0"/>
              <a:t>These four national parks are: Great Smoky Mountains, Yosemite, Bryce &amp; Yellowstone	</a:t>
            </a:r>
          </a:p>
          <a:p>
            <a:pPr marL="274320" lvl="1" indent="0">
              <a:buNone/>
            </a:pPr>
            <a:endParaRPr lang="en-AU" u="sng" dirty="0"/>
          </a:p>
          <a:p>
            <a:pPr marL="342900" indent="-342900">
              <a:buFont typeface="+mj-lt"/>
              <a:buAutoNum type="arabicPeriod"/>
            </a:pPr>
            <a:r>
              <a:rPr lang="en-AU" u="sng" dirty="0"/>
              <a:t>Species Info</a:t>
            </a:r>
          </a:p>
          <a:p>
            <a:pPr lvl="1"/>
            <a:r>
              <a:rPr lang="en-AU" dirty="0"/>
              <a:t>Contains a couple key attributes of each specific species found in </a:t>
            </a:r>
            <a:r>
              <a:rPr lang="en-AU" u="sng" dirty="0"/>
              <a:t>Observations</a:t>
            </a:r>
            <a:r>
              <a:rPr lang="en-AU" dirty="0"/>
              <a:t>:</a:t>
            </a:r>
          </a:p>
          <a:p>
            <a:pPr lvl="2"/>
            <a:r>
              <a:rPr lang="en-AU" i="1" dirty="0"/>
              <a:t>Category</a:t>
            </a:r>
            <a:r>
              <a:rPr lang="en-AU" dirty="0"/>
              <a:t>: the species’ class (e.g. mammal, bird, vascular plant etc.)</a:t>
            </a:r>
          </a:p>
          <a:p>
            <a:pPr lvl="2"/>
            <a:r>
              <a:rPr lang="en-AU" i="1" dirty="0"/>
              <a:t>Conservation Status: </a:t>
            </a:r>
            <a:r>
              <a:rPr lang="en-AU" dirty="0"/>
              <a:t>the classification of a species’ conservation status. There are four possible values for this attribute:</a:t>
            </a:r>
          </a:p>
          <a:p>
            <a:pPr lvl="3"/>
            <a:r>
              <a:rPr lang="en-AU" dirty="0"/>
              <a:t>Species of Concern</a:t>
            </a:r>
          </a:p>
          <a:p>
            <a:pPr lvl="3"/>
            <a:r>
              <a:rPr lang="en-AU" dirty="0"/>
              <a:t>Threatened</a:t>
            </a:r>
          </a:p>
          <a:p>
            <a:pPr lvl="3"/>
            <a:r>
              <a:rPr lang="en-AU" dirty="0"/>
              <a:t>Endangered</a:t>
            </a:r>
          </a:p>
          <a:p>
            <a:pPr lvl="3"/>
            <a:r>
              <a:rPr lang="en-AU" dirty="0"/>
              <a:t>In Recovery</a:t>
            </a:r>
          </a:p>
          <a:p>
            <a:endParaRPr lang="en-AU" dirty="0"/>
          </a:p>
          <a:p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5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5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0" name="Rectangle 5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1" name="Group 6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66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0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E11D6FE-0FBA-451B-97C4-9CB74040A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067226"/>
            <a:ext cx="6909386" cy="4715655"/>
          </a:xfrm>
          <a:prstGeom prst="rect">
            <a:avLst/>
          </a:prstGeom>
        </p:spPr>
      </p:pic>
      <p:sp>
        <p:nvSpPr>
          <p:cNvPr id="95" name="Rectangle 72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E3251-51E4-4247-9C3A-375A3653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468" y="1073960"/>
            <a:ext cx="3663418" cy="962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400" cap="all" spc="-100" dirty="0"/>
              <a:t>Frequency of Conservation Status</a:t>
            </a:r>
          </a:p>
        </p:txBody>
      </p:sp>
      <p:sp>
        <p:nvSpPr>
          <p:cNvPr id="96" name="Rectangle 74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76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78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80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133FF5-DBCF-4010-8A26-043E48120B90}"/>
              </a:ext>
            </a:extLst>
          </p:cNvPr>
          <p:cNvSpPr txBox="1"/>
          <p:nvPr/>
        </p:nvSpPr>
        <p:spPr>
          <a:xfrm>
            <a:off x="8475501" y="2219310"/>
            <a:ext cx="36406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/>
              <a:t>Of the 5824 different species in the dataset, 191 (3.3%) have a value in the conservation status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/>
              <a:t>160 (83.8%) of these are labelled as “species of concern”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18001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 descr="Chart, bar chart&#10;&#10;Description automatically generated">
            <a:extLst>
              <a:ext uri="{FF2B5EF4-FFF2-40B4-BE49-F238E27FC236}">
                <a16:creationId xmlns:a16="http://schemas.microsoft.com/office/drawing/2014/main" id="{DB53E67E-2454-42AF-B719-717219FD4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983"/>
          <a:stretch/>
        </p:blipFill>
        <p:spPr>
          <a:xfrm>
            <a:off x="5335379" y="1418085"/>
            <a:ext cx="5887584" cy="402182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0A1FCE-96F2-4AA2-BE6C-EEE424DB1429}"/>
              </a:ext>
            </a:extLst>
          </p:cNvPr>
          <p:cNvSpPr txBox="1"/>
          <p:nvPr/>
        </p:nvSpPr>
        <p:spPr>
          <a:xfrm>
            <a:off x="1180645" y="1418085"/>
            <a:ext cx="36406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Frequency of Classified Species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/>
              <a:t>Of the 191 species with a conservation status: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300" dirty="0"/>
              <a:t>79 are classified as birds</a:t>
            </a:r>
          </a:p>
          <a:p>
            <a:pPr lvl="1"/>
            <a:endParaRPr lang="en-AU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300" dirty="0"/>
              <a:t>Next up in terms of frequency, are mammals and vascular plants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300" dirty="0"/>
              <a:t>The other categories have 10 or fewer species with 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1220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70FB1B0-7CD0-4AE8-8643-C0DBB310A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23"/>
          <a:stretch/>
        </p:blipFill>
        <p:spPr>
          <a:xfrm>
            <a:off x="5077289" y="1287716"/>
            <a:ext cx="6226640" cy="428256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974921-DC57-46CD-A04A-A8486EEC0935}"/>
              </a:ext>
            </a:extLst>
          </p:cNvPr>
          <p:cNvSpPr txBox="1"/>
          <p:nvPr/>
        </p:nvSpPr>
        <p:spPr>
          <a:xfrm>
            <a:off x="989045" y="1418085"/>
            <a:ext cx="383228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Conservation Status Proportion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/>
              <a:t>The larger the proportion of orange (endangered) and green (threatened), the greater the risk of extinction within species of a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/>
              <a:t>Via inspection of the visualisation, we can see that fish and amphibians are the category most at risk of extinction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/>
              <a:t>Mammals also have a size-able proportion of endangered species</a:t>
            </a:r>
          </a:p>
        </p:txBody>
      </p:sp>
    </p:spTree>
    <p:extLst>
      <p:ext uri="{BB962C8B-B14F-4D97-AF65-F5344CB8AC3E}">
        <p14:creationId xmlns:p14="http://schemas.microsoft.com/office/powerpoint/2010/main" val="21307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184B-02C7-433A-AD0C-B3AE118F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the Statistical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6A788-0DCF-455E-9C42-C90FDFE4A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Based on the previous slide’s visualisations, I decided to test the statistical significance of these findings </a:t>
                </a:r>
              </a:p>
              <a:p>
                <a:r>
                  <a:rPr lang="en-AU" dirty="0"/>
                  <a:t>First, I set the 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𝑐𝑜𝑛𝑠𝑒𝑟𝑣𝑎𝑡𝑖𝑜𝑛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𝑠𝑡𝑎𝑡𝑢𝑠𝑒𝑠</m:t>
                    </m:r>
                  </m:oMath>
                </a14:m>
                <a:endParaRPr lang="en-AU" b="0" dirty="0"/>
              </a:p>
              <a:p>
                <a:r>
                  <a:rPr lang="en-AU" dirty="0"/>
                  <a:t>Next, I set the alternative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𝑁𝑜𝑡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𝑐𝑜𝑛𝑠𝑒𝑟𝑣𝑎𝑡𝑖𝑜𝑛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𝑠𝑡𝑎𝑡𝑢𝑠𝑒𝑠</m:t>
                    </m:r>
                  </m:oMath>
                </a14:m>
                <a:endParaRPr lang="en-AU" b="0" dirty="0"/>
              </a:p>
              <a:p>
                <a:r>
                  <a:rPr lang="en-AU" dirty="0"/>
                  <a:t>I chose to perform the Chi-squared test, as I’m testing for correlation between two categorical variables (</a:t>
                </a:r>
                <a:r>
                  <a:rPr lang="en-AU" i="1" dirty="0"/>
                  <a:t>category</a:t>
                </a:r>
                <a:r>
                  <a:rPr lang="en-AU" dirty="0"/>
                  <a:t> &amp; </a:t>
                </a:r>
                <a:r>
                  <a:rPr lang="en-AU" i="1" dirty="0"/>
                  <a:t>conservation status</a:t>
                </a:r>
                <a:r>
                  <a:rPr lang="en-AU" dirty="0"/>
                  <a:t>)</a:t>
                </a:r>
              </a:p>
              <a:p>
                <a:r>
                  <a:rPr lang="en-AU" dirty="0"/>
                  <a:t>Before performing the test, I decided on a significance level of 0.05</a:t>
                </a:r>
              </a:p>
              <a:p>
                <a:r>
                  <a:rPr lang="en-AU" dirty="0"/>
                  <a:t>The attached code enabled me to perform this test, and find the p-value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6A788-0DCF-455E-9C42-C90FDFE4A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829A94-60D3-49AF-8F60-34C30E3D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04" y="4581145"/>
            <a:ext cx="6341946" cy="1371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E69D12-74FD-44C5-9F7D-07EC258FC5D7}"/>
                  </a:ext>
                </a:extLst>
              </p:cNvPr>
              <p:cNvSpPr txBox="1"/>
              <p:nvPr/>
            </p:nvSpPr>
            <p:spPr>
              <a:xfrm>
                <a:off x="996699" y="4766807"/>
                <a:ext cx="4180114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500" dirty="0"/>
                  <a:t>As the p-value (~0.000018978…) is smaller than the pre-determined significance level of 0.05,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15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E69D12-74FD-44C5-9F7D-07EC258FC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9" y="4766807"/>
                <a:ext cx="4180114" cy="1000274"/>
              </a:xfrm>
              <a:prstGeom prst="rect">
                <a:avLst/>
              </a:prstGeom>
              <a:blipFill>
                <a:blip r:embed="rId4"/>
                <a:stretch>
                  <a:fillRect l="-438" t="-6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5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3144-6476-4EAA-AED4-4B31D3D8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3F01-B775-485B-9B49-053653F0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creating and inspecting visualisations, as well as testing the statistical significance of our findings, we can see that fish and amphibians most likely have a greater risk of extinction within these national parks</a:t>
            </a:r>
          </a:p>
          <a:p>
            <a:endParaRPr lang="en-AU" dirty="0"/>
          </a:p>
          <a:p>
            <a:r>
              <a:rPr lang="en-AU" dirty="0"/>
              <a:t>This suggests potential problems regarding water pollution in these parks</a:t>
            </a:r>
          </a:p>
          <a:p>
            <a:endParaRPr lang="en-AU" dirty="0"/>
          </a:p>
          <a:p>
            <a:r>
              <a:rPr lang="en-AU" dirty="0"/>
              <a:t>I would urge that the National Parks Service aims to significantly reduce sewage and chemical run-off into these waterways, as it’s clearly having a negative effect on the aquatic species of these parks</a:t>
            </a:r>
          </a:p>
          <a:p>
            <a:endParaRPr lang="en-AU" dirty="0"/>
          </a:p>
          <a:p>
            <a:r>
              <a:rPr lang="en-AU" dirty="0"/>
              <a:t>I would advise urgent action, as these suffering species play a key role in maintaining biodiversity within these ecosystems</a:t>
            </a:r>
          </a:p>
        </p:txBody>
      </p:sp>
    </p:spTree>
    <p:extLst>
      <p:ext uri="{BB962C8B-B14F-4D97-AF65-F5344CB8AC3E}">
        <p14:creationId xmlns:p14="http://schemas.microsoft.com/office/powerpoint/2010/main" val="192537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{B8C41A8D-3F01-4CF7-98A6-AF0EA731723E}tf11531919_win32</Template>
  <TotalTime>89</TotalTime>
  <Words>493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Cambria Math</vt:lpstr>
      <vt:lpstr>Garamond</vt:lpstr>
      <vt:lpstr>SavonVTI</vt:lpstr>
      <vt:lpstr>Biodiversity  in national  parks</vt:lpstr>
      <vt:lpstr>Understanding the Data</vt:lpstr>
      <vt:lpstr>Frequency of Conservation Status</vt:lpstr>
      <vt:lpstr>PowerPoint Presentation</vt:lpstr>
      <vt:lpstr>PowerPoint Presentation</vt:lpstr>
      <vt:lpstr>Testing the Statistical Significance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 in national  parks</dc:title>
  <dc:creator>Shai Henare</dc:creator>
  <cp:lastModifiedBy>Shai Henare</cp:lastModifiedBy>
  <cp:revision>1</cp:revision>
  <dcterms:created xsi:type="dcterms:W3CDTF">2021-08-27T14:03:16Z</dcterms:created>
  <dcterms:modified xsi:type="dcterms:W3CDTF">2021-08-27T15:32:45Z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