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321" r:id="rId2"/>
    <p:sldId id="258" r:id="rId3"/>
    <p:sldId id="382" r:id="rId4"/>
    <p:sldId id="406" r:id="rId5"/>
    <p:sldId id="418" r:id="rId6"/>
    <p:sldId id="424" r:id="rId7"/>
    <p:sldId id="414" r:id="rId8"/>
    <p:sldId id="429" r:id="rId9"/>
    <p:sldId id="415" r:id="rId10"/>
    <p:sldId id="430" r:id="rId11"/>
    <p:sldId id="392" r:id="rId12"/>
    <p:sldId id="280" r:id="rId13"/>
  </p:sldIdLst>
  <p:sldSz cx="9144000" cy="5143500" type="screen16x9"/>
  <p:notesSz cx="6858000" cy="9144000"/>
  <p:embeddedFontLst>
    <p:embeddedFont>
      <p:font typeface="Fira Sans Condensed ExtraBold" panose="020B0604020202020204" charset="0"/>
      <p:bold r:id="rId15"/>
      <p:boldItalic r:id="rId16"/>
    </p:embeddedFont>
    <p:embeddedFont>
      <p:font typeface="Squada One" panose="02000000000000000000" pitchFamily="2" charset="0"/>
      <p:regular r:id="rId17"/>
    </p:embeddedFont>
    <p:embeddedFont>
      <p:font typeface="Barlow" panose="00000500000000000000" pitchFamily="2" charset="0"/>
      <p:regular r:id="rId18"/>
      <p:bold r:id="rId19"/>
      <p:italic r:id="rId20"/>
      <p:boldItalic r:id="rId21"/>
    </p:embeddedFont>
    <p:embeddedFont>
      <p:font typeface="Fira Sans Condensed"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C89"/>
    <a:srgbClr val="5F2FB8"/>
    <a:srgbClr val="FFFFFF"/>
    <a:srgbClr val="FFC208"/>
    <a:srgbClr val="B60086"/>
    <a:srgbClr val="92D050"/>
    <a:srgbClr val="FD0098"/>
    <a:srgbClr val="E17C78"/>
    <a:srgbClr val="87ADDB"/>
    <a:srgbClr val="73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5" autoAdjust="0"/>
    <p:restoredTop sz="91482" autoAdjust="0"/>
  </p:normalViewPr>
  <p:slideViewPr>
    <p:cSldViewPr snapToGrid="0">
      <p:cViewPr varScale="1">
        <p:scale>
          <a:sx n="95" d="100"/>
          <a:sy n="95"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376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179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302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842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491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89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21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0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58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75" name="Google Shape;75;p11"/>
          <p:cNvGrpSpPr/>
          <p:nvPr/>
        </p:nvGrpSpPr>
        <p:grpSpPr>
          <a:xfrm>
            <a:off x="-821464" y="-864758"/>
            <a:ext cx="6070096" cy="6283055"/>
            <a:chOff x="1279825" y="238125"/>
            <a:chExt cx="5060100" cy="5237625"/>
          </a:xfrm>
        </p:grpSpPr>
        <p:sp>
          <p:nvSpPr>
            <p:cNvPr id="76" name="Google Shape;76;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1"/>
          <p:cNvGrpSpPr/>
          <p:nvPr/>
        </p:nvGrpSpPr>
        <p:grpSpPr>
          <a:xfrm rot="10800000">
            <a:off x="3731673" y="-433179"/>
            <a:ext cx="6250236" cy="6469514"/>
            <a:chOff x="1279825" y="238125"/>
            <a:chExt cx="5060100" cy="5237625"/>
          </a:xfrm>
        </p:grpSpPr>
        <p:sp>
          <p:nvSpPr>
            <p:cNvPr id="82" name="Google Shape;82;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0"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mailto:sanjay@pantechmail.co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41" name="Google Shape;461;p30"/>
          <p:cNvPicPr preferRelativeResize="0"/>
          <p:nvPr/>
        </p:nvPicPr>
        <p:blipFill rotWithShape="1">
          <a:blip r:embed="rId3">
            <a:alphaModFix/>
          </a:blip>
          <a:srcRect t="14712"/>
          <a:stretch/>
        </p:blipFill>
        <p:spPr>
          <a:xfrm>
            <a:off x="-7" y="798055"/>
            <a:ext cx="9144005" cy="4386650"/>
          </a:xfrm>
          <a:prstGeom prst="rect">
            <a:avLst/>
          </a:prstGeom>
          <a:noFill/>
          <a:ln>
            <a:noFill/>
          </a:ln>
        </p:spPr>
      </p:pic>
      <p:sp>
        <p:nvSpPr>
          <p:cNvPr id="249" name="Google Shape;249;p27"/>
          <p:cNvSpPr txBox="1">
            <a:spLocks noGrp="1"/>
          </p:cNvSpPr>
          <p:nvPr>
            <p:ph type="ctrTitle"/>
          </p:nvPr>
        </p:nvSpPr>
        <p:spPr>
          <a:xfrm>
            <a:off x="1084590" y="416156"/>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AI Master Class series – Day 13</a:t>
            </a:r>
            <a:endParaRPr dirty="0">
              <a:latin typeface="Squada One" panose="02000000000000000000" charset="0"/>
            </a:endParaRPr>
          </a:p>
        </p:txBody>
      </p:sp>
      <p:sp>
        <p:nvSpPr>
          <p:cNvPr id="250" name="Google Shape;250;p27"/>
          <p:cNvSpPr txBox="1">
            <a:spLocks noGrp="1"/>
          </p:cNvSpPr>
          <p:nvPr>
            <p:ph type="subTitle" idx="1"/>
          </p:nvPr>
        </p:nvSpPr>
        <p:spPr>
          <a:xfrm>
            <a:off x="1430395" y="1035053"/>
            <a:ext cx="6283202" cy="792600"/>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Hand Gesture Recognition</a:t>
            </a:r>
            <a:endParaRPr sz="500" b="1" dirty="0">
              <a:latin typeface="Barlow" panose="00000500000000000000" charset="0"/>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4" y="290620"/>
            <a:ext cx="1731110" cy="39948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7993" y="268813"/>
            <a:ext cx="531604" cy="529242"/>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 name="Rectangle 3"/>
          <p:cNvSpPr/>
          <p:nvPr/>
        </p:nvSpPr>
        <p:spPr>
          <a:xfrm>
            <a:off x="528673" y="126742"/>
            <a:ext cx="7856791" cy="4647426"/>
          </a:xfrm>
          <a:prstGeom prst="rect">
            <a:avLst/>
          </a:prstGeom>
        </p:spPr>
        <p:txBody>
          <a:bodyPr wrap="square">
            <a:spAutoFit/>
          </a:bodyPr>
          <a:lstStyle/>
          <a:p>
            <a:pPr lvl="6"/>
            <a:r>
              <a:rPr lang="en-US" altLang="ko-KR" sz="800" dirty="0" err="1">
                <a:solidFill>
                  <a:schemeClr val="tx1"/>
                </a:solidFill>
                <a:latin typeface="Barlow" panose="00000500000000000000" pitchFamily="2" charset="0"/>
                <a:cs typeface="Arial" pitchFamily="34" charset="0"/>
              </a:rPr>
              <a:t>model.compile</a:t>
            </a:r>
            <a:r>
              <a:rPr lang="en-US" altLang="ko-KR" sz="800" dirty="0">
                <a:solidFill>
                  <a:schemeClr val="tx1"/>
                </a:solidFill>
                <a:latin typeface="Barlow" panose="00000500000000000000" pitchFamily="2" charset="0"/>
                <a:cs typeface="Arial" pitchFamily="34" charset="0"/>
              </a:rPr>
              <a:t>(optimizer = '</a:t>
            </a:r>
            <a:r>
              <a:rPr lang="en-US" altLang="ko-KR" sz="800" dirty="0" err="1">
                <a:solidFill>
                  <a:schemeClr val="tx1"/>
                </a:solidFill>
                <a:latin typeface="Barlow" panose="00000500000000000000" pitchFamily="2" charset="0"/>
                <a:cs typeface="Arial" pitchFamily="34" charset="0"/>
              </a:rPr>
              <a:t>adam</a:t>
            </a:r>
            <a:r>
              <a:rPr lang="en-US" altLang="ko-KR" sz="800" dirty="0">
                <a:solidFill>
                  <a:schemeClr val="tx1"/>
                </a:solidFill>
                <a:latin typeface="Barlow" panose="00000500000000000000" pitchFamily="2" charset="0"/>
                <a:cs typeface="Arial" pitchFamily="34" charset="0"/>
              </a:rPr>
              <a:t>', loss = '</a:t>
            </a:r>
            <a:r>
              <a:rPr lang="en-US" altLang="ko-KR" sz="800" dirty="0" err="1">
                <a:solidFill>
                  <a:schemeClr val="tx1"/>
                </a:solidFill>
                <a:latin typeface="Barlow" panose="00000500000000000000" pitchFamily="2" charset="0"/>
                <a:cs typeface="Arial" pitchFamily="34" charset="0"/>
              </a:rPr>
              <a:t>categorical_crossentropy</a:t>
            </a:r>
            <a:r>
              <a:rPr lang="en-US" altLang="ko-KR" sz="800" dirty="0">
                <a:solidFill>
                  <a:schemeClr val="tx1"/>
                </a:solidFill>
                <a:latin typeface="Barlow" panose="00000500000000000000" pitchFamily="2" charset="0"/>
                <a:cs typeface="Arial" pitchFamily="34" charset="0"/>
              </a:rPr>
              <a:t>', metrics = ['accuracy'])</a:t>
            </a:r>
          </a:p>
          <a:p>
            <a:pPr lvl="6"/>
            <a:endParaRPr lang="en-US" altLang="ko-KR" sz="800" dirty="0">
              <a:solidFill>
                <a:schemeClr val="tx1"/>
              </a:solidFill>
              <a:latin typeface="Barlow" panose="00000500000000000000" pitchFamily="2" charset="0"/>
              <a:cs typeface="Arial" pitchFamily="34" charset="0"/>
            </a:endParaRPr>
          </a:p>
          <a:p>
            <a:pPr lvl="6"/>
            <a:r>
              <a:rPr lang="en-US" altLang="ko-KR" sz="800" dirty="0" err="1">
                <a:solidFill>
                  <a:schemeClr val="tx1"/>
                </a:solidFill>
                <a:latin typeface="Barlow" panose="00000500000000000000" pitchFamily="2" charset="0"/>
                <a:cs typeface="Arial" pitchFamily="34" charset="0"/>
              </a:rPr>
              <a:t>train_datagen</a:t>
            </a:r>
            <a:r>
              <a:rPr lang="en-US" altLang="ko-KR" sz="800" dirty="0">
                <a:solidFill>
                  <a:schemeClr val="tx1"/>
                </a:solidFill>
                <a:latin typeface="Barlow" panose="00000500000000000000" pitchFamily="2" charset="0"/>
                <a:cs typeface="Arial" pitchFamily="34" charset="0"/>
              </a:rPr>
              <a:t> = </a:t>
            </a:r>
            <a:r>
              <a:rPr lang="en-US" altLang="ko-KR" sz="800" dirty="0" err="1">
                <a:solidFill>
                  <a:schemeClr val="tx1"/>
                </a:solidFill>
                <a:latin typeface="Barlow" panose="00000500000000000000" pitchFamily="2" charset="0"/>
                <a:cs typeface="Arial" pitchFamily="34" charset="0"/>
              </a:rPr>
              <a:t>ImageDataGenerator</a:t>
            </a:r>
            <a:r>
              <a:rPr lang="en-US" altLang="ko-KR" sz="800" dirty="0">
                <a:solidFill>
                  <a:schemeClr val="tx1"/>
                </a:solidFill>
                <a:latin typeface="Barlow" panose="00000500000000000000" pitchFamily="2" charset="0"/>
                <a:cs typeface="Arial" pitchFamily="34" charset="0"/>
              </a:rPr>
              <a:t>(rescale = 1./255,</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rotation_range</a:t>
            </a:r>
            <a:r>
              <a:rPr lang="en-US" altLang="ko-KR" sz="800" dirty="0">
                <a:solidFill>
                  <a:schemeClr val="tx1"/>
                </a:solidFill>
                <a:latin typeface="Barlow" panose="00000500000000000000" pitchFamily="2" charset="0"/>
                <a:cs typeface="Arial" pitchFamily="34" charset="0"/>
              </a:rPr>
              <a:t> = 12.,</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width_shift_range</a:t>
            </a:r>
            <a:r>
              <a:rPr lang="en-US" altLang="ko-KR" sz="800" dirty="0">
                <a:solidFill>
                  <a:schemeClr val="tx1"/>
                </a:solidFill>
                <a:latin typeface="Barlow" panose="00000500000000000000" pitchFamily="2" charset="0"/>
                <a:cs typeface="Arial" pitchFamily="34" charset="0"/>
              </a:rPr>
              <a:t> = 0.2,</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height_shift_range</a:t>
            </a:r>
            <a:r>
              <a:rPr lang="en-US" altLang="ko-KR" sz="800" dirty="0">
                <a:solidFill>
                  <a:schemeClr val="tx1"/>
                </a:solidFill>
                <a:latin typeface="Barlow" panose="00000500000000000000" pitchFamily="2" charset="0"/>
                <a:cs typeface="Arial" pitchFamily="34" charset="0"/>
              </a:rPr>
              <a:t> = 0.2,</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zoom_range</a:t>
            </a:r>
            <a:r>
              <a:rPr lang="en-US" altLang="ko-KR" sz="800" dirty="0">
                <a:solidFill>
                  <a:schemeClr val="tx1"/>
                </a:solidFill>
                <a:latin typeface="Barlow" panose="00000500000000000000" pitchFamily="2" charset="0"/>
                <a:cs typeface="Arial" pitchFamily="34" charset="0"/>
              </a:rPr>
              <a:t>=0.15,</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horizontal_flip</a:t>
            </a:r>
            <a:r>
              <a:rPr lang="en-US" altLang="ko-KR" sz="800" dirty="0">
                <a:solidFill>
                  <a:schemeClr val="tx1"/>
                </a:solidFill>
                <a:latin typeface="Barlow" panose="00000500000000000000" pitchFamily="2" charset="0"/>
                <a:cs typeface="Arial" pitchFamily="34" charset="0"/>
              </a:rPr>
              <a:t> = True)</a:t>
            </a:r>
          </a:p>
          <a:p>
            <a:pPr lvl="6"/>
            <a:r>
              <a:rPr lang="en-US" altLang="ko-KR" sz="800" dirty="0" err="1">
                <a:solidFill>
                  <a:schemeClr val="tx1"/>
                </a:solidFill>
                <a:latin typeface="Barlow" panose="00000500000000000000" pitchFamily="2" charset="0"/>
                <a:cs typeface="Arial" pitchFamily="34" charset="0"/>
              </a:rPr>
              <a:t>val_datagen</a:t>
            </a:r>
            <a:r>
              <a:rPr lang="en-US" altLang="ko-KR" sz="800" dirty="0">
                <a:solidFill>
                  <a:schemeClr val="tx1"/>
                </a:solidFill>
                <a:latin typeface="Barlow" panose="00000500000000000000" pitchFamily="2" charset="0"/>
                <a:cs typeface="Arial" pitchFamily="34" charset="0"/>
              </a:rPr>
              <a:t> = </a:t>
            </a:r>
            <a:r>
              <a:rPr lang="en-US" altLang="ko-KR" sz="800" dirty="0" err="1">
                <a:solidFill>
                  <a:schemeClr val="tx1"/>
                </a:solidFill>
                <a:latin typeface="Barlow" panose="00000500000000000000" pitchFamily="2" charset="0"/>
                <a:cs typeface="Arial" pitchFamily="34" charset="0"/>
              </a:rPr>
              <a:t>ImageDataGenerator</a:t>
            </a:r>
            <a:r>
              <a:rPr lang="en-US" altLang="ko-KR" sz="800" dirty="0">
                <a:solidFill>
                  <a:schemeClr val="tx1"/>
                </a:solidFill>
                <a:latin typeface="Barlow" panose="00000500000000000000" pitchFamily="2" charset="0"/>
                <a:cs typeface="Arial" pitchFamily="34" charset="0"/>
              </a:rPr>
              <a:t>(rescale = 1./255)</a:t>
            </a:r>
          </a:p>
          <a:p>
            <a:pPr lvl="6"/>
            <a:endParaRPr lang="en-US" altLang="ko-KR" sz="800" dirty="0">
              <a:solidFill>
                <a:schemeClr val="tx1"/>
              </a:solidFill>
              <a:latin typeface="Barlow" panose="00000500000000000000" pitchFamily="2" charset="0"/>
              <a:cs typeface="Arial" pitchFamily="34" charset="0"/>
            </a:endParaRPr>
          </a:p>
          <a:p>
            <a:pPr lvl="6"/>
            <a:r>
              <a:rPr lang="en-US" altLang="ko-KR" sz="800" dirty="0" err="1">
                <a:solidFill>
                  <a:schemeClr val="tx1"/>
                </a:solidFill>
                <a:latin typeface="Barlow" panose="00000500000000000000" pitchFamily="2" charset="0"/>
                <a:cs typeface="Arial" pitchFamily="34" charset="0"/>
              </a:rPr>
              <a:t>training_set</a:t>
            </a:r>
            <a:r>
              <a:rPr lang="en-US" altLang="ko-KR" sz="800" dirty="0">
                <a:solidFill>
                  <a:schemeClr val="tx1"/>
                </a:solidFill>
                <a:latin typeface="Barlow" panose="00000500000000000000" pitchFamily="2" charset="0"/>
                <a:cs typeface="Arial" pitchFamily="34" charset="0"/>
              </a:rPr>
              <a:t> = </a:t>
            </a:r>
            <a:r>
              <a:rPr lang="en-US" altLang="ko-KR" sz="800" dirty="0" err="1">
                <a:solidFill>
                  <a:schemeClr val="tx1"/>
                </a:solidFill>
                <a:latin typeface="Barlow" panose="00000500000000000000" pitchFamily="2" charset="0"/>
                <a:cs typeface="Arial" pitchFamily="34" charset="0"/>
              </a:rPr>
              <a:t>train_datagen.flow_from_directory</a:t>
            </a:r>
            <a:r>
              <a:rPr lang="en-US" altLang="ko-KR" sz="800" dirty="0">
                <a:solidFill>
                  <a:schemeClr val="tx1"/>
                </a:solidFill>
                <a:latin typeface="Barlow" panose="00000500000000000000" pitchFamily="2" charset="0"/>
                <a:cs typeface="Arial" pitchFamily="34" charset="0"/>
              </a:rPr>
              <a:t>('Dataset/train',</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target_size</a:t>
            </a:r>
            <a:r>
              <a:rPr lang="en-US" altLang="ko-KR" sz="800" dirty="0">
                <a:solidFill>
                  <a:schemeClr val="tx1"/>
                </a:solidFill>
                <a:latin typeface="Barlow" panose="00000500000000000000" pitchFamily="2" charset="0"/>
                <a:cs typeface="Arial" pitchFamily="34" charset="0"/>
              </a:rPr>
              <a:t> = (256, 256),</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color_mode</a:t>
            </a:r>
            <a:r>
              <a:rPr lang="en-US" altLang="ko-KR" sz="800" dirty="0">
                <a:solidFill>
                  <a:schemeClr val="tx1"/>
                </a:solidFill>
                <a:latin typeface="Barlow" panose="00000500000000000000" pitchFamily="2" charset="0"/>
                <a:cs typeface="Arial" pitchFamily="34" charset="0"/>
              </a:rPr>
              <a:t> = 'grayscale',</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batch_size</a:t>
            </a:r>
            <a:r>
              <a:rPr lang="en-US" altLang="ko-KR" sz="800" dirty="0">
                <a:solidFill>
                  <a:schemeClr val="tx1"/>
                </a:solidFill>
                <a:latin typeface="Barlow" panose="00000500000000000000" pitchFamily="2" charset="0"/>
                <a:cs typeface="Arial" pitchFamily="34" charset="0"/>
              </a:rPr>
              <a:t> = 8,</a:t>
            </a:r>
          </a:p>
          <a:p>
            <a:pPr lvl="6"/>
            <a:r>
              <a:rPr lang="en-US" altLang="ko-KR" sz="800" dirty="0">
                <a:solidFill>
                  <a:schemeClr val="tx1"/>
                </a:solidFill>
                <a:latin typeface="Barlow" panose="00000500000000000000" pitchFamily="2" charset="0"/>
                <a:cs typeface="Arial" pitchFamily="34" charset="0"/>
              </a:rPr>
              <a:t>                                                 classes = ['NONE','ONE','TWO','THREE','FOUR','FIVE'],</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class_mode</a:t>
            </a:r>
            <a:r>
              <a:rPr lang="en-US" altLang="ko-KR" sz="800" dirty="0">
                <a:solidFill>
                  <a:schemeClr val="tx1"/>
                </a:solidFill>
                <a:latin typeface="Barlow" panose="00000500000000000000" pitchFamily="2" charset="0"/>
                <a:cs typeface="Arial" pitchFamily="34" charset="0"/>
              </a:rPr>
              <a:t> = 'categorical')</a:t>
            </a:r>
          </a:p>
          <a:p>
            <a:pPr lvl="6"/>
            <a:endParaRPr lang="en-US" altLang="ko-KR" sz="800" dirty="0">
              <a:solidFill>
                <a:schemeClr val="tx1"/>
              </a:solidFill>
              <a:latin typeface="Barlow" panose="00000500000000000000" pitchFamily="2" charset="0"/>
              <a:cs typeface="Arial" pitchFamily="34" charset="0"/>
            </a:endParaRPr>
          </a:p>
          <a:p>
            <a:pPr lvl="6"/>
            <a:r>
              <a:rPr lang="en-US" altLang="ko-KR" sz="800" dirty="0" err="1">
                <a:solidFill>
                  <a:schemeClr val="tx1"/>
                </a:solidFill>
                <a:latin typeface="Barlow" panose="00000500000000000000" pitchFamily="2" charset="0"/>
                <a:cs typeface="Arial" pitchFamily="34" charset="0"/>
              </a:rPr>
              <a:t>val_set</a:t>
            </a:r>
            <a:r>
              <a:rPr lang="en-US" altLang="ko-KR" sz="800" dirty="0">
                <a:solidFill>
                  <a:schemeClr val="tx1"/>
                </a:solidFill>
                <a:latin typeface="Barlow" panose="00000500000000000000" pitchFamily="2" charset="0"/>
                <a:cs typeface="Arial" pitchFamily="34" charset="0"/>
              </a:rPr>
              <a:t> = </a:t>
            </a:r>
            <a:r>
              <a:rPr lang="en-US" altLang="ko-KR" sz="800" dirty="0" err="1">
                <a:solidFill>
                  <a:schemeClr val="tx1"/>
                </a:solidFill>
                <a:latin typeface="Barlow" panose="00000500000000000000" pitchFamily="2" charset="0"/>
                <a:cs typeface="Arial" pitchFamily="34" charset="0"/>
              </a:rPr>
              <a:t>val_datagen.flow_from_directory</a:t>
            </a:r>
            <a:r>
              <a:rPr lang="en-US" altLang="ko-KR" sz="800" dirty="0">
                <a:solidFill>
                  <a:schemeClr val="tx1"/>
                </a:solidFill>
                <a:latin typeface="Barlow" panose="00000500000000000000" pitchFamily="2" charset="0"/>
                <a:cs typeface="Arial" pitchFamily="34" charset="0"/>
              </a:rPr>
              <a:t>('Dataset/</a:t>
            </a:r>
            <a:r>
              <a:rPr lang="en-US" altLang="ko-KR" sz="800" dirty="0" err="1">
                <a:solidFill>
                  <a:schemeClr val="tx1"/>
                </a:solidFill>
                <a:latin typeface="Barlow" panose="00000500000000000000" pitchFamily="2" charset="0"/>
                <a:cs typeface="Arial" pitchFamily="34" charset="0"/>
              </a:rPr>
              <a:t>val</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target_size</a:t>
            </a:r>
            <a:r>
              <a:rPr lang="en-US" altLang="ko-KR" sz="800" dirty="0">
                <a:solidFill>
                  <a:schemeClr val="tx1"/>
                </a:solidFill>
                <a:latin typeface="Barlow" panose="00000500000000000000" pitchFamily="2" charset="0"/>
                <a:cs typeface="Arial" pitchFamily="34" charset="0"/>
              </a:rPr>
              <a:t> = (256, 256),</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color_mode</a:t>
            </a:r>
            <a:r>
              <a:rPr lang="en-US" altLang="ko-KR" sz="800" dirty="0">
                <a:solidFill>
                  <a:schemeClr val="tx1"/>
                </a:solidFill>
                <a:latin typeface="Barlow" panose="00000500000000000000" pitchFamily="2" charset="0"/>
                <a:cs typeface="Arial" pitchFamily="34" charset="0"/>
              </a:rPr>
              <a:t>='grayscale',</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batch_size</a:t>
            </a:r>
            <a:r>
              <a:rPr lang="en-US" altLang="ko-KR" sz="800" dirty="0">
                <a:solidFill>
                  <a:schemeClr val="tx1"/>
                </a:solidFill>
                <a:latin typeface="Barlow" panose="00000500000000000000" pitchFamily="2" charset="0"/>
                <a:cs typeface="Arial" pitchFamily="34" charset="0"/>
              </a:rPr>
              <a:t> = 8,</a:t>
            </a:r>
          </a:p>
          <a:p>
            <a:pPr lvl="6"/>
            <a:r>
              <a:rPr lang="en-US" altLang="ko-KR" sz="800" dirty="0">
                <a:solidFill>
                  <a:schemeClr val="tx1"/>
                </a:solidFill>
                <a:latin typeface="Barlow" panose="00000500000000000000" pitchFamily="2" charset="0"/>
                <a:cs typeface="Arial" pitchFamily="34" charset="0"/>
              </a:rPr>
              <a:t>                                            classes=['NONE', 'ONE', 'TWO', 'THREE', 'FOUR', 'FIVE'],</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class_mode</a:t>
            </a:r>
            <a:r>
              <a:rPr lang="en-US" altLang="ko-KR" sz="800" dirty="0">
                <a:solidFill>
                  <a:schemeClr val="tx1"/>
                </a:solidFill>
                <a:latin typeface="Barlow" panose="00000500000000000000" pitchFamily="2" charset="0"/>
                <a:cs typeface="Arial" pitchFamily="34" charset="0"/>
              </a:rPr>
              <a:t>='categorical')</a:t>
            </a:r>
          </a:p>
          <a:p>
            <a:pPr lvl="6"/>
            <a:endParaRPr lang="en-US" altLang="ko-KR" sz="800" dirty="0">
              <a:solidFill>
                <a:schemeClr val="tx1"/>
              </a:solidFill>
              <a:latin typeface="Barlow" panose="00000500000000000000" pitchFamily="2" charset="0"/>
              <a:cs typeface="Arial" pitchFamily="34" charset="0"/>
            </a:endParaRPr>
          </a:p>
          <a:p>
            <a:pPr lvl="6"/>
            <a:endParaRPr lang="en-US" altLang="ko-KR" sz="800" dirty="0">
              <a:solidFill>
                <a:schemeClr val="tx1"/>
              </a:solidFill>
              <a:latin typeface="Barlow" panose="00000500000000000000" pitchFamily="2" charset="0"/>
              <a:cs typeface="Arial" pitchFamily="34" charset="0"/>
            </a:endParaRPr>
          </a:p>
          <a:p>
            <a:pPr lvl="6"/>
            <a:r>
              <a:rPr lang="en-US" altLang="ko-KR" sz="800" dirty="0" err="1">
                <a:solidFill>
                  <a:schemeClr val="tx1"/>
                </a:solidFill>
                <a:latin typeface="Barlow" panose="00000500000000000000" pitchFamily="2" charset="0"/>
                <a:cs typeface="Arial" pitchFamily="34" charset="0"/>
              </a:rPr>
              <a:t>callback_list</a:t>
            </a:r>
            <a:r>
              <a:rPr lang="en-US" altLang="ko-KR" sz="800" dirty="0">
                <a:solidFill>
                  <a:schemeClr val="tx1"/>
                </a:solidFill>
                <a:latin typeface="Barlow" panose="00000500000000000000" pitchFamily="2" charset="0"/>
                <a:cs typeface="Arial" pitchFamily="34" charset="0"/>
              </a:rPr>
              <a:t> = [</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EarlyStopping</a:t>
            </a:r>
            <a:r>
              <a:rPr lang="en-US" altLang="ko-KR" sz="800" dirty="0">
                <a:solidFill>
                  <a:schemeClr val="tx1"/>
                </a:solidFill>
                <a:latin typeface="Barlow" panose="00000500000000000000" pitchFamily="2" charset="0"/>
                <a:cs typeface="Arial" pitchFamily="34" charset="0"/>
              </a:rPr>
              <a:t>(monitor='</a:t>
            </a:r>
            <a:r>
              <a:rPr lang="en-US" altLang="ko-KR" sz="800" dirty="0" err="1">
                <a:solidFill>
                  <a:schemeClr val="tx1"/>
                </a:solidFill>
                <a:latin typeface="Barlow" panose="00000500000000000000" pitchFamily="2" charset="0"/>
                <a:cs typeface="Arial" pitchFamily="34" charset="0"/>
              </a:rPr>
              <a:t>val_loss',patience</a:t>
            </a:r>
            <a:r>
              <a:rPr lang="en-US" altLang="ko-KR" sz="800" dirty="0">
                <a:solidFill>
                  <a:schemeClr val="tx1"/>
                </a:solidFill>
                <a:latin typeface="Barlow" panose="00000500000000000000" pitchFamily="2" charset="0"/>
                <a:cs typeface="Arial" pitchFamily="34" charset="0"/>
              </a:rPr>
              <a:t>=10),</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ModelCheckpoint</a:t>
            </a:r>
            <a:r>
              <a:rPr lang="en-US" altLang="ko-KR" sz="800" dirty="0">
                <a:solidFill>
                  <a:schemeClr val="tx1"/>
                </a:solidFill>
                <a:latin typeface="Barlow" panose="00000500000000000000" pitchFamily="2" charset="0"/>
                <a:cs typeface="Arial" pitchFamily="34" charset="0"/>
              </a:rPr>
              <a:t>(</a:t>
            </a:r>
            <a:r>
              <a:rPr lang="en-US" altLang="ko-KR" sz="800" dirty="0" err="1">
                <a:solidFill>
                  <a:schemeClr val="tx1"/>
                </a:solidFill>
                <a:latin typeface="Barlow" panose="00000500000000000000" pitchFamily="2" charset="0"/>
                <a:cs typeface="Arial" pitchFamily="34" charset="0"/>
              </a:rPr>
              <a:t>filepath</a:t>
            </a:r>
            <a:r>
              <a:rPr lang="en-US" altLang="ko-KR" sz="800" dirty="0">
                <a:solidFill>
                  <a:schemeClr val="tx1"/>
                </a:solidFill>
                <a:latin typeface="Barlow" panose="00000500000000000000" pitchFamily="2" charset="0"/>
                <a:cs typeface="Arial" pitchFamily="34" charset="0"/>
              </a:rPr>
              <a:t>="model.h5",monitor='val_loss',</a:t>
            </a:r>
            <a:r>
              <a:rPr lang="en-US" altLang="ko-KR" sz="800" dirty="0" err="1">
                <a:solidFill>
                  <a:schemeClr val="tx1"/>
                </a:solidFill>
                <a:latin typeface="Barlow" panose="00000500000000000000" pitchFamily="2" charset="0"/>
                <a:cs typeface="Arial" pitchFamily="34" charset="0"/>
              </a:rPr>
              <a:t>save_best_only</a:t>
            </a:r>
            <a:r>
              <a:rPr lang="en-US" altLang="ko-KR" sz="800" dirty="0">
                <a:solidFill>
                  <a:schemeClr val="tx1"/>
                </a:solidFill>
                <a:latin typeface="Barlow" panose="00000500000000000000" pitchFamily="2" charset="0"/>
                <a:cs typeface="Arial" pitchFamily="34" charset="0"/>
              </a:rPr>
              <a:t>=</a:t>
            </a:r>
            <a:r>
              <a:rPr lang="en-US" altLang="ko-KR" sz="800" dirty="0" err="1">
                <a:solidFill>
                  <a:schemeClr val="tx1"/>
                </a:solidFill>
                <a:latin typeface="Barlow" panose="00000500000000000000" pitchFamily="2" charset="0"/>
                <a:cs typeface="Arial" pitchFamily="34" charset="0"/>
              </a:rPr>
              <a:t>True,verbose</a:t>
            </a:r>
            <a:r>
              <a:rPr lang="en-US" altLang="ko-KR" sz="800" dirty="0">
                <a:solidFill>
                  <a:schemeClr val="tx1"/>
                </a:solidFill>
                <a:latin typeface="Barlow" panose="00000500000000000000" pitchFamily="2" charset="0"/>
                <a:cs typeface="Arial" pitchFamily="34" charset="0"/>
              </a:rPr>
              <a:t>=1)]</a:t>
            </a:r>
          </a:p>
          <a:p>
            <a:pPr lvl="6"/>
            <a:endParaRPr lang="en-US" altLang="ko-KR" sz="800" dirty="0">
              <a:solidFill>
                <a:schemeClr val="tx1"/>
              </a:solidFill>
              <a:latin typeface="Barlow" panose="00000500000000000000" pitchFamily="2" charset="0"/>
              <a:cs typeface="Arial" pitchFamily="34" charset="0"/>
            </a:endParaRPr>
          </a:p>
          <a:p>
            <a:pPr lvl="6"/>
            <a:r>
              <a:rPr lang="en-US" altLang="ko-KR" sz="800" dirty="0" err="1">
                <a:solidFill>
                  <a:schemeClr val="tx1"/>
                </a:solidFill>
                <a:latin typeface="Barlow" panose="00000500000000000000" pitchFamily="2" charset="0"/>
                <a:cs typeface="Arial" pitchFamily="34" charset="0"/>
              </a:rPr>
              <a:t>model.fit_generator</a:t>
            </a:r>
            <a:r>
              <a:rPr lang="en-US" altLang="ko-KR" sz="800" dirty="0">
                <a:solidFill>
                  <a:schemeClr val="tx1"/>
                </a:solidFill>
                <a:latin typeface="Barlow" panose="00000500000000000000" pitchFamily="2" charset="0"/>
                <a:cs typeface="Arial" pitchFamily="34" charset="0"/>
              </a:rPr>
              <a:t>(</a:t>
            </a:r>
            <a:r>
              <a:rPr lang="en-US" altLang="ko-KR" sz="800" dirty="0" err="1">
                <a:solidFill>
                  <a:schemeClr val="tx1"/>
                </a:solidFill>
                <a:latin typeface="Barlow" panose="00000500000000000000" pitchFamily="2" charset="0"/>
                <a:cs typeface="Arial" pitchFamily="34" charset="0"/>
              </a:rPr>
              <a:t>training_set</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steps_per_epoch</a:t>
            </a:r>
            <a:r>
              <a:rPr lang="en-US" altLang="ko-KR" sz="800" dirty="0">
                <a:solidFill>
                  <a:schemeClr val="tx1"/>
                </a:solidFill>
                <a:latin typeface="Barlow" panose="00000500000000000000" pitchFamily="2" charset="0"/>
                <a:cs typeface="Arial" pitchFamily="34" charset="0"/>
              </a:rPr>
              <a:t> = 37,</a:t>
            </a:r>
          </a:p>
          <a:p>
            <a:pPr lvl="6"/>
            <a:r>
              <a:rPr lang="en-US" altLang="ko-KR" sz="800" dirty="0">
                <a:solidFill>
                  <a:schemeClr val="tx1"/>
                </a:solidFill>
                <a:latin typeface="Barlow" panose="00000500000000000000" pitchFamily="2" charset="0"/>
                <a:cs typeface="Arial" pitchFamily="34" charset="0"/>
              </a:rPr>
              <a:t>                         epochs = 25,</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validation_data</a:t>
            </a:r>
            <a:r>
              <a:rPr lang="en-US" altLang="ko-KR" sz="800" dirty="0">
                <a:solidFill>
                  <a:schemeClr val="tx1"/>
                </a:solidFill>
                <a:latin typeface="Barlow" panose="00000500000000000000" pitchFamily="2" charset="0"/>
                <a:cs typeface="Arial" pitchFamily="34" charset="0"/>
              </a:rPr>
              <a:t> = </a:t>
            </a:r>
            <a:r>
              <a:rPr lang="en-US" altLang="ko-KR" sz="800" dirty="0" err="1">
                <a:solidFill>
                  <a:schemeClr val="tx1"/>
                </a:solidFill>
                <a:latin typeface="Barlow" panose="00000500000000000000" pitchFamily="2" charset="0"/>
                <a:cs typeface="Arial" pitchFamily="34" charset="0"/>
              </a:rPr>
              <a:t>val_set</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                         </a:t>
            </a:r>
            <a:r>
              <a:rPr lang="en-US" altLang="ko-KR" sz="800" dirty="0" err="1">
                <a:solidFill>
                  <a:schemeClr val="tx1"/>
                </a:solidFill>
                <a:latin typeface="Barlow" panose="00000500000000000000" pitchFamily="2" charset="0"/>
                <a:cs typeface="Arial" pitchFamily="34" charset="0"/>
              </a:rPr>
              <a:t>validation_steps</a:t>
            </a:r>
            <a:r>
              <a:rPr lang="en-US" altLang="ko-KR" sz="800" dirty="0">
                <a:solidFill>
                  <a:schemeClr val="tx1"/>
                </a:solidFill>
                <a:latin typeface="Barlow" panose="00000500000000000000" pitchFamily="2" charset="0"/>
                <a:cs typeface="Arial" pitchFamily="34" charset="0"/>
              </a:rPr>
              <a:t> = 7,</a:t>
            </a:r>
          </a:p>
          <a:p>
            <a:pPr lvl="6"/>
            <a:r>
              <a:rPr lang="en-US" altLang="ko-KR" sz="800" dirty="0">
                <a:solidFill>
                  <a:schemeClr val="tx1"/>
                </a:solidFill>
                <a:latin typeface="Barlow" panose="00000500000000000000" pitchFamily="2" charset="0"/>
                <a:cs typeface="Arial" pitchFamily="34" charset="0"/>
              </a:rPr>
              <a:t>                         callbacks=</a:t>
            </a:r>
            <a:r>
              <a:rPr lang="en-US" altLang="ko-KR" sz="800" dirty="0" err="1">
                <a:solidFill>
                  <a:schemeClr val="tx1"/>
                </a:solidFill>
                <a:latin typeface="Barlow" panose="00000500000000000000" pitchFamily="2" charset="0"/>
                <a:cs typeface="Arial" pitchFamily="34" charset="0"/>
              </a:rPr>
              <a:t>callback_list</a:t>
            </a:r>
            <a:endParaRPr lang="en-US" altLang="ko-KR" sz="800" dirty="0">
              <a:solidFill>
                <a:schemeClr val="tx1"/>
              </a:solidFill>
              <a:latin typeface="Barlow" panose="00000500000000000000" pitchFamily="2" charset="0"/>
              <a:cs typeface="Arial" pitchFamily="34" charset="0"/>
            </a:endParaRPr>
          </a:p>
          <a:p>
            <a:pPr lvl="6"/>
            <a:r>
              <a:rPr lang="en-US" altLang="ko-KR" sz="800" dirty="0">
                <a:solidFill>
                  <a:schemeClr val="tx1"/>
                </a:solidFill>
                <a:latin typeface="Barlow" panose="00000500000000000000" pitchFamily="2" charset="0"/>
                <a:cs typeface="Arial" pitchFamily="34" charset="0"/>
              </a:rPr>
              <a:t>                    )</a:t>
            </a:r>
          </a:p>
          <a:p>
            <a:pPr lvl="6"/>
            <a:endParaRPr lang="en-US" altLang="ko-KR" sz="800" dirty="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3827358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8" name="Google Shape;318;p30"/>
          <p:cNvSpPr txBox="1">
            <a:spLocks noGrp="1"/>
          </p:cNvSpPr>
          <p:nvPr>
            <p:ph type="title"/>
          </p:nvPr>
        </p:nvSpPr>
        <p:spPr>
          <a:xfrm>
            <a:off x="474471" y="387245"/>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AI News – Day 13</a:t>
            </a:r>
            <a:r>
              <a:rPr lang="en" dirty="0" smtClean="0">
                <a:solidFill>
                  <a:schemeClr val="dk1"/>
                </a:solidFill>
                <a:latin typeface="Squada One" panose="02000000000000000000" pitchFamily="2" charset="0"/>
              </a:rPr>
              <a:t>. </a:t>
            </a:r>
            <a:br>
              <a:rPr lang="en" dirty="0" smtClean="0">
                <a:solidFill>
                  <a:schemeClr val="dk1"/>
                </a:solidFill>
                <a:latin typeface="Squada One" panose="02000000000000000000" pitchFamily="2" charset="0"/>
              </a:rPr>
            </a:br>
            <a:r>
              <a:rPr lang="en" dirty="0" smtClean="0">
                <a:solidFill>
                  <a:schemeClr val="dk1"/>
                </a:solidFill>
                <a:latin typeface="Squada One" panose="02000000000000000000" pitchFamily="2" charset="0"/>
              </a:rPr>
              <a:t>OCT - 2020</a:t>
            </a:r>
            <a:endParaRPr dirty="0">
              <a:solidFill>
                <a:schemeClr val="dk1"/>
              </a:solidFill>
              <a:latin typeface="Squada One" panose="02000000000000000000" pitchFamily="2" charset="0"/>
            </a:endParaRPr>
          </a:p>
        </p:txBody>
      </p:sp>
      <p:sp>
        <p:nvSpPr>
          <p:cNvPr id="9" name="Google Shape;317;p30"/>
          <p:cNvSpPr txBox="1">
            <a:spLocks noGrp="1"/>
          </p:cNvSpPr>
          <p:nvPr>
            <p:ph type="body" idx="1"/>
          </p:nvPr>
        </p:nvSpPr>
        <p:spPr>
          <a:xfrm>
            <a:off x="270417" y="1710291"/>
            <a:ext cx="4448290" cy="2049290"/>
          </a:xfrm>
          <a:prstGeom prst="rect">
            <a:avLst/>
          </a:prstGeom>
        </p:spPr>
        <p:txBody>
          <a:bodyPr spcFirstLastPara="1" wrap="square" lIns="91425" tIns="91425" rIns="91425" bIns="91425" anchor="t" anchorCtr="0">
            <a:noAutofit/>
          </a:bodyPr>
          <a:lstStyle/>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Machine learning typically requires tons of examples. To get an AI model to recognize a horse, you need to show it thousands of images of horses. This is what makes the technology computationally expensive—and very different from human learning. A child often needs to see just a few examples of an object, or even only one, before being able to recognize it for life</a:t>
            </a:r>
            <a:r>
              <a:rPr lang="en-US" altLang="ko-KR" dirty="0" smtClean="0">
                <a:solidFill>
                  <a:schemeClr val="tx1">
                    <a:lumMod val="75000"/>
                    <a:lumOff val="25000"/>
                  </a:schemeClr>
                </a:solidFill>
                <a:latin typeface="Squada One" panose="02000000000000000000" pitchFamily="2" charset="0"/>
                <a:cs typeface="Arial" pitchFamily="34" charset="0"/>
              </a:rPr>
              <a:t>.</a:t>
            </a:r>
          </a:p>
          <a:p>
            <a:pPr marL="127000" indent="0">
              <a:buNone/>
            </a:pPr>
            <a:endParaRPr lang="en-US" altLang="ko-KR" dirty="0">
              <a:solidFill>
                <a:schemeClr val="tx1">
                  <a:lumMod val="75000"/>
                  <a:lumOff val="25000"/>
                </a:schemeClr>
              </a:solidFill>
              <a:latin typeface="Squada One" panose="02000000000000000000" pitchFamily="2" charset="0"/>
              <a:cs typeface="Arial" pitchFamily="34" charset="0"/>
            </a:endParaRPr>
          </a:p>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In fact, children sometimes don’t need any examples to identify something. Shown photos of a horse and a rhino, and told a unicorn is something in between, they can recognize the mythical creature in a picture book the first time they see it.</a:t>
            </a:r>
            <a:endParaRPr lang="en-US" altLang="ko-KR" sz="1400" dirty="0">
              <a:solidFill>
                <a:schemeClr val="tx1">
                  <a:lumMod val="75000"/>
                  <a:lumOff val="25000"/>
                </a:schemeClr>
              </a:solidFill>
              <a:latin typeface="Barlow" panose="00000500000000000000" pitchFamily="2" charset="0"/>
              <a:cs typeface="Arial" pitchFamily="34" charset="0"/>
            </a:endParaRPr>
          </a:p>
        </p:txBody>
      </p:sp>
      <p:pic>
        <p:nvPicPr>
          <p:cNvPr id="3" name="Picture 2"/>
          <p:cNvPicPr>
            <a:picLocks noChangeAspect="1"/>
          </p:cNvPicPr>
          <p:nvPr/>
        </p:nvPicPr>
        <p:blipFill rotWithShape="1">
          <a:blip r:embed="rId3"/>
          <a:srcRect t="10464"/>
          <a:stretch/>
        </p:blipFill>
        <p:spPr>
          <a:xfrm>
            <a:off x="4341594" y="209599"/>
            <a:ext cx="4591389" cy="1500692"/>
          </a:xfrm>
          <a:prstGeom prst="rect">
            <a:avLst/>
          </a:prstGeom>
        </p:spPr>
      </p:pic>
      <p:pic>
        <p:nvPicPr>
          <p:cNvPr id="5" name="Picture 4"/>
          <p:cNvPicPr>
            <a:picLocks noChangeAspect="1"/>
          </p:cNvPicPr>
          <p:nvPr/>
        </p:nvPicPr>
        <p:blipFill>
          <a:blip r:embed="rId4"/>
          <a:stretch>
            <a:fillRect/>
          </a:stretch>
        </p:blipFill>
        <p:spPr>
          <a:xfrm>
            <a:off x="5220471" y="2395344"/>
            <a:ext cx="3477986" cy="1958052"/>
          </a:xfrm>
          <a:prstGeom prst="rect">
            <a:avLst/>
          </a:prstGeom>
        </p:spPr>
      </p:pic>
    </p:spTree>
    <p:extLst>
      <p:ext uri="{BB962C8B-B14F-4D97-AF65-F5344CB8AC3E}">
        <p14:creationId xmlns:p14="http://schemas.microsoft.com/office/powerpoint/2010/main" val="1862035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1"/>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Barlow" panose="00000500000000000000" pitchFamily="2" charset="0"/>
              </a:rPr>
              <a:t>Do you have any questions?</a:t>
            </a:r>
            <a:endParaRPr dirty="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 dirty="0" smtClean="0">
                <a:latin typeface="Barlow" panose="00000500000000000000" pitchFamily="2" charset="0"/>
                <a:hlinkClick r:id="rId3"/>
              </a:rPr>
              <a:t>sanjay@pantechmail.com</a:t>
            </a: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IN" dirty="0" smtClean="0">
                <a:latin typeface="Barlow" panose="00000500000000000000" pitchFamily="2" charset="0"/>
              </a:rPr>
              <a:t>www.pantechsolutions.net</a:t>
            </a:r>
            <a:endParaRPr dirty="0">
              <a:latin typeface="Barlow" panose="00000500000000000000" pitchFamily="2" charset="0"/>
            </a:endParaRPr>
          </a:p>
          <a:p>
            <a:pPr marL="0" lvl="0" indent="0" algn="l" rtl="0">
              <a:spcBef>
                <a:spcPts val="0"/>
              </a:spcBef>
              <a:spcAft>
                <a:spcPts val="0"/>
              </a:spcAft>
              <a:buNone/>
            </a:pPr>
            <a:endParaRPr dirty="0">
              <a:latin typeface="Barlow" panose="00000500000000000000" pitchFamily="2" charset="0"/>
            </a:endParaRPr>
          </a:p>
        </p:txBody>
      </p:sp>
      <p:sp>
        <p:nvSpPr>
          <p:cNvPr id="897" name="Google Shape;897;p51"/>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quada One" panose="02000000000000000000" pitchFamily="2" charset="0"/>
              </a:rPr>
              <a:t>Thanks!</a:t>
            </a:r>
            <a:endParaRPr dirty="0">
              <a:latin typeface="Squada One" panose="02000000000000000000" pitchFamily="2" charset="0"/>
            </a:endParaRPr>
          </a:p>
        </p:txBody>
      </p:sp>
      <p:sp>
        <p:nvSpPr>
          <p:cNvPr id="898" name="Google Shape;898;p51"/>
          <p:cNvSpPr/>
          <p:nvPr/>
        </p:nvSpPr>
        <p:spPr>
          <a:xfrm>
            <a:off x="6827250"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27316"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8027382"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989626" y="302705"/>
            <a:ext cx="161005" cy="38790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1"/>
          <p:cNvGrpSpPr/>
          <p:nvPr/>
        </p:nvGrpSpPr>
        <p:grpSpPr>
          <a:xfrm>
            <a:off x="7547880" y="297186"/>
            <a:ext cx="258143" cy="258148"/>
            <a:chOff x="935197" y="1793977"/>
            <a:chExt cx="256451" cy="256430"/>
          </a:xfrm>
        </p:grpSpPr>
        <p:sp>
          <p:nvSpPr>
            <p:cNvPr id="903" name="Google Shape;903;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51"/>
          <p:cNvSpPr/>
          <p:nvPr/>
        </p:nvSpPr>
        <p:spPr>
          <a:xfrm>
            <a:off x="8139057" y="317530"/>
            <a:ext cx="291610" cy="23783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215;p59"/>
          <p:cNvPicPr preferRelativeResize="0"/>
          <p:nvPr/>
        </p:nvPicPr>
        <p:blipFill>
          <a:blip r:embed="rId4">
            <a:alphaModFix/>
          </a:blip>
          <a:stretch>
            <a:fillRect/>
          </a:stretch>
        </p:blipFill>
        <p:spPr>
          <a:xfrm>
            <a:off x="0" y="484929"/>
            <a:ext cx="9144000" cy="4658572"/>
          </a:xfrm>
          <a:prstGeom prst="rect">
            <a:avLst/>
          </a:prstGeom>
          <a:noFill/>
          <a:ln>
            <a:noFill/>
          </a:ln>
        </p:spPr>
      </p:pic>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IN" sz="3200" dirty="0" smtClean="0">
                <a:latin typeface="Squada One" panose="02000000000000000000" charset="0"/>
              </a:rPr>
              <a:t>Tomorrow session</a:t>
            </a:r>
            <a:endParaRPr lang="en-IN" sz="3200" dirty="0">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IN" sz="1400" dirty="0" smtClean="0">
                <a:latin typeface="Squada One" panose="02000000000000000000" pitchFamily="2" charset="0"/>
              </a:rPr>
              <a:t>Hand Gesture Recognition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550430" y="198882"/>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Squada One" panose="02000000000000000000" charset="0"/>
              </a:rPr>
              <a:t>Day-11 </a:t>
            </a:r>
            <a:r>
              <a:rPr lang="en" dirty="0" smtClean="0">
                <a:latin typeface="Squada One" panose="02000000000000000000" charset="0"/>
              </a:rPr>
              <a:t>Agenda</a:t>
            </a:r>
            <a:r>
              <a:rPr lang="en" dirty="0" smtClean="0">
                <a:solidFill>
                  <a:schemeClr val="dk1"/>
                </a:solidFill>
                <a:latin typeface="Squada One" panose="02000000000000000000" charset="0"/>
              </a:rPr>
              <a:t>.</a:t>
            </a:r>
            <a:endParaRPr dirty="0">
              <a:solidFill>
                <a:schemeClr val="dk1"/>
              </a:solidFill>
              <a:latin typeface="Squada One" panose="02000000000000000000" charset="0"/>
            </a:endParaRPr>
          </a:p>
        </p:txBody>
      </p:sp>
      <p:sp>
        <p:nvSpPr>
          <p:cNvPr id="298" name="Google Shape;298;p29"/>
          <p:cNvSpPr txBox="1">
            <a:spLocks noGrp="1"/>
          </p:cNvSpPr>
          <p:nvPr>
            <p:ph type="title" idx="2"/>
          </p:nvPr>
        </p:nvSpPr>
        <p:spPr>
          <a:xfrm>
            <a:off x="490631" y="1655988"/>
            <a:ext cx="2752491" cy="521100"/>
          </a:xfrm>
          <a:prstGeom prst="rect">
            <a:avLst/>
          </a:prstGeom>
        </p:spPr>
        <p:txBody>
          <a:bodyPr spcFirstLastPara="1" wrap="square" lIns="91425" tIns="91425" rIns="91425" bIns="91425" anchor="b" anchorCtr="0">
            <a:noAutofit/>
          </a:bodyPr>
          <a:lstStyle/>
          <a:p>
            <a:pPr lvl="0"/>
            <a:r>
              <a:rPr lang="en" dirty="0" smtClean="0">
                <a:latin typeface="Squada One" panose="02000000000000000000" charset="0"/>
              </a:rPr>
              <a:t>Hand Gesture Recognition</a:t>
            </a:r>
            <a:endParaRPr dirty="0">
              <a:latin typeface="Squada One" panose="02000000000000000000" charset="0"/>
            </a:endParaRPr>
          </a:p>
        </p:txBody>
      </p:sp>
      <p:sp>
        <p:nvSpPr>
          <p:cNvPr id="299" name="Google Shape;299;p29"/>
          <p:cNvSpPr txBox="1">
            <a:spLocks noGrp="1"/>
          </p:cNvSpPr>
          <p:nvPr>
            <p:ph type="subTitle" idx="1"/>
          </p:nvPr>
        </p:nvSpPr>
        <p:spPr>
          <a:xfrm>
            <a:off x="359197" y="2176687"/>
            <a:ext cx="301535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Barlow" panose="00000500000000000000" charset="0"/>
              </a:rPr>
              <a:t>Hand Gesture recognition &amp; its Applications</a:t>
            </a:r>
            <a:endParaRPr dirty="0">
              <a:latin typeface="Barlow" panose="00000500000000000000" charset="0"/>
            </a:endParaRPr>
          </a:p>
        </p:txBody>
      </p:sp>
      <p:sp>
        <p:nvSpPr>
          <p:cNvPr id="302" name="Google Shape;302;p29"/>
          <p:cNvSpPr txBox="1">
            <a:spLocks noGrp="1"/>
          </p:cNvSpPr>
          <p:nvPr>
            <p:ph type="title" idx="5"/>
          </p:nvPr>
        </p:nvSpPr>
        <p:spPr>
          <a:xfrm>
            <a:off x="5545144" y="1683997"/>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Hand Gesture recognition</a:t>
            </a:r>
            <a:endParaRPr dirty="0">
              <a:latin typeface="Squada One" panose="02000000000000000000" pitchFamily="2" charset="0"/>
            </a:endParaRPr>
          </a:p>
        </p:txBody>
      </p:sp>
      <p:sp>
        <p:nvSpPr>
          <p:cNvPr id="303" name="Google Shape;303;p29"/>
          <p:cNvSpPr txBox="1">
            <a:spLocks noGrp="1"/>
          </p:cNvSpPr>
          <p:nvPr>
            <p:ph type="subTitle" idx="6"/>
          </p:nvPr>
        </p:nvSpPr>
        <p:spPr>
          <a:xfrm>
            <a:off x="5863276" y="2170652"/>
            <a:ext cx="22829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Training Hand Gesture recognition</a:t>
            </a:r>
            <a:endParaRPr dirty="0"/>
          </a:p>
        </p:txBody>
      </p:sp>
      <p:sp>
        <p:nvSpPr>
          <p:cNvPr id="304" name="Google Shape;304;p29"/>
          <p:cNvSpPr txBox="1">
            <a:spLocks noGrp="1"/>
          </p:cNvSpPr>
          <p:nvPr>
            <p:ph type="title" idx="7"/>
          </p:nvPr>
        </p:nvSpPr>
        <p:spPr>
          <a:xfrm>
            <a:off x="2874788" y="1672534"/>
            <a:ext cx="311461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Basic Syntax</a:t>
            </a:r>
            <a:endParaRPr dirty="0">
              <a:latin typeface="Squada One" panose="02000000000000000000" pitchFamily="2" charset="0"/>
            </a:endParaRPr>
          </a:p>
        </p:txBody>
      </p:sp>
      <p:sp>
        <p:nvSpPr>
          <p:cNvPr id="305" name="Google Shape;305;p29"/>
          <p:cNvSpPr txBox="1">
            <a:spLocks noGrp="1"/>
          </p:cNvSpPr>
          <p:nvPr>
            <p:ph type="subTitle" idx="8"/>
          </p:nvPr>
        </p:nvSpPr>
        <p:spPr>
          <a:xfrm>
            <a:off x="3104220" y="2185161"/>
            <a:ext cx="2487109" cy="572700"/>
          </a:xfrm>
          <a:prstGeom prst="rect">
            <a:avLst/>
          </a:prstGeom>
        </p:spPr>
        <p:txBody>
          <a:bodyPr spcFirstLastPara="1" wrap="square" lIns="91425" tIns="91425" rIns="91425" bIns="91425" anchor="t" anchorCtr="0">
            <a:noAutofit/>
          </a:bodyPr>
          <a:lstStyle/>
          <a:p>
            <a:pPr marL="0" lvl="0" indent="0"/>
            <a:r>
              <a:rPr lang="en-IN" dirty="0" smtClean="0">
                <a:latin typeface="Barlow" panose="00000500000000000000" pitchFamily="2" charset="0"/>
              </a:rPr>
              <a:t>Basic Syntax of </a:t>
            </a:r>
            <a:r>
              <a:rPr lang="en-IN" dirty="0" err="1" smtClean="0">
                <a:latin typeface="Barlow" panose="00000500000000000000" pitchFamily="2" charset="0"/>
              </a:rPr>
              <a:t>Keras</a:t>
            </a:r>
            <a:endParaRPr dirty="0">
              <a:latin typeface="Barlow" panose="00000500000000000000" pitchFamily="2" charset="0"/>
            </a:endParaRPr>
          </a:p>
        </p:txBody>
      </p:sp>
      <p:sp>
        <p:nvSpPr>
          <p:cNvPr id="308" name="Google Shape;308;p29"/>
          <p:cNvSpPr txBox="1">
            <a:spLocks noGrp="1"/>
          </p:cNvSpPr>
          <p:nvPr>
            <p:ph type="title" idx="14"/>
          </p:nvPr>
        </p:nvSpPr>
        <p:spPr>
          <a:xfrm>
            <a:off x="951167"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495830"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r>
              <a:rPr lang="en" dirty="0" smtClean="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089038"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r>
              <a:rPr lang="en" dirty="0" smtClean="0">
                <a:solidFill>
                  <a:srgbClr val="E17C78"/>
                </a:solidFill>
              </a:rPr>
              <a:t>.</a:t>
            </a:r>
            <a:endParaRPr dirty="0">
              <a:solidFill>
                <a:srgbClr val="E17C78"/>
              </a:solidFill>
            </a:endParaRPr>
          </a:p>
        </p:txBody>
      </p:sp>
      <p:sp>
        <p:nvSpPr>
          <p:cNvPr id="24" name="Google Shape;302;p29"/>
          <p:cNvSpPr txBox="1">
            <a:spLocks noGrp="1"/>
          </p:cNvSpPr>
          <p:nvPr>
            <p:ph type="title" idx="5"/>
          </p:nvPr>
        </p:nvSpPr>
        <p:spPr>
          <a:xfrm>
            <a:off x="1660026" y="3650925"/>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Task</a:t>
            </a:r>
            <a:endParaRPr dirty="0">
              <a:latin typeface="Squada One" panose="02000000000000000000" pitchFamily="2" charset="0"/>
            </a:endParaRPr>
          </a:p>
        </p:txBody>
      </p:sp>
      <p:sp>
        <p:nvSpPr>
          <p:cNvPr id="26" name="Google Shape;311;p29"/>
          <p:cNvSpPr txBox="1">
            <a:spLocks noGrp="1"/>
          </p:cNvSpPr>
          <p:nvPr>
            <p:ph type="title" idx="17"/>
          </p:nvPr>
        </p:nvSpPr>
        <p:spPr>
          <a:xfrm>
            <a:off x="2203920" y="2987647"/>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r>
              <a:rPr lang="en" dirty="0" smtClean="0">
                <a:solidFill>
                  <a:srgbClr val="E17C78"/>
                </a:solidFill>
              </a:rPr>
              <a:t>.</a:t>
            </a:r>
            <a:endParaRPr dirty="0">
              <a:solidFill>
                <a:srgbClr val="E17C78"/>
              </a:solidFill>
            </a:endParaRPr>
          </a:p>
        </p:txBody>
      </p:sp>
      <p:sp>
        <p:nvSpPr>
          <p:cNvPr id="14" name="Google Shape;302;p29"/>
          <p:cNvSpPr txBox="1">
            <a:spLocks noGrp="1"/>
          </p:cNvSpPr>
          <p:nvPr>
            <p:ph type="title" idx="5"/>
          </p:nvPr>
        </p:nvSpPr>
        <p:spPr>
          <a:xfrm>
            <a:off x="4147135" y="3636416"/>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Q &amp; A</a:t>
            </a:r>
            <a:endParaRPr dirty="0">
              <a:latin typeface="Squada One" panose="02000000000000000000" pitchFamily="2" charset="0"/>
            </a:endParaRPr>
          </a:p>
        </p:txBody>
      </p:sp>
      <p:sp>
        <p:nvSpPr>
          <p:cNvPr id="15" name="Google Shape;311;p29"/>
          <p:cNvSpPr txBox="1">
            <a:spLocks noGrp="1"/>
          </p:cNvSpPr>
          <p:nvPr>
            <p:ph type="title" idx="17"/>
          </p:nvPr>
        </p:nvSpPr>
        <p:spPr>
          <a:xfrm>
            <a:off x="4691029" y="2973138"/>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r>
              <a:rPr lang="en" dirty="0" smtClean="0">
                <a:solidFill>
                  <a:srgbClr val="E17C78"/>
                </a:solidFill>
              </a:rPr>
              <a:t>.</a:t>
            </a:r>
            <a:endParaRPr dirty="0">
              <a:solidFill>
                <a:srgbClr val="E17C7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
                                            <p:txEl>
                                              <p:pRg st="0" end="0"/>
                                            </p:txEl>
                                          </p:spTgt>
                                        </p:tgtEl>
                                        <p:attrNameLst>
                                          <p:attrName>style.visibility</p:attrName>
                                        </p:attrNameLst>
                                      </p:cBhvr>
                                      <p:to>
                                        <p:strVal val="visible"/>
                                      </p:to>
                                    </p:set>
                                    <p:animEffect transition="in" filter="fade">
                                      <p:cBhvr>
                                        <p:cTn id="13" dur="500"/>
                                        <p:tgtEl>
                                          <p:spTgt spid="3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500"/>
                                        <p:tgtEl>
                                          <p:spTgt spid="3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3">
                                            <p:txEl>
                                              <p:pRg st="0" end="0"/>
                                            </p:txEl>
                                          </p:spTgt>
                                        </p:tgtEl>
                                        <p:attrNameLst>
                                          <p:attrName>style.visibility</p:attrName>
                                        </p:attrNameLst>
                                      </p:cBhvr>
                                      <p:to>
                                        <p:strVal val="visible"/>
                                      </p:to>
                                    </p:set>
                                    <p:animEffect transition="in" filter="fade">
                                      <p:cBhvr>
                                        <p:cTn id="24" dur="500"/>
                                        <p:tgtEl>
                                          <p:spTgt spid="3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build="p"/>
      <p:bldP spid="304" grpId="0"/>
      <p:bldP spid="305" grpId="0" build="p"/>
      <p:bldP spid="310" grpId="0"/>
      <p:bldP spid="311" grpId="0"/>
      <p:bldP spid="24" grpId="0"/>
      <p:bldP spid="26"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315543"/>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Hand Gesture Recognition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539065" y="957405"/>
            <a:ext cx="4880489" cy="2246769"/>
          </a:xfrm>
          <a:prstGeom prst="rect">
            <a:avLst/>
          </a:prstGeom>
        </p:spPr>
        <p:txBody>
          <a:bodyPr wrap="square">
            <a:spAutoFit/>
          </a:bodyPr>
          <a:lstStyle/>
          <a:p>
            <a:r>
              <a:rPr lang="en-US" altLang="ko-KR" dirty="0">
                <a:solidFill>
                  <a:schemeClr val="tx1"/>
                </a:solidFill>
                <a:latin typeface="Barlow" panose="00000500000000000000" pitchFamily="2" charset="0"/>
                <a:cs typeface="Arial" pitchFamily="34" charset="0"/>
              </a:rPr>
              <a:t>Human gestures include different components of visual actions such as motion of hands, facial expression, and torso, to convey meaning. So far, in the field of gesture recognition, most previous works have focused on the manual component of gestures.</a:t>
            </a:r>
            <a:endParaRPr lang="en-US" altLang="ko-KR" dirty="0" smtClean="0">
              <a:solidFill>
                <a:schemeClr val="tx1"/>
              </a:solidFill>
              <a:latin typeface="Barlow" panose="00000500000000000000" pitchFamily="2" charset="0"/>
              <a:cs typeface="Arial" pitchFamily="34" charset="0"/>
            </a:endParaRPr>
          </a:p>
          <a:p>
            <a:endParaRPr lang="en-US" altLang="ko-KR" dirty="0">
              <a:solidFill>
                <a:schemeClr val="tx1"/>
              </a:solidFill>
              <a:latin typeface="Barlow" panose="00000500000000000000" pitchFamily="2" charset="0"/>
              <a:cs typeface="Arial" pitchFamily="34" charset="0"/>
            </a:endParaRPr>
          </a:p>
          <a:p>
            <a:r>
              <a:rPr lang="en-US" altLang="ko-KR" dirty="0" smtClean="0">
                <a:solidFill>
                  <a:schemeClr val="tx1"/>
                </a:solidFill>
                <a:latin typeface="Barlow" panose="00000500000000000000" pitchFamily="2" charset="0"/>
                <a:cs typeface="Arial" pitchFamily="34" charset="0"/>
              </a:rPr>
              <a:t>A </a:t>
            </a:r>
            <a:r>
              <a:rPr lang="en-US" altLang="ko-KR" dirty="0">
                <a:solidFill>
                  <a:schemeClr val="tx1"/>
                </a:solidFill>
                <a:latin typeface="Barlow" panose="00000500000000000000" pitchFamily="2" charset="0"/>
                <a:cs typeface="Arial" pitchFamily="34" charset="0"/>
              </a:rPr>
              <a:t>hand gesture recognition system provide a natural, innovative and modern way of non verbal communication. It has a wide area of application in human computer interaction and sign language</a:t>
            </a:r>
          </a:p>
        </p:txBody>
      </p:sp>
      <p:pic>
        <p:nvPicPr>
          <p:cNvPr id="1026" name="Picture 2" descr="American Sign Language Tutoring | Wyoming, Grand Rapids &amp; Ada Township, MI  | Outside the Box: Creative Tutoring L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927" y="709188"/>
            <a:ext cx="332422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18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63175" y="261860"/>
            <a:ext cx="8379374"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Block Diagram – Workflow of Hand Gesture recognition - CNN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 name="Rounded Rectangle 2"/>
          <p:cNvSpPr/>
          <p:nvPr/>
        </p:nvSpPr>
        <p:spPr>
          <a:xfrm>
            <a:off x="301841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CNN Design</a:t>
            </a:r>
            <a:endParaRPr lang="en-IN" dirty="0">
              <a:latin typeface="Squada One" panose="02000000000000000000" pitchFamily="2" charset="0"/>
            </a:endParaRPr>
          </a:p>
        </p:txBody>
      </p:sp>
      <p:sp>
        <p:nvSpPr>
          <p:cNvPr id="7" name="Rounded Rectangle 6"/>
          <p:cNvSpPr/>
          <p:nvPr/>
        </p:nvSpPr>
        <p:spPr>
          <a:xfrm>
            <a:off x="490309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Pre-Processing</a:t>
            </a:r>
            <a:endParaRPr lang="en-IN" dirty="0">
              <a:latin typeface="Squada One" panose="02000000000000000000" pitchFamily="2" charset="0"/>
            </a:endParaRPr>
          </a:p>
        </p:txBody>
      </p:sp>
      <p:sp>
        <p:nvSpPr>
          <p:cNvPr id="8" name="Rounded Rectangle 7"/>
          <p:cNvSpPr/>
          <p:nvPr/>
        </p:nvSpPr>
        <p:spPr>
          <a:xfrm>
            <a:off x="678777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Training - Model</a:t>
            </a:r>
            <a:endParaRPr lang="en-IN" dirty="0">
              <a:latin typeface="Squada One" panose="02000000000000000000" pitchFamily="2" charset="0"/>
            </a:endParaRPr>
          </a:p>
        </p:txBody>
      </p:sp>
      <p:sp>
        <p:nvSpPr>
          <p:cNvPr id="9" name="Rounded Rectangle 8"/>
          <p:cNvSpPr/>
          <p:nvPr/>
        </p:nvSpPr>
        <p:spPr>
          <a:xfrm>
            <a:off x="1133735" y="143587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Dataset Creation</a:t>
            </a:r>
          </a:p>
          <a:p>
            <a:pPr algn="ctr"/>
            <a:r>
              <a:rPr lang="en-IN" dirty="0" smtClean="0">
                <a:latin typeface="Squada One" panose="02000000000000000000" pitchFamily="2" charset="0"/>
              </a:rPr>
              <a:t>Train, Test, Val</a:t>
            </a:r>
            <a:endParaRPr lang="en-IN" dirty="0">
              <a:latin typeface="Squada One" panose="02000000000000000000" pitchFamily="2" charset="0"/>
            </a:endParaRPr>
          </a:p>
        </p:txBody>
      </p:sp>
      <p:sp>
        <p:nvSpPr>
          <p:cNvPr id="10" name="Rounded Rectangle 9"/>
          <p:cNvSpPr/>
          <p:nvPr/>
        </p:nvSpPr>
        <p:spPr>
          <a:xfrm>
            <a:off x="193129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Load Model - Test</a:t>
            </a:r>
            <a:endParaRPr lang="en-IN" dirty="0">
              <a:latin typeface="Squada One" panose="02000000000000000000" pitchFamily="2" charset="0"/>
            </a:endParaRPr>
          </a:p>
        </p:txBody>
      </p:sp>
      <p:sp>
        <p:nvSpPr>
          <p:cNvPr id="11" name="Rounded Rectangle 10"/>
          <p:cNvSpPr/>
          <p:nvPr/>
        </p:nvSpPr>
        <p:spPr>
          <a:xfrm>
            <a:off x="381597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 Input Image</a:t>
            </a:r>
            <a:endParaRPr lang="en-IN" dirty="0">
              <a:latin typeface="Squada One" panose="02000000000000000000" pitchFamily="2" charset="0"/>
            </a:endParaRPr>
          </a:p>
        </p:txBody>
      </p:sp>
      <p:sp>
        <p:nvSpPr>
          <p:cNvPr id="12" name="Rounded Rectangle 11"/>
          <p:cNvSpPr/>
          <p:nvPr/>
        </p:nvSpPr>
        <p:spPr>
          <a:xfrm>
            <a:off x="570065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Classification</a:t>
            </a:r>
            <a:endParaRPr lang="en-IN" dirty="0">
              <a:latin typeface="Squada One" panose="02000000000000000000" pitchFamily="2" charset="0"/>
            </a:endParaRPr>
          </a:p>
        </p:txBody>
      </p:sp>
      <p:cxnSp>
        <p:nvCxnSpPr>
          <p:cNvPr id="5" name="Straight Arrow Connector 4"/>
          <p:cNvCxnSpPr>
            <a:stCxn id="9" idx="3"/>
            <a:endCxn id="3" idx="1"/>
          </p:cNvCxnSpPr>
          <p:nvPr/>
        </p:nvCxnSpPr>
        <p:spPr>
          <a:xfrm flipV="1">
            <a:off x="2728855" y="173393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604270" y="172377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507480" y="174409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0" idx="1"/>
          </p:cNvCxnSpPr>
          <p:nvPr/>
        </p:nvCxnSpPr>
        <p:spPr>
          <a:xfrm flipH="1">
            <a:off x="1931295" y="1733935"/>
            <a:ext cx="6451600" cy="1706880"/>
          </a:xfrm>
          <a:prstGeom prst="bentConnector5">
            <a:avLst>
              <a:gd name="adj1" fmla="val -3543"/>
              <a:gd name="adj2" fmla="val 50000"/>
              <a:gd name="adj3" fmla="val 103543"/>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11" idx="1"/>
          </p:cNvCxnSpPr>
          <p:nvPr/>
        </p:nvCxnSpPr>
        <p:spPr>
          <a:xfrm>
            <a:off x="3526415" y="3440815"/>
            <a:ext cx="289560" cy="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2" idx="1"/>
          </p:cNvCxnSpPr>
          <p:nvPr/>
        </p:nvCxnSpPr>
        <p:spPr>
          <a:xfrm>
            <a:off x="5411095" y="3440815"/>
            <a:ext cx="289560" cy="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49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63175" y="261860"/>
            <a:ext cx="7135804"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Early Stopping</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18" name="Rectangle 17">
            <a:extLst>
              <a:ext uri="{FF2B5EF4-FFF2-40B4-BE49-F238E27FC236}">
                <a16:creationId xmlns:a16="http://schemas.microsoft.com/office/drawing/2014/main" id="{743E8C94-61F1-483B-89A7-36F68DF35AAE}"/>
              </a:ext>
            </a:extLst>
          </p:cNvPr>
          <p:cNvSpPr/>
          <p:nvPr/>
        </p:nvSpPr>
        <p:spPr>
          <a:xfrm>
            <a:off x="463175" y="1168659"/>
            <a:ext cx="8429616" cy="3139321"/>
          </a:xfrm>
          <a:prstGeom prst="rect">
            <a:avLst/>
          </a:prstGeom>
        </p:spPr>
        <p:txBody>
          <a:bodyPr wrap="square">
            <a:spAutoFit/>
          </a:bodyPr>
          <a:lstStyle/>
          <a:p>
            <a:r>
              <a:rPr lang="en-US" altLang="ko-KR" sz="1800" dirty="0">
                <a:solidFill>
                  <a:srgbClr val="507C89"/>
                </a:solidFill>
                <a:latin typeface="Squada One" panose="02000000000000000000" pitchFamily="2" charset="0"/>
                <a:cs typeface="Arial" pitchFamily="34" charset="0"/>
              </a:rPr>
              <a:t> </a:t>
            </a:r>
            <a:r>
              <a:rPr lang="en-US" altLang="ko-KR" sz="1800" dirty="0" err="1">
                <a:solidFill>
                  <a:srgbClr val="507C89"/>
                </a:solidFill>
                <a:latin typeface="Squada One" panose="02000000000000000000" pitchFamily="2" charset="0"/>
                <a:cs typeface="Arial" pitchFamily="34" charset="0"/>
              </a:rPr>
              <a:t>EarlyStopping</a:t>
            </a:r>
            <a:r>
              <a:rPr lang="en-US" altLang="ko-KR" sz="1800" dirty="0">
                <a:solidFill>
                  <a:srgbClr val="507C89"/>
                </a:solidFill>
                <a:latin typeface="Squada One" panose="02000000000000000000" pitchFamily="2" charset="0"/>
                <a:cs typeface="Arial" pitchFamily="34" charset="0"/>
              </a:rPr>
              <a:t>(monitor='</a:t>
            </a:r>
            <a:r>
              <a:rPr lang="en-US" altLang="ko-KR" sz="1800" dirty="0" err="1">
                <a:solidFill>
                  <a:srgbClr val="507C89"/>
                </a:solidFill>
                <a:latin typeface="Squada One" panose="02000000000000000000" pitchFamily="2" charset="0"/>
                <a:cs typeface="Arial" pitchFamily="34" charset="0"/>
              </a:rPr>
              <a:t>val_loss',patience</a:t>
            </a:r>
            <a:r>
              <a:rPr lang="en-US" altLang="ko-KR" sz="1800" dirty="0">
                <a:solidFill>
                  <a:srgbClr val="507C89"/>
                </a:solidFill>
                <a:latin typeface="Squada One" panose="02000000000000000000" pitchFamily="2" charset="0"/>
                <a:cs typeface="Arial" pitchFamily="34" charset="0"/>
              </a:rPr>
              <a:t>=10),</a:t>
            </a:r>
          </a:p>
          <a:p>
            <a:r>
              <a:rPr lang="en-US" altLang="ko-KR" sz="1800" dirty="0">
                <a:solidFill>
                  <a:srgbClr val="507C89"/>
                </a:solidFill>
                <a:latin typeface="Squada One" panose="02000000000000000000" pitchFamily="2" charset="0"/>
                <a:cs typeface="Arial" pitchFamily="34" charset="0"/>
              </a:rPr>
              <a:t>    </a:t>
            </a:r>
            <a:r>
              <a:rPr lang="en-US" altLang="ko-KR" sz="1800" dirty="0" err="1">
                <a:solidFill>
                  <a:srgbClr val="507C89"/>
                </a:solidFill>
                <a:latin typeface="Squada One" panose="02000000000000000000" pitchFamily="2" charset="0"/>
                <a:cs typeface="Arial" pitchFamily="34" charset="0"/>
              </a:rPr>
              <a:t>ModelCheckpoint</a:t>
            </a:r>
            <a:r>
              <a:rPr lang="en-US" altLang="ko-KR" sz="1800" dirty="0">
                <a:solidFill>
                  <a:srgbClr val="507C89"/>
                </a:solidFill>
                <a:latin typeface="Squada One" panose="02000000000000000000" pitchFamily="2" charset="0"/>
                <a:cs typeface="Arial" pitchFamily="34" charset="0"/>
              </a:rPr>
              <a:t>(</a:t>
            </a:r>
            <a:r>
              <a:rPr lang="en-US" altLang="ko-KR" sz="1800" dirty="0" err="1">
                <a:solidFill>
                  <a:srgbClr val="507C89"/>
                </a:solidFill>
                <a:latin typeface="Squada One" panose="02000000000000000000" pitchFamily="2" charset="0"/>
                <a:cs typeface="Arial" pitchFamily="34" charset="0"/>
              </a:rPr>
              <a:t>filepath</a:t>
            </a:r>
            <a:r>
              <a:rPr lang="en-US" altLang="ko-KR" sz="1800" dirty="0">
                <a:solidFill>
                  <a:srgbClr val="507C89"/>
                </a:solidFill>
                <a:latin typeface="Squada One" panose="02000000000000000000" pitchFamily="2" charset="0"/>
                <a:cs typeface="Arial" pitchFamily="34" charset="0"/>
              </a:rPr>
              <a:t>="model.h5",monitor='val_loss',</a:t>
            </a:r>
            <a:r>
              <a:rPr lang="en-US" altLang="ko-KR" sz="1800" dirty="0" err="1">
                <a:solidFill>
                  <a:srgbClr val="507C89"/>
                </a:solidFill>
                <a:latin typeface="Squada One" panose="02000000000000000000" pitchFamily="2" charset="0"/>
                <a:cs typeface="Arial" pitchFamily="34" charset="0"/>
              </a:rPr>
              <a:t>save_best_only</a:t>
            </a:r>
            <a:r>
              <a:rPr lang="en-US" altLang="ko-KR" sz="1800" dirty="0">
                <a:solidFill>
                  <a:srgbClr val="507C89"/>
                </a:solidFill>
                <a:latin typeface="Squada One" panose="02000000000000000000" pitchFamily="2" charset="0"/>
                <a:cs typeface="Arial" pitchFamily="34" charset="0"/>
              </a:rPr>
              <a:t>=</a:t>
            </a:r>
            <a:r>
              <a:rPr lang="en-US" altLang="ko-KR" sz="1800" dirty="0" err="1">
                <a:solidFill>
                  <a:srgbClr val="507C89"/>
                </a:solidFill>
                <a:latin typeface="Squada One" panose="02000000000000000000" pitchFamily="2" charset="0"/>
                <a:cs typeface="Arial" pitchFamily="34" charset="0"/>
              </a:rPr>
              <a:t>True,verbose</a:t>
            </a:r>
            <a:r>
              <a:rPr lang="en-US" altLang="ko-KR" sz="1800" dirty="0">
                <a:solidFill>
                  <a:srgbClr val="507C89"/>
                </a:solidFill>
                <a:latin typeface="Squada One" panose="02000000000000000000" pitchFamily="2" charset="0"/>
                <a:cs typeface="Arial" pitchFamily="34" charset="0"/>
              </a:rPr>
              <a:t>=1</a:t>
            </a:r>
            <a:r>
              <a:rPr lang="en-US" altLang="ko-KR" sz="1800" dirty="0" smtClean="0">
                <a:solidFill>
                  <a:srgbClr val="507C89"/>
                </a:solidFill>
                <a:latin typeface="Squada One" panose="02000000000000000000" pitchFamily="2" charset="0"/>
                <a:cs typeface="Arial" pitchFamily="34" charset="0"/>
              </a:rPr>
              <a:t>)]</a:t>
            </a:r>
          </a:p>
          <a:p>
            <a:endParaRPr lang="en-US" altLang="ko-KR" sz="1800" dirty="0">
              <a:solidFill>
                <a:srgbClr val="507C89"/>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sz="1800" dirty="0" smtClean="0">
                <a:solidFill>
                  <a:schemeClr val="tx1"/>
                </a:solidFill>
                <a:latin typeface="Barlow" panose="00000500000000000000" pitchFamily="2" charset="0"/>
                <a:cs typeface="Arial" pitchFamily="34" charset="0"/>
              </a:rPr>
              <a:t>It is </a:t>
            </a:r>
            <a:r>
              <a:rPr lang="en-US" altLang="ko-KR" sz="1800" dirty="0">
                <a:solidFill>
                  <a:schemeClr val="tx1"/>
                </a:solidFill>
                <a:latin typeface="Barlow" panose="00000500000000000000" pitchFamily="2" charset="0"/>
                <a:cs typeface="Arial" pitchFamily="34" charset="0"/>
              </a:rPr>
              <a:t>used to stop the model training in between. This function is very helpful when your models get </a:t>
            </a:r>
            <a:r>
              <a:rPr lang="en-US" altLang="ko-KR" sz="1800" dirty="0" err="1">
                <a:solidFill>
                  <a:schemeClr val="tx1"/>
                </a:solidFill>
                <a:latin typeface="Barlow" panose="00000500000000000000" pitchFamily="2" charset="0"/>
                <a:cs typeface="Arial" pitchFamily="34" charset="0"/>
              </a:rPr>
              <a:t>overfitted</a:t>
            </a:r>
            <a:r>
              <a:rPr lang="en-US" altLang="ko-KR" sz="1800" dirty="0">
                <a:solidFill>
                  <a:schemeClr val="tx1"/>
                </a:solidFill>
                <a:latin typeface="Barlow" panose="00000500000000000000" pitchFamily="2" charset="0"/>
                <a:cs typeface="Arial" pitchFamily="34" charset="0"/>
              </a:rPr>
              <a:t>. </a:t>
            </a:r>
            <a:endParaRPr lang="en-US" altLang="ko-KR" sz="1800"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sz="1800" dirty="0" smtClean="0">
                <a:solidFill>
                  <a:schemeClr val="tx1"/>
                </a:solidFill>
                <a:latin typeface="Barlow" panose="00000500000000000000" pitchFamily="2" charset="0"/>
                <a:cs typeface="Arial" pitchFamily="34" charset="0"/>
              </a:rPr>
              <a:t>It </a:t>
            </a:r>
            <a:r>
              <a:rPr lang="en-US" altLang="ko-KR" sz="1800" dirty="0">
                <a:solidFill>
                  <a:schemeClr val="tx1"/>
                </a:solidFill>
                <a:latin typeface="Barlow" panose="00000500000000000000" pitchFamily="2" charset="0"/>
                <a:cs typeface="Arial" pitchFamily="34" charset="0"/>
              </a:rPr>
              <a:t>is used to stop the model as soon as it gets </a:t>
            </a:r>
            <a:r>
              <a:rPr lang="en-US" altLang="ko-KR" sz="1800" dirty="0" err="1">
                <a:solidFill>
                  <a:schemeClr val="tx1"/>
                </a:solidFill>
                <a:latin typeface="Barlow" panose="00000500000000000000" pitchFamily="2" charset="0"/>
                <a:cs typeface="Arial" pitchFamily="34" charset="0"/>
              </a:rPr>
              <a:t>overfitted</a:t>
            </a:r>
            <a:r>
              <a:rPr lang="en-US" altLang="ko-KR" sz="1800" dirty="0">
                <a:solidFill>
                  <a:schemeClr val="tx1"/>
                </a:solidFill>
                <a:latin typeface="Barlow" panose="00000500000000000000" pitchFamily="2" charset="0"/>
                <a:cs typeface="Arial" pitchFamily="34" charset="0"/>
              </a:rPr>
              <a:t>. </a:t>
            </a:r>
            <a:endParaRPr lang="en-US" altLang="ko-KR" sz="1800"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sz="1800" dirty="0" smtClean="0">
                <a:solidFill>
                  <a:schemeClr val="tx1"/>
                </a:solidFill>
                <a:latin typeface="Barlow" panose="00000500000000000000" pitchFamily="2" charset="0"/>
                <a:cs typeface="Arial" pitchFamily="34" charset="0"/>
              </a:rPr>
              <a:t>We </a:t>
            </a:r>
            <a:r>
              <a:rPr lang="en-US" altLang="ko-KR" sz="1800" dirty="0">
                <a:solidFill>
                  <a:schemeClr val="tx1"/>
                </a:solidFill>
                <a:latin typeface="Barlow" panose="00000500000000000000" pitchFamily="2" charset="0"/>
                <a:cs typeface="Arial" pitchFamily="34" charset="0"/>
              </a:rPr>
              <a:t>defined what to monitor while saving the model checkpoints. </a:t>
            </a:r>
            <a:endParaRPr lang="en-US" altLang="ko-KR" sz="1800"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sz="1800" dirty="0" smtClean="0">
                <a:solidFill>
                  <a:schemeClr val="tx1"/>
                </a:solidFill>
                <a:latin typeface="Barlow" panose="00000500000000000000" pitchFamily="2" charset="0"/>
                <a:cs typeface="Arial" pitchFamily="34" charset="0"/>
              </a:rPr>
              <a:t>We </a:t>
            </a:r>
            <a:r>
              <a:rPr lang="en-US" altLang="ko-KR" sz="1800" dirty="0">
                <a:solidFill>
                  <a:schemeClr val="tx1"/>
                </a:solidFill>
                <a:latin typeface="Barlow" panose="00000500000000000000" pitchFamily="2" charset="0"/>
                <a:cs typeface="Arial" pitchFamily="34" charset="0"/>
              </a:rPr>
              <a:t>also need to define the factor we want to monitor while using the early stopping function. </a:t>
            </a:r>
            <a:endParaRPr lang="en-US" altLang="ko-KR" sz="1800"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sz="1800" dirty="0" smtClean="0">
                <a:solidFill>
                  <a:schemeClr val="tx1"/>
                </a:solidFill>
                <a:latin typeface="Barlow" panose="00000500000000000000" pitchFamily="2" charset="0"/>
                <a:cs typeface="Arial" pitchFamily="34" charset="0"/>
              </a:rPr>
              <a:t>We </a:t>
            </a:r>
            <a:r>
              <a:rPr lang="en-US" altLang="ko-KR" sz="1800" dirty="0">
                <a:solidFill>
                  <a:schemeClr val="tx1"/>
                </a:solidFill>
                <a:latin typeface="Barlow" panose="00000500000000000000" pitchFamily="2" charset="0"/>
                <a:cs typeface="Arial" pitchFamily="34" charset="0"/>
              </a:rPr>
              <a:t>will monitor validation loss for stopping the model training. Use the below code to use the early stopping function. </a:t>
            </a:r>
            <a:endParaRPr lang="en-US" altLang="ko-KR" dirty="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213615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13" name="Google Shape;1215;p59"/>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0" name="Google Shape;750;p44"/>
          <p:cNvSpPr txBox="1">
            <a:spLocks noGrp="1"/>
          </p:cNvSpPr>
          <p:nvPr>
            <p:ph type="title"/>
          </p:nvPr>
        </p:nvSpPr>
        <p:spPr>
          <a:xfrm>
            <a:off x="1583378" y="587304"/>
            <a:ext cx="6189783" cy="1007361"/>
          </a:xfrm>
          <a:prstGeom prst="rect">
            <a:avLst/>
          </a:prstGeom>
        </p:spPr>
        <p:txBody>
          <a:bodyPr spcFirstLastPara="1" wrap="square" lIns="91425" tIns="91425" rIns="91425" bIns="91425" anchor="b" anchorCtr="0">
            <a:noAutofit/>
          </a:bodyPr>
          <a:lstStyle/>
          <a:p>
            <a:pPr lvl="0"/>
            <a:r>
              <a:rPr lang="en-US" sz="4400" dirty="0" smtClean="0">
                <a:latin typeface="Squada One" panose="02000000000000000000" charset="0"/>
              </a:rPr>
              <a:t>! PRACTICAL SESSION !</a:t>
            </a:r>
            <a:endParaRPr lang="en-US" sz="4400" dirty="0">
              <a:latin typeface="Squada One" panose="02000000000000000000" charset="0"/>
            </a:endParaRPr>
          </a:p>
        </p:txBody>
      </p:sp>
    </p:spTree>
    <p:extLst>
      <p:ext uri="{BB962C8B-B14F-4D97-AF65-F5344CB8AC3E}">
        <p14:creationId xmlns:p14="http://schemas.microsoft.com/office/powerpoint/2010/main" val="1366457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973663" y="2090789"/>
            <a:ext cx="7502998" cy="1007361"/>
          </a:xfrm>
          <a:prstGeom prst="rect">
            <a:avLst/>
          </a:prstGeom>
        </p:spPr>
        <p:txBody>
          <a:bodyPr spcFirstLastPara="1" wrap="square" lIns="91425" tIns="91425" rIns="91425" bIns="91425" anchor="b" anchorCtr="0">
            <a:noAutofit/>
          </a:bodyPr>
          <a:lstStyle/>
          <a:p>
            <a:pPr lvl="0"/>
            <a:r>
              <a:rPr lang="en-US" sz="4400" dirty="0">
                <a:solidFill>
                  <a:srgbClr val="92D050"/>
                </a:solidFill>
                <a:latin typeface="Squada One" panose="02000000000000000000" charset="0"/>
              </a:rPr>
              <a:t>INTERN PARTICIPANTS</a:t>
            </a:r>
            <a:r>
              <a:rPr lang="en-US" sz="4400" dirty="0" smtClean="0">
                <a:latin typeface="Squada One" panose="02000000000000000000" charset="0"/>
              </a:rPr>
              <a:t/>
            </a:r>
            <a:br>
              <a:rPr lang="en-US" sz="4400" dirty="0" smtClean="0">
                <a:latin typeface="Squada One" panose="02000000000000000000" charset="0"/>
              </a:rPr>
            </a:br>
            <a:r>
              <a:rPr lang="en-US" sz="4400" dirty="0" smtClean="0">
                <a:latin typeface="Squada One" panose="02000000000000000000" charset="0"/>
              </a:rPr>
              <a:t>Real time Hand Gesture recognition using Computer Vision – BONUS</a:t>
            </a:r>
            <a:endParaRPr lang="en-US" sz="4400" dirty="0">
              <a:solidFill>
                <a:srgbClr val="92D050"/>
              </a:solidFill>
              <a:latin typeface="Squada One" panose="02000000000000000000" charset="0"/>
            </a:endParaRPr>
          </a:p>
        </p:txBody>
      </p:sp>
    </p:spTree>
    <p:extLst>
      <p:ext uri="{BB962C8B-B14F-4D97-AF65-F5344CB8AC3E}">
        <p14:creationId xmlns:p14="http://schemas.microsoft.com/office/powerpoint/2010/main" val="3448817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973663" y="2090789"/>
            <a:ext cx="7502998" cy="1007361"/>
          </a:xfrm>
          <a:prstGeom prst="rect">
            <a:avLst/>
          </a:prstGeom>
        </p:spPr>
        <p:txBody>
          <a:bodyPr spcFirstLastPara="1" wrap="square" lIns="91425" tIns="91425" rIns="91425" bIns="91425" anchor="b" anchorCtr="0">
            <a:noAutofit/>
          </a:bodyPr>
          <a:lstStyle/>
          <a:p>
            <a:pPr lvl="0"/>
            <a:r>
              <a:rPr lang="en-US" sz="4400" dirty="0" smtClean="0">
                <a:latin typeface="Squada One" panose="02000000000000000000" charset="0"/>
              </a:rPr>
              <a:t>Hand Gesture recognition using Deep Learning</a:t>
            </a:r>
            <a:endParaRPr lang="en-US" sz="4400" dirty="0">
              <a:latin typeface="Squada One" panose="02000000000000000000" charset="0"/>
            </a:endParaRPr>
          </a:p>
        </p:txBody>
      </p:sp>
    </p:spTree>
    <p:extLst>
      <p:ext uri="{BB962C8B-B14F-4D97-AF65-F5344CB8AC3E}">
        <p14:creationId xmlns:p14="http://schemas.microsoft.com/office/powerpoint/2010/main" val="3461399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 name="Rectangle 3"/>
          <p:cNvSpPr/>
          <p:nvPr/>
        </p:nvSpPr>
        <p:spPr>
          <a:xfrm>
            <a:off x="528673" y="779885"/>
            <a:ext cx="7856791" cy="3170099"/>
          </a:xfrm>
          <a:prstGeom prst="rect">
            <a:avLst/>
          </a:prstGeom>
        </p:spPr>
        <p:txBody>
          <a:bodyPr wrap="square">
            <a:spAutoFit/>
          </a:bodyPr>
          <a:lstStyle/>
          <a:p>
            <a:pPr lvl="6"/>
            <a:r>
              <a:rPr lang="en-US" altLang="ko-KR" sz="800" b="1" dirty="0">
                <a:solidFill>
                  <a:schemeClr val="tx1"/>
                </a:solidFill>
                <a:latin typeface="Barlow" panose="00000500000000000000" pitchFamily="2" charset="0"/>
                <a:cs typeface="Arial" pitchFamily="34" charset="0"/>
              </a:rPr>
              <a:t>from </a:t>
            </a:r>
            <a:r>
              <a:rPr lang="en-US" altLang="ko-KR" sz="800" b="1" dirty="0" err="1">
                <a:solidFill>
                  <a:schemeClr val="tx1"/>
                </a:solidFill>
                <a:latin typeface="Barlow" panose="00000500000000000000" pitchFamily="2" charset="0"/>
                <a:cs typeface="Arial" pitchFamily="34" charset="0"/>
              </a:rPr>
              <a:t>keras.preprocessing.image</a:t>
            </a:r>
            <a:r>
              <a:rPr lang="en-US" altLang="ko-KR" sz="800" b="1" dirty="0">
                <a:solidFill>
                  <a:schemeClr val="tx1"/>
                </a:solidFill>
                <a:latin typeface="Barlow" panose="00000500000000000000" pitchFamily="2" charset="0"/>
                <a:cs typeface="Arial" pitchFamily="34" charset="0"/>
              </a:rPr>
              <a:t> import </a:t>
            </a:r>
            <a:r>
              <a:rPr lang="en-US" altLang="ko-KR" sz="800" b="1" dirty="0" err="1">
                <a:solidFill>
                  <a:schemeClr val="tx1"/>
                </a:solidFill>
                <a:latin typeface="Barlow" panose="00000500000000000000" pitchFamily="2" charset="0"/>
                <a:cs typeface="Arial" pitchFamily="34" charset="0"/>
              </a:rPr>
              <a:t>ImageDataGenerator</a:t>
            </a:r>
            <a:endParaRPr lang="en-US" altLang="ko-KR" sz="800" b="1" dirty="0">
              <a:solidFill>
                <a:schemeClr val="tx1"/>
              </a:solidFill>
              <a:latin typeface="Barlow" panose="00000500000000000000" pitchFamily="2" charset="0"/>
              <a:cs typeface="Arial" pitchFamily="34" charset="0"/>
            </a:endParaRPr>
          </a:p>
          <a:p>
            <a:pPr lvl="6"/>
            <a:r>
              <a:rPr lang="en-US" altLang="ko-KR" sz="800" b="1" dirty="0">
                <a:solidFill>
                  <a:schemeClr val="tx1"/>
                </a:solidFill>
                <a:latin typeface="Barlow" panose="00000500000000000000" pitchFamily="2" charset="0"/>
                <a:cs typeface="Arial" pitchFamily="34" charset="0"/>
              </a:rPr>
              <a:t>from </a:t>
            </a:r>
            <a:r>
              <a:rPr lang="en-US" altLang="ko-KR" sz="800" b="1" dirty="0" err="1">
                <a:solidFill>
                  <a:schemeClr val="tx1"/>
                </a:solidFill>
                <a:latin typeface="Barlow" panose="00000500000000000000" pitchFamily="2" charset="0"/>
                <a:cs typeface="Arial" pitchFamily="34" charset="0"/>
              </a:rPr>
              <a:t>keras.layers</a:t>
            </a:r>
            <a:r>
              <a:rPr lang="en-US" altLang="ko-KR" sz="800" b="1" dirty="0">
                <a:solidFill>
                  <a:schemeClr val="tx1"/>
                </a:solidFill>
                <a:latin typeface="Barlow" panose="00000500000000000000" pitchFamily="2" charset="0"/>
                <a:cs typeface="Arial" pitchFamily="34" charset="0"/>
              </a:rPr>
              <a:t> import Conv2D</a:t>
            </a:r>
          </a:p>
          <a:p>
            <a:pPr lvl="6"/>
            <a:r>
              <a:rPr lang="en-US" altLang="ko-KR" sz="800" b="1" dirty="0">
                <a:solidFill>
                  <a:schemeClr val="tx1"/>
                </a:solidFill>
                <a:latin typeface="Barlow" panose="00000500000000000000" pitchFamily="2" charset="0"/>
                <a:cs typeface="Arial" pitchFamily="34" charset="0"/>
              </a:rPr>
              <a:t>from </a:t>
            </a:r>
            <a:r>
              <a:rPr lang="en-US" altLang="ko-KR" sz="800" b="1" dirty="0" err="1">
                <a:solidFill>
                  <a:schemeClr val="tx1"/>
                </a:solidFill>
                <a:latin typeface="Barlow" panose="00000500000000000000" pitchFamily="2" charset="0"/>
                <a:cs typeface="Arial" pitchFamily="34" charset="0"/>
              </a:rPr>
              <a:t>keras.layers</a:t>
            </a:r>
            <a:r>
              <a:rPr lang="en-US" altLang="ko-KR" sz="800" b="1" dirty="0">
                <a:solidFill>
                  <a:schemeClr val="tx1"/>
                </a:solidFill>
                <a:latin typeface="Barlow" panose="00000500000000000000" pitchFamily="2" charset="0"/>
                <a:cs typeface="Arial" pitchFamily="34" charset="0"/>
              </a:rPr>
              <a:t> import MaxPooling2D</a:t>
            </a:r>
          </a:p>
          <a:p>
            <a:pPr lvl="6"/>
            <a:r>
              <a:rPr lang="en-US" altLang="ko-KR" sz="800" b="1" dirty="0">
                <a:solidFill>
                  <a:schemeClr val="tx1"/>
                </a:solidFill>
                <a:latin typeface="Barlow" panose="00000500000000000000" pitchFamily="2" charset="0"/>
                <a:cs typeface="Arial" pitchFamily="34" charset="0"/>
              </a:rPr>
              <a:t>from </a:t>
            </a:r>
            <a:r>
              <a:rPr lang="en-US" altLang="ko-KR" sz="800" b="1" dirty="0" err="1">
                <a:solidFill>
                  <a:schemeClr val="tx1"/>
                </a:solidFill>
                <a:latin typeface="Barlow" panose="00000500000000000000" pitchFamily="2" charset="0"/>
                <a:cs typeface="Arial" pitchFamily="34" charset="0"/>
              </a:rPr>
              <a:t>keras.layers</a:t>
            </a:r>
            <a:r>
              <a:rPr lang="en-US" altLang="ko-KR" sz="800" b="1" dirty="0">
                <a:solidFill>
                  <a:schemeClr val="tx1"/>
                </a:solidFill>
                <a:latin typeface="Barlow" panose="00000500000000000000" pitchFamily="2" charset="0"/>
                <a:cs typeface="Arial" pitchFamily="34" charset="0"/>
              </a:rPr>
              <a:t> import Dropout</a:t>
            </a:r>
          </a:p>
          <a:p>
            <a:pPr lvl="6"/>
            <a:r>
              <a:rPr lang="en-US" altLang="ko-KR" sz="800" b="1" dirty="0">
                <a:solidFill>
                  <a:schemeClr val="tx1"/>
                </a:solidFill>
                <a:latin typeface="Barlow" panose="00000500000000000000" pitchFamily="2" charset="0"/>
                <a:cs typeface="Arial" pitchFamily="34" charset="0"/>
              </a:rPr>
              <a:t>from </a:t>
            </a:r>
            <a:r>
              <a:rPr lang="en-US" altLang="ko-KR" sz="800" b="1" dirty="0" err="1">
                <a:solidFill>
                  <a:schemeClr val="tx1"/>
                </a:solidFill>
                <a:latin typeface="Barlow" panose="00000500000000000000" pitchFamily="2" charset="0"/>
                <a:cs typeface="Arial" pitchFamily="34" charset="0"/>
              </a:rPr>
              <a:t>keras.layers</a:t>
            </a:r>
            <a:r>
              <a:rPr lang="en-US" altLang="ko-KR" sz="800" b="1" dirty="0">
                <a:solidFill>
                  <a:schemeClr val="tx1"/>
                </a:solidFill>
                <a:latin typeface="Barlow" panose="00000500000000000000" pitchFamily="2" charset="0"/>
                <a:cs typeface="Arial" pitchFamily="34" charset="0"/>
              </a:rPr>
              <a:t> import Dense</a:t>
            </a:r>
          </a:p>
          <a:p>
            <a:pPr lvl="6"/>
            <a:r>
              <a:rPr lang="en-US" altLang="ko-KR" sz="800" b="1" dirty="0">
                <a:solidFill>
                  <a:schemeClr val="tx1"/>
                </a:solidFill>
                <a:latin typeface="Barlow" panose="00000500000000000000" pitchFamily="2" charset="0"/>
                <a:cs typeface="Arial" pitchFamily="34" charset="0"/>
              </a:rPr>
              <a:t>from </a:t>
            </a:r>
            <a:r>
              <a:rPr lang="en-US" altLang="ko-KR" sz="800" b="1" dirty="0" err="1">
                <a:solidFill>
                  <a:schemeClr val="tx1"/>
                </a:solidFill>
                <a:latin typeface="Barlow" panose="00000500000000000000" pitchFamily="2" charset="0"/>
                <a:cs typeface="Arial" pitchFamily="34" charset="0"/>
              </a:rPr>
              <a:t>keras.layers</a:t>
            </a:r>
            <a:r>
              <a:rPr lang="en-US" altLang="ko-KR" sz="800" b="1" dirty="0">
                <a:solidFill>
                  <a:schemeClr val="tx1"/>
                </a:solidFill>
                <a:latin typeface="Barlow" panose="00000500000000000000" pitchFamily="2" charset="0"/>
                <a:cs typeface="Arial" pitchFamily="34" charset="0"/>
              </a:rPr>
              <a:t> import Flatten</a:t>
            </a:r>
          </a:p>
          <a:p>
            <a:pPr lvl="6"/>
            <a:endParaRPr lang="en-US" altLang="ko-KR" sz="800" b="1" dirty="0">
              <a:solidFill>
                <a:schemeClr val="tx1"/>
              </a:solidFill>
              <a:latin typeface="Barlow" panose="00000500000000000000" pitchFamily="2" charset="0"/>
              <a:cs typeface="Arial" pitchFamily="34" charset="0"/>
            </a:endParaRPr>
          </a:p>
          <a:p>
            <a:pPr lvl="6"/>
            <a:r>
              <a:rPr lang="en-US" altLang="ko-KR" sz="800" b="1" dirty="0">
                <a:solidFill>
                  <a:schemeClr val="tx1"/>
                </a:solidFill>
                <a:latin typeface="Barlow" panose="00000500000000000000" pitchFamily="2" charset="0"/>
                <a:cs typeface="Arial" pitchFamily="34" charset="0"/>
              </a:rPr>
              <a:t>from </a:t>
            </a:r>
            <a:r>
              <a:rPr lang="en-US" altLang="ko-KR" sz="800" b="1" dirty="0" err="1">
                <a:solidFill>
                  <a:schemeClr val="tx1"/>
                </a:solidFill>
                <a:latin typeface="Barlow" panose="00000500000000000000" pitchFamily="2" charset="0"/>
                <a:cs typeface="Arial" pitchFamily="34" charset="0"/>
              </a:rPr>
              <a:t>keras.callbacks</a:t>
            </a:r>
            <a:r>
              <a:rPr lang="en-US" altLang="ko-KR" sz="800" b="1" dirty="0">
                <a:solidFill>
                  <a:schemeClr val="tx1"/>
                </a:solidFill>
                <a:latin typeface="Barlow" panose="00000500000000000000" pitchFamily="2" charset="0"/>
                <a:cs typeface="Arial" pitchFamily="34" charset="0"/>
              </a:rPr>
              <a:t> import </a:t>
            </a:r>
            <a:r>
              <a:rPr lang="en-US" altLang="ko-KR" sz="800" b="1" dirty="0" err="1">
                <a:solidFill>
                  <a:schemeClr val="tx1"/>
                </a:solidFill>
                <a:latin typeface="Barlow" panose="00000500000000000000" pitchFamily="2" charset="0"/>
                <a:cs typeface="Arial" pitchFamily="34" charset="0"/>
              </a:rPr>
              <a:t>EarlyStopping</a:t>
            </a:r>
            <a:r>
              <a:rPr lang="en-US" altLang="ko-KR" sz="800" b="1" dirty="0">
                <a:solidFill>
                  <a:schemeClr val="tx1"/>
                </a:solidFill>
                <a:latin typeface="Barlow" panose="00000500000000000000" pitchFamily="2" charset="0"/>
                <a:cs typeface="Arial" pitchFamily="34" charset="0"/>
              </a:rPr>
              <a:t>, </a:t>
            </a:r>
            <a:r>
              <a:rPr lang="en-US" altLang="ko-KR" sz="800" b="1" dirty="0" err="1">
                <a:solidFill>
                  <a:schemeClr val="tx1"/>
                </a:solidFill>
                <a:latin typeface="Barlow" panose="00000500000000000000" pitchFamily="2" charset="0"/>
                <a:cs typeface="Arial" pitchFamily="34" charset="0"/>
              </a:rPr>
              <a:t>ModelCheckpoint</a:t>
            </a:r>
            <a:endParaRPr lang="en-US" altLang="ko-KR" sz="800" b="1" dirty="0">
              <a:solidFill>
                <a:schemeClr val="tx1"/>
              </a:solidFill>
              <a:latin typeface="Barlow" panose="00000500000000000000" pitchFamily="2" charset="0"/>
              <a:cs typeface="Arial" pitchFamily="34" charset="0"/>
            </a:endParaRPr>
          </a:p>
          <a:p>
            <a:pPr lvl="6"/>
            <a:r>
              <a:rPr lang="en-US" altLang="ko-KR" sz="800" b="1" dirty="0">
                <a:solidFill>
                  <a:schemeClr val="tx1"/>
                </a:solidFill>
                <a:latin typeface="Barlow" panose="00000500000000000000" pitchFamily="2" charset="0"/>
                <a:cs typeface="Arial" pitchFamily="34" charset="0"/>
              </a:rPr>
              <a:t>from </a:t>
            </a:r>
            <a:r>
              <a:rPr lang="en-US" altLang="ko-KR" sz="800" b="1" dirty="0" err="1">
                <a:solidFill>
                  <a:schemeClr val="tx1"/>
                </a:solidFill>
                <a:latin typeface="Barlow" panose="00000500000000000000" pitchFamily="2" charset="0"/>
                <a:cs typeface="Arial" pitchFamily="34" charset="0"/>
              </a:rPr>
              <a:t>keras.models</a:t>
            </a:r>
            <a:r>
              <a:rPr lang="en-US" altLang="ko-KR" sz="800" b="1" dirty="0">
                <a:solidFill>
                  <a:schemeClr val="tx1"/>
                </a:solidFill>
                <a:latin typeface="Barlow" panose="00000500000000000000" pitchFamily="2" charset="0"/>
                <a:cs typeface="Arial" pitchFamily="34" charset="0"/>
              </a:rPr>
              <a:t> import </a:t>
            </a:r>
            <a:r>
              <a:rPr lang="en-US" altLang="ko-KR" sz="800" b="1" dirty="0" smtClean="0">
                <a:solidFill>
                  <a:schemeClr val="tx1"/>
                </a:solidFill>
                <a:latin typeface="Barlow" panose="00000500000000000000" pitchFamily="2" charset="0"/>
                <a:cs typeface="Arial" pitchFamily="34" charset="0"/>
              </a:rPr>
              <a:t>Sequential</a:t>
            </a:r>
          </a:p>
          <a:p>
            <a:pPr lvl="6"/>
            <a:endParaRPr lang="en-US" altLang="ko-KR" sz="800" b="1" dirty="0">
              <a:solidFill>
                <a:schemeClr val="tx1"/>
              </a:solidFill>
              <a:latin typeface="Barlow" panose="00000500000000000000" pitchFamily="2" charset="0"/>
              <a:cs typeface="Arial" pitchFamily="34" charset="0"/>
            </a:endParaRPr>
          </a:p>
          <a:p>
            <a:pPr lvl="6"/>
            <a:r>
              <a:rPr lang="en-US" altLang="ko-KR" sz="800" dirty="0">
                <a:solidFill>
                  <a:schemeClr val="tx1"/>
                </a:solidFill>
                <a:latin typeface="Barlow" panose="00000500000000000000" pitchFamily="2" charset="0"/>
                <a:cs typeface="Arial" pitchFamily="34" charset="0"/>
              </a:rPr>
              <a:t>model = Sequential()</a:t>
            </a:r>
          </a:p>
          <a:p>
            <a:pPr lvl="6"/>
            <a:r>
              <a:rPr lang="en-US" altLang="ko-KR" sz="800" dirty="0">
                <a:solidFill>
                  <a:schemeClr val="tx1"/>
                </a:solidFill>
                <a:latin typeface="Barlow" panose="00000500000000000000" pitchFamily="2" charset="0"/>
                <a:cs typeface="Arial" pitchFamily="34" charset="0"/>
              </a:rPr>
              <a:t>model.add(Conv2D(32, (3, 3), </a:t>
            </a:r>
            <a:r>
              <a:rPr lang="en-US" altLang="ko-KR" sz="800" dirty="0" err="1">
                <a:solidFill>
                  <a:schemeClr val="tx1"/>
                </a:solidFill>
                <a:latin typeface="Barlow" panose="00000500000000000000" pitchFamily="2" charset="0"/>
                <a:cs typeface="Arial" pitchFamily="34" charset="0"/>
              </a:rPr>
              <a:t>input_shape</a:t>
            </a:r>
            <a:r>
              <a:rPr lang="en-US" altLang="ko-KR" sz="800" dirty="0">
                <a:solidFill>
                  <a:schemeClr val="tx1"/>
                </a:solidFill>
                <a:latin typeface="Barlow" panose="00000500000000000000" pitchFamily="2" charset="0"/>
                <a:cs typeface="Arial" pitchFamily="34" charset="0"/>
              </a:rPr>
              <a:t> = (256, 256, 1), activation = '</a:t>
            </a:r>
            <a:r>
              <a:rPr lang="en-US" altLang="ko-KR" sz="800" dirty="0" err="1">
                <a:solidFill>
                  <a:schemeClr val="tx1"/>
                </a:solidFill>
                <a:latin typeface="Barlow" panose="00000500000000000000" pitchFamily="2" charset="0"/>
                <a:cs typeface="Arial" pitchFamily="34" charset="0"/>
              </a:rPr>
              <a:t>relu</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model.add(MaxPooling2D(</a:t>
            </a:r>
            <a:r>
              <a:rPr lang="en-US" altLang="ko-KR" sz="800" dirty="0" err="1">
                <a:solidFill>
                  <a:schemeClr val="tx1"/>
                </a:solidFill>
                <a:latin typeface="Barlow" panose="00000500000000000000" pitchFamily="2" charset="0"/>
                <a:cs typeface="Arial" pitchFamily="34" charset="0"/>
              </a:rPr>
              <a:t>pool_size</a:t>
            </a:r>
            <a:r>
              <a:rPr lang="en-US" altLang="ko-KR" sz="800" dirty="0">
                <a:solidFill>
                  <a:schemeClr val="tx1"/>
                </a:solidFill>
                <a:latin typeface="Barlow" panose="00000500000000000000" pitchFamily="2" charset="0"/>
                <a:cs typeface="Arial" pitchFamily="34" charset="0"/>
              </a:rPr>
              <a:t> = (2, 2)))</a:t>
            </a:r>
          </a:p>
          <a:p>
            <a:pPr lvl="6"/>
            <a:r>
              <a:rPr lang="en-US" altLang="ko-KR" sz="800" dirty="0">
                <a:solidFill>
                  <a:schemeClr val="tx1"/>
                </a:solidFill>
                <a:latin typeface="Barlow" panose="00000500000000000000" pitchFamily="2" charset="0"/>
                <a:cs typeface="Arial" pitchFamily="34" charset="0"/>
              </a:rPr>
              <a:t>model.add(Conv2D(64, (3, 3), activation = '</a:t>
            </a:r>
            <a:r>
              <a:rPr lang="en-US" altLang="ko-KR" sz="800" dirty="0" err="1">
                <a:solidFill>
                  <a:schemeClr val="tx1"/>
                </a:solidFill>
                <a:latin typeface="Barlow" panose="00000500000000000000" pitchFamily="2" charset="0"/>
                <a:cs typeface="Arial" pitchFamily="34" charset="0"/>
              </a:rPr>
              <a:t>relu</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model.add(Conv2D(64, (3, 3), activation = '</a:t>
            </a:r>
            <a:r>
              <a:rPr lang="en-US" altLang="ko-KR" sz="800" dirty="0" err="1">
                <a:solidFill>
                  <a:schemeClr val="tx1"/>
                </a:solidFill>
                <a:latin typeface="Barlow" panose="00000500000000000000" pitchFamily="2" charset="0"/>
                <a:cs typeface="Arial" pitchFamily="34" charset="0"/>
              </a:rPr>
              <a:t>relu</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model.add(MaxPooling2D(</a:t>
            </a:r>
            <a:r>
              <a:rPr lang="en-US" altLang="ko-KR" sz="800" dirty="0" err="1">
                <a:solidFill>
                  <a:schemeClr val="tx1"/>
                </a:solidFill>
                <a:latin typeface="Barlow" panose="00000500000000000000" pitchFamily="2" charset="0"/>
                <a:cs typeface="Arial" pitchFamily="34" charset="0"/>
              </a:rPr>
              <a:t>pool_size</a:t>
            </a:r>
            <a:r>
              <a:rPr lang="en-US" altLang="ko-KR" sz="800" dirty="0">
                <a:solidFill>
                  <a:schemeClr val="tx1"/>
                </a:solidFill>
                <a:latin typeface="Barlow" panose="00000500000000000000" pitchFamily="2" charset="0"/>
                <a:cs typeface="Arial" pitchFamily="34" charset="0"/>
              </a:rPr>
              <a:t> = (2, 2)))</a:t>
            </a:r>
          </a:p>
          <a:p>
            <a:pPr lvl="6"/>
            <a:r>
              <a:rPr lang="en-US" altLang="ko-KR" sz="800" dirty="0">
                <a:solidFill>
                  <a:schemeClr val="tx1"/>
                </a:solidFill>
                <a:latin typeface="Barlow" panose="00000500000000000000" pitchFamily="2" charset="0"/>
                <a:cs typeface="Arial" pitchFamily="34" charset="0"/>
              </a:rPr>
              <a:t>model.add(Conv2D(128, (3, 3), activation = '</a:t>
            </a:r>
            <a:r>
              <a:rPr lang="en-US" altLang="ko-KR" sz="800" dirty="0" err="1">
                <a:solidFill>
                  <a:schemeClr val="tx1"/>
                </a:solidFill>
                <a:latin typeface="Barlow" panose="00000500000000000000" pitchFamily="2" charset="0"/>
                <a:cs typeface="Arial" pitchFamily="34" charset="0"/>
              </a:rPr>
              <a:t>relu</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model.add(MaxPooling2D(</a:t>
            </a:r>
            <a:r>
              <a:rPr lang="en-US" altLang="ko-KR" sz="800" dirty="0" err="1">
                <a:solidFill>
                  <a:schemeClr val="tx1"/>
                </a:solidFill>
                <a:latin typeface="Barlow" panose="00000500000000000000" pitchFamily="2" charset="0"/>
                <a:cs typeface="Arial" pitchFamily="34" charset="0"/>
              </a:rPr>
              <a:t>pool_size</a:t>
            </a:r>
            <a:r>
              <a:rPr lang="en-US" altLang="ko-KR" sz="800" dirty="0">
                <a:solidFill>
                  <a:schemeClr val="tx1"/>
                </a:solidFill>
                <a:latin typeface="Barlow" panose="00000500000000000000" pitchFamily="2" charset="0"/>
                <a:cs typeface="Arial" pitchFamily="34" charset="0"/>
              </a:rPr>
              <a:t> = (2, 2)))</a:t>
            </a:r>
          </a:p>
          <a:p>
            <a:pPr lvl="6"/>
            <a:r>
              <a:rPr lang="en-US" altLang="ko-KR" sz="800" dirty="0">
                <a:solidFill>
                  <a:schemeClr val="tx1"/>
                </a:solidFill>
                <a:latin typeface="Barlow" panose="00000500000000000000" pitchFamily="2" charset="0"/>
                <a:cs typeface="Arial" pitchFamily="34" charset="0"/>
              </a:rPr>
              <a:t>model.add(Conv2D(256, (3, 3), activation = '</a:t>
            </a:r>
            <a:r>
              <a:rPr lang="en-US" altLang="ko-KR" sz="800" dirty="0" err="1">
                <a:solidFill>
                  <a:schemeClr val="tx1"/>
                </a:solidFill>
                <a:latin typeface="Barlow" panose="00000500000000000000" pitchFamily="2" charset="0"/>
                <a:cs typeface="Arial" pitchFamily="34" charset="0"/>
              </a:rPr>
              <a:t>relu</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model.add(MaxPooling2D(</a:t>
            </a:r>
            <a:r>
              <a:rPr lang="en-US" altLang="ko-KR" sz="800" dirty="0" err="1">
                <a:solidFill>
                  <a:schemeClr val="tx1"/>
                </a:solidFill>
                <a:latin typeface="Barlow" panose="00000500000000000000" pitchFamily="2" charset="0"/>
                <a:cs typeface="Arial" pitchFamily="34" charset="0"/>
              </a:rPr>
              <a:t>pool_size</a:t>
            </a:r>
            <a:r>
              <a:rPr lang="en-US" altLang="ko-KR" sz="800" dirty="0">
                <a:solidFill>
                  <a:schemeClr val="tx1"/>
                </a:solidFill>
                <a:latin typeface="Barlow" panose="00000500000000000000" pitchFamily="2" charset="0"/>
                <a:cs typeface="Arial" pitchFamily="34" charset="0"/>
              </a:rPr>
              <a:t> = (2, 2)))</a:t>
            </a:r>
          </a:p>
          <a:p>
            <a:pPr lvl="6"/>
            <a:r>
              <a:rPr lang="en-US" altLang="ko-KR" sz="800" dirty="0">
                <a:solidFill>
                  <a:schemeClr val="tx1"/>
                </a:solidFill>
                <a:latin typeface="Barlow" panose="00000500000000000000" pitchFamily="2" charset="0"/>
                <a:cs typeface="Arial" pitchFamily="34" charset="0"/>
              </a:rPr>
              <a:t>model.add(Flatten())</a:t>
            </a:r>
          </a:p>
          <a:p>
            <a:pPr lvl="6"/>
            <a:r>
              <a:rPr lang="en-US" altLang="ko-KR" sz="800" dirty="0">
                <a:solidFill>
                  <a:schemeClr val="tx1"/>
                </a:solidFill>
                <a:latin typeface="Barlow" panose="00000500000000000000" pitchFamily="2" charset="0"/>
                <a:cs typeface="Arial" pitchFamily="34" charset="0"/>
              </a:rPr>
              <a:t>model.add(Dense(units = 150, activation = '</a:t>
            </a:r>
            <a:r>
              <a:rPr lang="en-US" altLang="ko-KR" sz="800" dirty="0" err="1">
                <a:solidFill>
                  <a:schemeClr val="tx1"/>
                </a:solidFill>
                <a:latin typeface="Barlow" panose="00000500000000000000" pitchFamily="2" charset="0"/>
                <a:cs typeface="Arial" pitchFamily="34" charset="0"/>
              </a:rPr>
              <a:t>relu</a:t>
            </a:r>
            <a:r>
              <a:rPr lang="en-US" altLang="ko-KR" sz="800" dirty="0">
                <a:solidFill>
                  <a:schemeClr val="tx1"/>
                </a:solidFill>
                <a:latin typeface="Barlow" panose="00000500000000000000" pitchFamily="2" charset="0"/>
                <a:cs typeface="Arial" pitchFamily="34" charset="0"/>
              </a:rPr>
              <a:t>'))</a:t>
            </a:r>
          </a:p>
          <a:p>
            <a:pPr lvl="6"/>
            <a:r>
              <a:rPr lang="en-US" altLang="ko-KR" sz="800" dirty="0">
                <a:solidFill>
                  <a:schemeClr val="tx1"/>
                </a:solidFill>
                <a:latin typeface="Barlow" panose="00000500000000000000" pitchFamily="2" charset="0"/>
                <a:cs typeface="Arial" pitchFamily="34" charset="0"/>
              </a:rPr>
              <a:t>model.add(Dropout(0.25))</a:t>
            </a:r>
          </a:p>
          <a:p>
            <a:pPr lvl="6"/>
            <a:r>
              <a:rPr lang="en-US" altLang="ko-KR" sz="800" dirty="0">
                <a:solidFill>
                  <a:schemeClr val="tx1"/>
                </a:solidFill>
                <a:latin typeface="Barlow" panose="00000500000000000000" pitchFamily="2" charset="0"/>
                <a:cs typeface="Arial" pitchFamily="34" charset="0"/>
              </a:rPr>
              <a:t>model.add(Dense(units = 6, activation = '</a:t>
            </a:r>
            <a:r>
              <a:rPr lang="en-US" altLang="ko-KR" sz="800" dirty="0" err="1">
                <a:solidFill>
                  <a:schemeClr val="tx1"/>
                </a:solidFill>
                <a:latin typeface="Barlow" panose="00000500000000000000" pitchFamily="2" charset="0"/>
                <a:cs typeface="Arial" pitchFamily="34" charset="0"/>
              </a:rPr>
              <a:t>softmax</a:t>
            </a:r>
            <a:r>
              <a:rPr lang="en-US" altLang="ko-KR" sz="800" dirty="0">
                <a:solidFill>
                  <a:schemeClr val="tx1"/>
                </a:solidFill>
                <a:latin typeface="Barlow" panose="00000500000000000000" pitchFamily="2" charset="0"/>
                <a:cs typeface="Arial" pitchFamily="34" charset="0"/>
              </a:rPr>
              <a:t>'))</a:t>
            </a:r>
          </a:p>
          <a:p>
            <a:pPr lvl="6"/>
            <a:endParaRPr lang="en-US" altLang="ko-KR" sz="800" dirty="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1180568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3986</TotalTime>
  <Words>761</Words>
  <Application>Microsoft Office PowerPoint</Application>
  <PresentationFormat>On-screen Show (16:9)</PresentationFormat>
  <Paragraphs>112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Fira Sans Condensed ExtraBold</vt:lpstr>
      <vt:lpstr>Squada One</vt:lpstr>
      <vt:lpstr>Barlow</vt:lpstr>
      <vt:lpstr>Arial</vt:lpstr>
      <vt:lpstr>Fira Sans Condensed</vt:lpstr>
      <vt:lpstr>Clinical Case in Neurology by Slidesgo</vt:lpstr>
      <vt:lpstr>AI Master Class series – Day 13</vt:lpstr>
      <vt:lpstr>Day-11 Agenda.</vt:lpstr>
      <vt:lpstr>Hand Gesture Recognition.</vt:lpstr>
      <vt:lpstr>Block Diagram – Workflow of Hand Gesture recognition - CNN.</vt:lpstr>
      <vt:lpstr>Early Stopping.</vt:lpstr>
      <vt:lpstr>! PRACTICAL SESSION !</vt:lpstr>
      <vt:lpstr>INTERN PARTICIPANTS Real time Hand Gesture recognition using Computer Vision – BONUS</vt:lpstr>
      <vt:lpstr>Hand Gesture recognition using Deep Learning</vt:lpstr>
      <vt:lpstr>PowerPoint Presentation</vt:lpstr>
      <vt:lpstr>PowerPoint Presentation</vt:lpstr>
      <vt:lpstr>AI News – Day 13.  OCT - 2020</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ADMIN</cp:lastModifiedBy>
  <cp:revision>330</cp:revision>
  <dcterms:modified xsi:type="dcterms:W3CDTF">2020-10-17T11:26:49Z</dcterms:modified>
</cp:coreProperties>
</file>