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layfair Display"/>
      <p:regular r:id="rId22"/>
      <p:bold r:id="rId23"/>
      <p:italic r:id="rId24"/>
      <p:boldItalic r:id="rId25"/>
    </p:embeddedFont>
    <p:embeddedFont>
      <p:font typeface="Montserrat"/>
      <p:regular r:id="rId26"/>
      <p:bold r:id="rId27"/>
      <p:italic r:id="rId28"/>
      <p:boldItalic r:id="rId29"/>
    </p:embeddedFont>
    <p:embeddedFont>
      <p:font typeface="PT Sans Narrow"/>
      <p:regular r:id="rId30"/>
      <p:bold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layfairDisplay-regular.fntdata"/><Relationship Id="rId21" Type="http://schemas.openxmlformats.org/officeDocument/2006/relationships/slide" Target="slides/slide17.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font" Target="fonts/PlayfairDisplay-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7.xml"/><Relationship Id="rId33" Type="http://schemas.openxmlformats.org/officeDocument/2006/relationships/font" Target="fonts/Oswald-bold.fntdata"/><Relationship Id="rId10" Type="http://schemas.openxmlformats.org/officeDocument/2006/relationships/slide" Target="slides/slide6.xml"/><Relationship Id="rId32"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4286250" y="0"/>
            <a:ext cx="72300" cy="5143500"/>
          </a:xfrm>
          <a:prstGeom prst="rect">
            <a:avLst/>
          </a:prstGeom>
          <a:solidFill>
            <a:schemeClr val="dk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11" name="Shape 11"/>
          <p:cNvSpPr/>
          <p:nvPr/>
        </p:nvSpPr>
        <p:spPr>
          <a:xfrm>
            <a:off x="4358475" y="0"/>
            <a:ext cx="3853200" cy="5143500"/>
          </a:xfrm>
          <a:prstGeom prst="rect">
            <a:avLst/>
          </a:prstGeom>
          <a:solidFill>
            <a:schemeClr val="accent5"/>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44250" y="1403850"/>
            <a:ext cx="8455500" cy="2146800"/>
          </a:xfrm>
          <a:prstGeom prst="rect">
            <a:avLst/>
          </a:prstGeom>
          <a:solidFill>
            <a:srgbClr val="FFFFFF"/>
          </a:solidFill>
        </p:spPr>
        <p:txBody>
          <a:bodyPr anchorCtr="0" anchor="ctr" bIns="91425" lIns="91425"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Shape 13"/>
          <p:cNvSpPr txBox="1"/>
          <p:nvPr>
            <p:ph idx="1" type="subTitle"/>
          </p:nvPr>
        </p:nvSpPr>
        <p:spPr>
          <a:xfrm>
            <a:off x="344250" y="3550650"/>
            <a:ext cx="4910100" cy="577800"/>
          </a:xfrm>
          <a:prstGeom prst="rect">
            <a:avLst/>
          </a:prstGeom>
          <a:solidFill>
            <a:schemeClr val="dk2"/>
          </a:solidFill>
        </p:spPr>
        <p:txBody>
          <a:bodyPr anchorCtr="0" anchor="ctr" bIns="91425" lIns="91425"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Shape 14"/>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999925"/>
            <a:ext cx="8520600" cy="2146200"/>
          </a:xfrm>
          <a:prstGeom prst="rect">
            <a:avLst/>
          </a:prstGeom>
        </p:spPr>
        <p:txBody>
          <a:bodyPr anchorCtr="0" anchor="b" bIns="91425" lIns="91425"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p:txBody>
      </p:sp>
      <p:sp>
        <p:nvSpPr>
          <p:cNvPr id="50" name="Shape 50"/>
          <p:cNvSpPr txBox="1"/>
          <p:nvPr>
            <p:ph idx="1" type="body"/>
          </p:nvPr>
        </p:nvSpPr>
        <p:spPr>
          <a:xfrm>
            <a:off x="311700" y="3228425"/>
            <a:ext cx="8520600" cy="1300800"/>
          </a:xfrm>
          <a:prstGeom prst="rect">
            <a:avLst/>
          </a:prstGeom>
        </p:spPr>
        <p:txBody>
          <a:bodyPr anchorCtr="0" anchor="t" bIns="91425" lIns="91425"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Shape 51"/>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rot="5400000">
            <a:off x="4550700" y="-498600"/>
            <a:ext cx="42600" cy="8455800"/>
          </a:xfrm>
          <a:prstGeom prst="rect">
            <a:avLst/>
          </a:prstGeom>
          <a:solidFill>
            <a:schemeClr val="dk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17" name="Shape 17"/>
          <p:cNvSpPr txBox="1"/>
          <p:nvPr>
            <p:ph type="title"/>
          </p:nvPr>
        </p:nvSpPr>
        <p:spPr>
          <a:xfrm>
            <a:off x="344250" y="1403850"/>
            <a:ext cx="8455500" cy="2146800"/>
          </a:xfrm>
          <a:prstGeom prst="rect">
            <a:avLst/>
          </a:prstGeom>
          <a:solidFill>
            <a:srgbClr val="FFFFFF"/>
          </a:solidFill>
        </p:spPr>
        <p:txBody>
          <a:bodyPr anchorCtr="0" anchor="ctr" bIns="91425" lIns="91425"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Shape 18"/>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Shape 21"/>
          <p:cNvSpPr txBox="1"/>
          <p:nvPr>
            <p:ph idx="1" type="body"/>
          </p:nvPr>
        </p:nvSpPr>
        <p:spPr>
          <a:xfrm>
            <a:off x="311700" y="1234075"/>
            <a:ext cx="8520600" cy="3334800"/>
          </a:xfrm>
          <a:prstGeom prst="rect">
            <a:avLst/>
          </a:prstGeom>
        </p:spPr>
        <p:txBody>
          <a:bodyPr anchorCtr="0" anchor="t" bIns="91425" lIns="91425"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Shape 25"/>
          <p:cNvSpPr txBox="1"/>
          <p:nvPr>
            <p:ph idx="1" type="body"/>
          </p:nvPr>
        </p:nvSpPr>
        <p:spPr>
          <a:xfrm>
            <a:off x="311700" y="1234050"/>
            <a:ext cx="3999900" cy="33348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234050"/>
            <a:ext cx="3999900" cy="33348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Shape 30"/>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Shape 3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265500" y="1081675"/>
            <a:ext cx="4045200" cy="1786200"/>
          </a:xfrm>
          <a:prstGeom prst="rect">
            <a:avLst/>
          </a:prstGeom>
        </p:spPr>
        <p:txBody>
          <a:bodyPr anchorCtr="0" anchor="b" bIns="91425" lIns="91425"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9214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Shape 44"/>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rgbClr val="000000"/>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234075"/>
            <a:ext cx="8520600" cy="3334800"/>
          </a:xfrm>
          <a:prstGeom prst="rect">
            <a:avLst/>
          </a:prstGeom>
          <a:noFill/>
          <a:ln>
            <a:noFill/>
          </a:ln>
        </p:spPr>
        <p:txBody>
          <a:bodyPr anchorCtr="0" anchor="t" bIns="91425" lIns="91425"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rIns="91425" wrap="square" tIns="91425">
            <a:noAutofit/>
          </a:bodyPr>
          <a:lstStyle/>
          <a:p>
            <a:pPr indent="0" lvl="0" marL="0" algn="r">
              <a:spcBef>
                <a:spcPts val="0"/>
              </a:spcBef>
              <a:spcAft>
                <a:spcPts val="0"/>
              </a:spcAft>
              <a:buNone/>
            </a:pPr>
            <a:fld id="{00000000-1234-1234-1234-123412341234}" type="slidenum">
              <a:rPr lang="en" sz="1000">
                <a:solidFill>
                  <a:schemeClr val="dk2"/>
                </a:solidFill>
                <a:latin typeface="Playfair Display"/>
                <a:ea typeface="Playfair Display"/>
                <a:cs typeface="Playfair Display"/>
                <a:sym typeface="Playfair Display"/>
              </a:rPr>
              <a:t>‹#›</a:t>
            </a:fld>
            <a:endParaRPr sz="1000">
              <a:solidFill>
                <a:schemeClr val="dk2"/>
              </a:solidFill>
              <a:latin typeface="Playfair Display"/>
              <a:ea typeface="Playfair Display"/>
              <a:cs typeface="Playfair Display"/>
              <a:sym typeface="Playfair Display"/>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1" Type="http://schemas.openxmlformats.org/officeDocument/2006/relationships/hyperlink" Target="http://www.wikipedia.com" TargetMode="External"/><Relationship Id="rId10" Type="http://schemas.openxmlformats.org/officeDocument/2006/relationships/hyperlink" Target="http://www.wikipedia.com" TargetMode="External"/><Relationship Id="rId13" Type="http://schemas.openxmlformats.org/officeDocument/2006/relationships/hyperlink" Target="http://www.cprogramming.com" TargetMode="External"/><Relationship Id="rId12" Type="http://schemas.openxmlformats.org/officeDocument/2006/relationships/hyperlink" Target="http://www.cprogramming.com" TargetMode="External"/><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www.programmersheaven.com" TargetMode="External"/><Relationship Id="rId4" Type="http://schemas.openxmlformats.org/officeDocument/2006/relationships/hyperlink" Target="http://www.programmersheaven.com" TargetMode="External"/><Relationship Id="rId9" Type="http://schemas.openxmlformats.org/officeDocument/2006/relationships/hyperlink" Target="http://www.wikipedia.com" TargetMode="External"/><Relationship Id="rId15" Type="http://schemas.openxmlformats.org/officeDocument/2006/relationships/image" Target="../media/image2.png"/><Relationship Id="rId14" Type="http://schemas.openxmlformats.org/officeDocument/2006/relationships/hyperlink" Target="http://www.cprogramming.com" TargetMode="External"/><Relationship Id="rId5" Type="http://schemas.openxmlformats.org/officeDocument/2006/relationships/hyperlink" Target="http://www.programmersheaven.com" TargetMode="External"/><Relationship Id="rId6" Type="http://schemas.openxmlformats.org/officeDocument/2006/relationships/hyperlink" Target="http://www.programmersworld.com" TargetMode="External"/><Relationship Id="rId7" Type="http://schemas.openxmlformats.org/officeDocument/2006/relationships/hyperlink" Target="http://www.programmersworld.com" TargetMode="External"/><Relationship Id="rId8" Type="http://schemas.openxmlformats.org/officeDocument/2006/relationships/hyperlink" Target="http://www.programmersworld.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drivenotepad.github.io/app/?state=%7B%22action%22:%22open%22,%22ids%22:%5B%220BwKc0VY8oxSrRnNVdmhnelc3c0U%22%5D%7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rive.google.com/open?id=0BwKc0VY8oxSrYm9rMktqN2RDaFk"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en.wikipedia.org/wiki/Computer_science" TargetMode="External"/><Relationship Id="rId4" Type="http://schemas.openxmlformats.org/officeDocument/2006/relationships/hyperlink" Target="https://en.wikipedia.org/wiki/Aesthetic" TargetMode="External"/><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pic>
        <p:nvPicPr>
          <p:cNvPr descr="Logomakr_1weYb5.png" id="58" name="Shape 58"/>
          <p:cNvPicPr preferRelativeResize="0"/>
          <p:nvPr/>
        </p:nvPicPr>
        <p:blipFill>
          <a:blip r:embed="rId3">
            <a:alphaModFix/>
          </a:blip>
          <a:stretch>
            <a:fillRect/>
          </a:stretch>
        </p:blipFill>
        <p:spPr>
          <a:xfrm>
            <a:off x="110138" y="-12"/>
            <a:ext cx="1266825" cy="1362075"/>
          </a:xfrm>
          <a:prstGeom prst="rect">
            <a:avLst/>
          </a:prstGeom>
          <a:noFill/>
          <a:ln>
            <a:noFill/>
          </a:ln>
        </p:spPr>
      </p:pic>
      <p:sp>
        <p:nvSpPr>
          <p:cNvPr id="59" name="Shape 59"/>
          <p:cNvSpPr txBox="1"/>
          <p:nvPr/>
        </p:nvSpPr>
        <p:spPr>
          <a:xfrm>
            <a:off x="1189525" y="2577250"/>
            <a:ext cx="6277800" cy="1619100"/>
          </a:xfrm>
          <a:prstGeom prst="rect">
            <a:avLst/>
          </a:prstGeom>
          <a:noFill/>
          <a:ln>
            <a:noFill/>
          </a:ln>
        </p:spPr>
        <p:txBody>
          <a:bodyPr anchorCtr="0" anchor="ctr" bIns="91425" lIns="91425" rIns="91425" wrap="square" tIns="91425">
            <a:noAutofit/>
          </a:bodyPr>
          <a:lstStyle/>
          <a:p>
            <a:pPr indent="0" lvl="0" marL="0" rtl="0" algn="ctr">
              <a:spcBef>
                <a:spcPts val="0"/>
              </a:spcBef>
              <a:spcAft>
                <a:spcPts val="0"/>
              </a:spcAft>
              <a:buNone/>
            </a:pPr>
            <a:r>
              <a:rPr b="1" lang="en" sz="6000">
                <a:solidFill>
                  <a:schemeClr val="accent1"/>
                </a:solidFill>
                <a:latin typeface="PT Sans Narrow"/>
                <a:ea typeface="PT Sans Narrow"/>
                <a:cs typeface="PT Sans Narrow"/>
                <a:sym typeface="PT Sans Narrow"/>
              </a:rPr>
              <a:t>Bow  &amp;  Arrow</a:t>
            </a:r>
            <a:r>
              <a:rPr b="1" lang="en" sz="5400">
                <a:solidFill>
                  <a:schemeClr val="accent1"/>
                </a:solidFill>
                <a:latin typeface="PT Sans Narrow"/>
                <a:ea typeface="PT Sans Narrow"/>
                <a:cs typeface="PT Sans Narrow"/>
                <a:sym typeface="PT Sans Narrow"/>
              </a:rPr>
              <a:t> </a:t>
            </a:r>
            <a:endParaRPr b="1" sz="5400">
              <a:solidFill>
                <a:schemeClr val="accent1"/>
              </a:solidFill>
              <a:latin typeface="PT Sans Narrow"/>
              <a:ea typeface="PT Sans Narrow"/>
              <a:cs typeface="PT Sans Narrow"/>
              <a:sym typeface="PT Sans Narrow"/>
            </a:endParaRPr>
          </a:p>
          <a:p>
            <a:pPr indent="0" lvl="0" marL="0" rtl="0" algn="ctr">
              <a:spcBef>
                <a:spcPts val="0"/>
              </a:spcBef>
              <a:spcAft>
                <a:spcPts val="0"/>
              </a:spcAft>
              <a:buNone/>
            </a:pPr>
            <a:r>
              <a:rPr b="1" lang="en" sz="1800">
                <a:solidFill>
                  <a:schemeClr val="accent1"/>
                </a:solidFill>
                <a:latin typeface="PT Sans Narrow"/>
                <a:ea typeface="PT Sans Narrow"/>
                <a:cs typeface="PT Sans Narrow"/>
                <a:sym typeface="PT Sans Narrow"/>
              </a:rPr>
              <a:t>Graphics game in C++</a:t>
            </a:r>
            <a:endParaRPr b="1" sz="1800">
              <a:solidFill>
                <a:schemeClr val="accent1"/>
              </a:solidFill>
              <a:latin typeface="PT Sans Narrow"/>
              <a:ea typeface="PT Sans Narrow"/>
              <a:cs typeface="PT Sans Narrow"/>
              <a:sym typeface="PT Sans Narrow"/>
            </a:endParaRPr>
          </a:p>
          <a:p>
            <a:pPr indent="0" lvl="0" marL="0" rtl="0" algn="ctr">
              <a:spcBef>
                <a:spcPts val="0"/>
              </a:spcBef>
              <a:spcAft>
                <a:spcPts val="0"/>
              </a:spcAft>
              <a:buNone/>
            </a:pPr>
            <a:r>
              <a:rPr b="1" lang="en" sz="1800">
                <a:solidFill>
                  <a:schemeClr val="accent1"/>
                </a:solidFill>
                <a:latin typeface="PT Sans Narrow"/>
                <a:ea typeface="PT Sans Narrow"/>
                <a:cs typeface="PT Sans Narrow"/>
                <a:sym typeface="PT Sans Narrow"/>
              </a:rPr>
              <a:t>Presentation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ctrTitle"/>
          </p:nvPr>
        </p:nvSpPr>
        <p:spPr>
          <a:xfrm>
            <a:off x="344250" y="246600"/>
            <a:ext cx="8455500" cy="4791300"/>
          </a:xfrm>
          <a:prstGeom prst="rect">
            <a:avLst/>
          </a:prstGeom>
          <a:solidFill>
            <a:srgbClr val="000000"/>
          </a:solidFill>
        </p:spPr>
        <p:txBody>
          <a:bodyPr anchorCtr="0" anchor="ctr" bIns="91425" lIns="91425" rIns="91425" wrap="square" tIns="91425">
            <a:noAutofit/>
          </a:bodyPr>
          <a:lstStyle/>
          <a:p>
            <a:pPr indent="0" lvl="0" marL="0" rtl="0" algn="l">
              <a:lnSpc>
                <a:spcPct val="150000"/>
              </a:lnSpc>
              <a:spcBef>
                <a:spcPts val="600"/>
              </a:spcBef>
              <a:spcAft>
                <a:spcPts val="0"/>
              </a:spcAft>
              <a:buNone/>
            </a:pPr>
            <a:r>
              <a:t/>
            </a:r>
            <a:endParaRPr sz="1100" u="sng">
              <a:latin typeface="Arial"/>
              <a:ea typeface="Arial"/>
              <a:cs typeface="Arial"/>
              <a:sym typeface="Arial"/>
            </a:endParaRPr>
          </a:p>
          <a:p>
            <a:pPr indent="0" lvl="0" marL="0" rtl="0" algn="l">
              <a:lnSpc>
                <a:spcPct val="150000"/>
              </a:lnSpc>
              <a:spcBef>
                <a:spcPts val="600"/>
              </a:spcBef>
              <a:spcAft>
                <a:spcPts val="0"/>
              </a:spcAft>
              <a:buNone/>
            </a:pPr>
            <a:r>
              <a:t/>
            </a:r>
            <a:endParaRPr sz="1100" u="sng">
              <a:latin typeface="Arial"/>
              <a:ea typeface="Arial"/>
              <a:cs typeface="Arial"/>
              <a:sym typeface="Arial"/>
            </a:endParaRPr>
          </a:p>
          <a:p>
            <a:pPr indent="0" lvl="0" marL="0" rtl="0" algn="l">
              <a:lnSpc>
                <a:spcPct val="150000"/>
              </a:lnSpc>
              <a:spcBef>
                <a:spcPts val="600"/>
              </a:spcBef>
              <a:spcAft>
                <a:spcPts val="0"/>
              </a:spcAft>
              <a:buNone/>
            </a:pPr>
            <a:r>
              <a:t/>
            </a:r>
            <a:endParaRPr sz="1100" u="sng">
              <a:latin typeface="Arial"/>
              <a:ea typeface="Arial"/>
              <a:cs typeface="Arial"/>
              <a:sym typeface="Arial"/>
            </a:endParaRPr>
          </a:p>
          <a:p>
            <a:pPr indent="0" lvl="0" marL="0" rtl="0" algn="l">
              <a:lnSpc>
                <a:spcPct val="150000"/>
              </a:lnSpc>
              <a:spcBef>
                <a:spcPts val="600"/>
              </a:spcBef>
              <a:spcAft>
                <a:spcPts val="0"/>
              </a:spcAft>
              <a:buNone/>
            </a:pPr>
            <a:r>
              <a:t/>
            </a:r>
            <a:endParaRPr sz="1100" u="sng">
              <a:latin typeface="Arial"/>
              <a:ea typeface="Arial"/>
              <a:cs typeface="Arial"/>
              <a:sym typeface="Arial"/>
            </a:endParaRPr>
          </a:p>
          <a:p>
            <a:pPr indent="0" lvl="0" marL="0" rtl="0" algn="l">
              <a:lnSpc>
                <a:spcPct val="150000"/>
              </a:lnSpc>
              <a:spcBef>
                <a:spcPts val="600"/>
              </a:spcBef>
              <a:spcAft>
                <a:spcPts val="0"/>
              </a:spcAft>
              <a:buNone/>
            </a:pPr>
            <a:r>
              <a:t/>
            </a:r>
            <a:endParaRPr sz="1100" u="sng">
              <a:latin typeface="Arial"/>
              <a:ea typeface="Arial"/>
              <a:cs typeface="Arial"/>
              <a:sym typeface="Arial"/>
            </a:endParaRPr>
          </a:p>
          <a:p>
            <a:pPr indent="0" lvl="0" marL="0" rtl="0" algn="l">
              <a:lnSpc>
                <a:spcPct val="150000"/>
              </a:lnSpc>
              <a:spcBef>
                <a:spcPts val="600"/>
              </a:spcBef>
              <a:spcAft>
                <a:spcPts val="0"/>
              </a:spcAft>
              <a:buNone/>
            </a:pPr>
            <a:r>
              <a:t/>
            </a:r>
            <a:endParaRPr sz="1100" u="sng">
              <a:latin typeface="Arial"/>
              <a:ea typeface="Arial"/>
              <a:cs typeface="Arial"/>
              <a:sym typeface="Arial"/>
            </a:endParaRPr>
          </a:p>
          <a:p>
            <a:pPr indent="0" lvl="0" marL="0" rtl="0" algn="l">
              <a:lnSpc>
                <a:spcPct val="150000"/>
              </a:lnSpc>
              <a:spcBef>
                <a:spcPts val="600"/>
              </a:spcBef>
              <a:spcAft>
                <a:spcPts val="0"/>
              </a:spcAft>
              <a:buNone/>
            </a:pPr>
            <a:r>
              <a:t/>
            </a:r>
            <a:endParaRPr sz="1100" u="sng">
              <a:latin typeface="Arial"/>
              <a:ea typeface="Arial"/>
              <a:cs typeface="Arial"/>
              <a:sym typeface="Arial"/>
            </a:endParaRPr>
          </a:p>
          <a:p>
            <a:pPr indent="0" lvl="0" marL="0" rtl="0" algn="l">
              <a:lnSpc>
                <a:spcPct val="150000"/>
              </a:lnSpc>
              <a:spcBef>
                <a:spcPts val="600"/>
              </a:spcBef>
              <a:spcAft>
                <a:spcPts val="0"/>
              </a:spcAft>
              <a:buNone/>
            </a:pPr>
            <a:r>
              <a:t/>
            </a:r>
            <a:endParaRPr sz="1100" u="sng">
              <a:latin typeface="Comic Sans MS"/>
              <a:ea typeface="Comic Sans MS"/>
              <a:cs typeface="Comic Sans MS"/>
              <a:sym typeface="Comic Sans MS"/>
            </a:endParaRPr>
          </a:p>
          <a:p>
            <a:pPr indent="0" lvl="0" marL="0" rtl="0" algn="l">
              <a:lnSpc>
                <a:spcPct val="150000"/>
              </a:lnSpc>
              <a:spcBef>
                <a:spcPts val="600"/>
              </a:spcBef>
              <a:spcAft>
                <a:spcPts val="0"/>
              </a:spcAft>
              <a:buNone/>
            </a:pPr>
            <a:r>
              <a:t/>
            </a:r>
            <a:endParaRPr sz="1100" u="sng">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rPr lang="en" sz="1100">
                <a:solidFill>
                  <a:srgbClr val="B7B7B7"/>
                </a:solidFill>
                <a:latin typeface="Comic Sans MS"/>
                <a:ea typeface="Comic Sans MS"/>
                <a:cs typeface="Comic Sans MS"/>
                <a:sym typeface="Comic Sans MS"/>
              </a:rPr>
              <a:t>                     6.SETFILLSTYLE:   </a:t>
            </a:r>
            <a:r>
              <a:rPr lang="en" sz="1100" u="sng">
                <a:solidFill>
                  <a:srgbClr val="B7B7B7"/>
                </a:solidFill>
                <a:latin typeface="Comic Sans MS"/>
                <a:ea typeface="Comic Sans MS"/>
                <a:cs typeface="Comic Sans MS"/>
                <a:sym typeface="Comic Sans MS"/>
              </a:rPr>
              <a:t> 	</a:t>
            </a:r>
            <a:r>
              <a:rPr b="0" lang="en" sz="1100">
                <a:solidFill>
                  <a:srgbClr val="B7B7B7"/>
                </a:solidFill>
                <a:latin typeface="Comic Sans MS"/>
                <a:ea typeface="Comic Sans MS"/>
                <a:cs typeface="Comic Sans MS"/>
                <a:sym typeface="Comic Sans MS"/>
              </a:rPr>
              <a:t>Sets fill pattern and color.</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100" u="sng">
                <a:solidFill>
                  <a:srgbClr val="B7B7B7"/>
                </a:solidFill>
                <a:latin typeface="Comic Sans MS"/>
                <a:ea typeface="Comic Sans MS"/>
                <a:cs typeface="Comic Sans MS"/>
                <a:sym typeface="Comic Sans MS"/>
              </a:rPr>
              <a:t>Syntax:</a:t>
            </a:r>
            <a:r>
              <a:rPr b="0" lang="en" sz="1100">
                <a:solidFill>
                  <a:srgbClr val="B7B7B7"/>
                </a:solidFill>
                <a:latin typeface="Comic Sans MS"/>
                <a:ea typeface="Comic Sans MS"/>
                <a:cs typeface="Comic Sans MS"/>
                <a:sym typeface="Comic Sans MS"/>
              </a:rPr>
              <a:t> Setfillstyle(intpattern,int color);</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lang="en" sz="1100" u="sng">
                <a:solidFill>
                  <a:srgbClr val="B7B7B7"/>
                </a:solidFill>
                <a:latin typeface="Comic Sans MS"/>
                <a:ea typeface="Comic Sans MS"/>
                <a:cs typeface="Comic Sans MS"/>
                <a:sym typeface="Comic Sans MS"/>
              </a:rPr>
              <a:t>7.SETCOLOR:  	</a:t>
            </a:r>
            <a:r>
              <a:rPr b="0" lang="en" sz="1100">
                <a:solidFill>
                  <a:srgbClr val="B7B7B7"/>
                </a:solidFill>
                <a:latin typeface="Comic Sans MS"/>
                <a:ea typeface="Comic Sans MS"/>
                <a:cs typeface="Comic Sans MS"/>
                <a:sym typeface="Comic Sans MS"/>
              </a:rPr>
              <a:t>Set color sets the current drawing color.</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100" u="sng">
                <a:solidFill>
                  <a:srgbClr val="B7B7B7"/>
                </a:solidFill>
                <a:latin typeface="Comic Sans MS"/>
                <a:ea typeface="Comic Sans MS"/>
                <a:cs typeface="Comic Sans MS"/>
                <a:sym typeface="Comic Sans MS"/>
              </a:rPr>
              <a:t>Syntax:</a:t>
            </a:r>
            <a:r>
              <a:rPr b="0" lang="en" sz="1100">
                <a:solidFill>
                  <a:srgbClr val="B7B7B7"/>
                </a:solidFill>
                <a:latin typeface="Comic Sans MS"/>
                <a:ea typeface="Comic Sans MS"/>
                <a:cs typeface="Comic Sans MS"/>
                <a:sym typeface="Comic Sans MS"/>
              </a:rPr>
              <a:t>  Setcolor(int color);</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lang="en" sz="1100" u="sng">
                <a:solidFill>
                  <a:srgbClr val="B7B7B7"/>
                </a:solidFill>
                <a:latin typeface="Comic Sans MS"/>
                <a:ea typeface="Comic Sans MS"/>
                <a:cs typeface="Comic Sans MS"/>
                <a:sym typeface="Comic Sans MS"/>
              </a:rPr>
              <a:t>8.CLOSEGRAPH</a:t>
            </a:r>
            <a:r>
              <a:rPr b="0" lang="en" sz="1100" u="sng">
                <a:solidFill>
                  <a:srgbClr val="B7B7B7"/>
                </a:solidFill>
                <a:latin typeface="Comic Sans MS"/>
                <a:ea typeface="Comic Sans MS"/>
                <a:cs typeface="Comic Sans MS"/>
                <a:sym typeface="Comic Sans MS"/>
              </a:rPr>
              <a:t>:  	</a:t>
            </a:r>
            <a:r>
              <a:rPr b="0" lang="en" sz="1100">
                <a:solidFill>
                  <a:srgbClr val="B7B7B7"/>
                </a:solidFill>
                <a:latin typeface="Comic Sans MS"/>
                <a:ea typeface="Comic Sans MS"/>
                <a:cs typeface="Comic Sans MS"/>
                <a:sym typeface="Comic Sans MS"/>
              </a:rPr>
              <a:t>Shuts down the graphics system.</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100" u="sng">
                <a:solidFill>
                  <a:srgbClr val="B7B7B7"/>
                </a:solidFill>
                <a:latin typeface="Comic Sans MS"/>
                <a:ea typeface="Comic Sans MS"/>
                <a:cs typeface="Comic Sans MS"/>
                <a:sym typeface="Comic Sans MS"/>
              </a:rPr>
              <a:t>Syntax: </a:t>
            </a:r>
            <a:r>
              <a:rPr b="0" lang="en" sz="1100">
                <a:solidFill>
                  <a:srgbClr val="B7B7B7"/>
                </a:solidFill>
                <a:latin typeface="Comic Sans MS"/>
                <a:ea typeface="Comic Sans MS"/>
                <a:cs typeface="Comic Sans MS"/>
                <a:sym typeface="Comic Sans MS"/>
              </a:rPr>
              <a:t>Closegraph(void);</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lang="en" sz="1100" u="sng">
                <a:solidFill>
                  <a:srgbClr val="B7B7B7"/>
                </a:solidFill>
                <a:latin typeface="Comic Sans MS"/>
                <a:ea typeface="Comic Sans MS"/>
                <a:cs typeface="Comic Sans MS"/>
                <a:sym typeface="Comic Sans MS"/>
              </a:rPr>
              <a:t>9.DELAY:  </a:t>
            </a:r>
            <a:r>
              <a:rPr b="0" lang="en" sz="1100">
                <a:solidFill>
                  <a:srgbClr val="B7B7B7"/>
                </a:solidFill>
                <a:latin typeface="Comic Sans MS"/>
                <a:ea typeface="Comic Sans MS"/>
                <a:cs typeface="Comic Sans MS"/>
                <a:sym typeface="Comic Sans MS"/>
              </a:rPr>
              <a:t>Suspends execution for some time interval(milliseconds)</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100" u="sng">
                <a:solidFill>
                  <a:srgbClr val="B7B7B7"/>
                </a:solidFill>
                <a:latin typeface="Comic Sans MS"/>
                <a:ea typeface="Comic Sans MS"/>
                <a:cs typeface="Comic Sans MS"/>
                <a:sym typeface="Comic Sans MS"/>
              </a:rPr>
              <a:t>Syntax:</a:t>
            </a:r>
            <a:r>
              <a:rPr b="0" lang="en" sz="1100">
                <a:solidFill>
                  <a:srgbClr val="B7B7B7"/>
                </a:solidFill>
                <a:latin typeface="Comic Sans MS"/>
                <a:ea typeface="Comic Sans MS"/>
                <a:cs typeface="Comic Sans MS"/>
                <a:sym typeface="Comic Sans MS"/>
              </a:rPr>
              <a:t>  Delay(unsigned milliseconds);</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lang="en" sz="1100" u="sng">
                <a:solidFill>
                  <a:srgbClr val="B7B7B7"/>
                </a:solidFill>
                <a:latin typeface="Comic Sans MS"/>
                <a:ea typeface="Comic Sans MS"/>
                <a:cs typeface="Comic Sans MS"/>
                <a:sym typeface="Comic Sans MS"/>
              </a:rPr>
              <a:t>10.SLEEP:               </a:t>
            </a:r>
            <a:r>
              <a:rPr lang="en" sz="1100" u="sng">
                <a:solidFill>
                  <a:srgbClr val="B7B7B7"/>
                </a:solidFill>
                <a:latin typeface="Comic Sans MS"/>
                <a:ea typeface="Comic Sans MS"/>
                <a:cs typeface="Comic Sans MS"/>
                <a:sym typeface="Comic Sans MS"/>
              </a:rPr>
              <a:t>	</a:t>
            </a:r>
            <a:r>
              <a:rPr b="0" lang="en" sz="1100">
                <a:solidFill>
                  <a:srgbClr val="B7B7B7"/>
                </a:solidFill>
                <a:latin typeface="Comic Sans MS"/>
                <a:ea typeface="Comic Sans MS"/>
                <a:cs typeface="Comic Sans MS"/>
                <a:sym typeface="Comic Sans MS"/>
              </a:rPr>
              <a:t>Suspends execution for interval</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100" u="sng">
                <a:solidFill>
                  <a:srgbClr val="B7B7B7"/>
                </a:solidFill>
                <a:latin typeface="Comic Sans MS"/>
                <a:ea typeface="Comic Sans MS"/>
                <a:cs typeface="Comic Sans MS"/>
                <a:sym typeface="Comic Sans MS"/>
              </a:rPr>
              <a:t>Syntax:</a:t>
            </a:r>
            <a:r>
              <a:rPr b="0" lang="en" sz="1100">
                <a:solidFill>
                  <a:srgbClr val="B7B7B7"/>
                </a:solidFill>
                <a:latin typeface="Comic Sans MS"/>
                <a:ea typeface="Comic Sans MS"/>
                <a:cs typeface="Comic Sans MS"/>
                <a:sym typeface="Comic Sans MS"/>
              </a:rPr>
              <a:t> Sleep(unsigned seconds);</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lang="en" sz="1100" u="sng">
                <a:solidFill>
                  <a:srgbClr val="B7B7B7"/>
                </a:solidFill>
                <a:latin typeface="Comic Sans MS"/>
                <a:ea typeface="Comic Sans MS"/>
                <a:cs typeface="Comic Sans MS"/>
                <a:sym typeface="Comic Sans MS"/>
              </a:rPr>
              <a:t>11.nosound: </a:t>
            </a:r>
            <a:r>
              <a:rPr b="0" lang="en" sz="1100">
                <a:solidFill>
                  <a:srgbClr val="B7B7B7"/>
                </a:solidFill>
                <a:latin typeface="Comic Sans MS"/>
                <a:ea typeface="Comic Sans MS"/>
                <a:cs typeface="Comic Sans MS"/>
                <a:sym typeface="Comic Sans MS"/>
              </a:rPr>
              <a:t>Sound turns on the PC's speaker at a given frequency.</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0"/>
              </a:spcBef>
              <a:spcAft>
                <a:spcPts val="0"/>
              </a:spcAft>
              <a:buNone/>
            </a:pPr>
            <a:r>
              <a:rPr b="0" lang="en" sz="1100">
                <a:solidFill>
                  <a:srgbClr val="B7B7B7"/>
                </a:solidFill>
                <a:latin typeface="Comic Sans MS"/>
                <a:ea typeface="Comic Sans MS"/>
                <a:cs typeface="Comic Sans MS"/>
                <a:sym typeface="Comic Sans MS"/>
              </a:rPr>
              <a:t>nosound turns the speaker off after it has been turned on by a call to sound.Frequency specifies the frequency of the sound in hertz (cycles per second)</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0"/>
              </a:spcBef>
              <a:spcAft>
                <a:spcPts val="0"/>
              </a:spcAft>
              <a:buNone/>
            </a:pPr>
            <a:r>
              <a:rPr b="0" lang="en" sz="1100" u="sng">
                <a:solidFill>
                  <a:srgbClr val="B7B7B7"/>
                </a:solidFill>
                <a:latin typeface="Comic Sans MS"/>
                <a:ea typeface="Comic Sans MS"/>
                <a:cs typeface="Comic Sans MS"/>
                <a:sym typeface="Comic Sans MS"/>
              </a:rPr>
              <a:t>Synatx:</a:t>
            </a:r>
            <a:r>
              <a:rPr b="0" lang="en" sz="1100">
                <a:solidFill>
                  <a:srgbClr val="B7B7B7"/>
                </a:solidFill>
                <a:latin typeface="Comic Sans MS"/>
                <a:ea typeface="Comic Sans MS"/>
                <a:cs typeface="Comic Sans MS"/>
                <a:sym typeface="Comic Sans MS"/>
              </a:rPr>
              <a:t>■ void sound(unsigned frequency);</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t/>
            </a:r>
            <a:endParaRPr b="0" sz="1100">
              <a:latin typeface="Arial"/>
              <a:ea typeface="Arial"/>
              <a:cs typeface="Arial"/>
              <a:sym typeface="Arial"/>
            </a:endParaRPr>
          </a:p>
          <a:p>
            <a:pPr indent="0" lvl="0" marL="0" rtl="0" algn="l">
              <a:lnSpc>
                <a:spcPct val="150000"/>
              </a:lnSpc>
              <a:spcBef>
                <a:spcPts val="0"/>
              </a:spcBef>
              <a:spcAft>
                <a:spcPts val="0"/>
              </a:spcAft>
              <a:buNone/>
            </a:pPr>
            <a:r>
              <a:t/>
            </a:r>
            <a:endParaRPr b="0" sz="1100">
              <a:latin typeface="Arial"/>
              <a:ea typeface="Arial"/>
              <a:cs typeface="Arial"/>
              <a:sym typeface="Arial"/>
            </a:endParaRPr>
          </a:p>
          <a:p>
            <a:pPr indent="0" lvl="0" marL="0" rtl="0" algn="l">
              <a:lnSpc>
                <a:spcPct val="150000"/>
              </a:lnSpc>
              <a:spcBef>
                <a:spcPts val="600"/>
              </a:spcBef>
              <a:spcAft>
                <a:spcPts val="0"/>
              </a:spcAft>
              <a:buNone/>
            </a:pPr>
            <a:r>
              <a:t/>
            </a:r>
            <a:endParaRPr b="0" sz="1100">
              <a:latin typeface="Arial"/>
              <a:ea typeface="Arial"/>
              <a:cs typeface="Arial"/>
              <a:sym typeface="Arial"/>
            </a:endParaRPr>
          </a:p>
          <a:p>
            <a:pPr indent="0" lvl="0" marL="0" rtl="0" algn="l">
              <a:lnSpc>
                <a:spcPct val="150000"/>
              </a:lnSpc>
              <a:spcBef>
                <a:spcPts val="600"/>
              </a:spcBef>
              <a:spcAft>
                <a:spcPts val="0"/>
              </a:spcAft>
              <a:buNone/>
            </a:pPr>
            <a:r>
              <a:t/>
            </a:r>
            <a:endParaRPr b="0" sz="1100">
              <a:latin typeface="Arial"/>
              <a:ea typeface="Arial"/>
              <a:cs typeface="Arial"/>
              <a:sym typeface="Arial"/>
            </a:endParaRPr>
          </a:p>
          <a:p>
            <a:pPr indent="0" lvl="0" marL="0" algn="l">
              <a:lnSpc>
                <a:spcPct val="150000"/>
              </a:lnSpc>
              <a:spcBef>
                <a:spcPts val="600"/>
              </a:spcBef>
              <a:spcAft>
                <a:spcPts val="0"/>
              </a:spcAft>
              <a:buClr>
                <a:schemeClr val="dk2"/>
              </a:buClr>
              <a:buSzPts val="1100"/>
              <a:buFont typeface="Arial"/>
              <a:buNone/>
            </a:pPr>
            <a:r>
              <a:t/>
            </a:r>
            <a:endParaRPr b="0" sz="1100">
              <a:latin typeface="Arial"/>
              <a:ea typeface="Arial"/>
              <a:cs typeface="Arial"/>
              <a:sym typeface="Arial"/>
            </a:endParaRPr>
          </a:p>
          <a:p>
            <a:pPr indent="0" lvl="0" marL="0">
              <a:spcBef>
                <a:spcPts val="0"/>
              </a:spcBef>
              <a:spcAft>
                <a:spcPts val="0"/>
              </a:spcAft>
              <a:buNone/>
            </a:pPr>
            <a:r>
              <a:t/>
            </a:r>
            <a:endParaRPr/>
          </a:p>
        </p:txBody>
      </p:sp>
      <p:pic>
        <p:nvPicPr>
          <p:cNvPr descr="Logomakr_1weYb5.png" id="113" name="Shape 113"/>
          <p:cNvPicPr preferRelativeResize="0"/>
          <p:nvPr/>
        </p:nvPicPr>
        <p:blipFill>
          <a:blip r:embed="rId3">
            <a:alphaModFix/>
          </a:blip>
          <a:stretch>
            <a:fillRect/>
          </a:stretch>
        </p:blipFill>
        <p:spPr>
          <a:xfrm>
            <a:off x="49300" y="93275"/>
            <a:ext cx="985400" cy="96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ctrTitle"/>
          </p:nvPr>
        </p:nvSpPr>
        <p:spPr>
          <a:xfrm>
            <a:off x="344250" y="293575"/>
            <a:ext cx="8455500" cy="4650300"/>
          </a:xfrm>
          <a:prstGeom prst="rect">
            <a:avLst/>
          </a:prstGeom>
          <a:solidFill>
            <a:srgbClr val="000000"/>
          </a:solidFill>
        </p:spPr>
        <p:txBody>
          <a:bodyPr anchorCtr="0" anchor="ctr" bIns="91425" lIns="91425" rIns="91425" wrap="square" tIns="91425">
            <a:noAutofit/>
          </a:bodyPr>
          <a:lstStyle/>
          <a:p>
            <a:pPr indent="0" lvl="0" marL="0" rtl="0" algn="l">
              <a:lnSpc>
                <a:spcPct val="150000"/>
              </a:lnSpc>
              <a:spcBef>
                <a:spcPts val="600"/>
              </a:spcBef>
              <a:spcAft>
                <a:spcPts val="0"/>
              </a:spcAft>
              <a:buNone/>
            </a:pPr>
            <a:r>
              <a:t/>
            </a:r>
            <a:endParaRPr sz="1100" u="sng">
              <a:latin typeface="Arial"/>
              <a:ea typeface="Arial"/>
              <a:cs typeface="Arial"/>
              <a:sym typeface="Arial"/>
            </a:endParaRPr>
          </a:p>
          <a:p>
            <a:pPr indent="0" lvl="0" marL="0" rtl="0" algn="l">
              <a:lnSpc>
                <a:spcPct val="150000"/>
              </a:lnSpc>
              <a:spcBef>
                <a:spcPts val="600"/>
              </a:spcBef>
              <a:spcAft>
                <a:spcPts val="0"/>
              </a:spcAft>
              <a:buNone/>
            </a:pPr>
            <a:r>
              <a:t/>
            </a:r>
            <a:endParaRPr sz="1100" u="sng">
              <a:latin typeface="Arial"/>
              <a:ea typeface="Arial"/>
              <a:cs typeface="Arial"/>
              <a:sym typeface="Arial"/>
            </a:endParaRPr>
          </a:p>
          <a:p>
            <a:pPr indent="0" lvl="0" marL="0" rtl="0" algn="l">
              <a:lnSpc>
                <a:spcPct val="150000"/>
              </a:lnSpc>
              <a:spcBef>
                <a:spcPts val="600"/>
              </a:spcBef>
              <a:spcAft>
                <a:spcPts val="0"/>
              </a:spcAft>
              <a:buNone/>
            </a:pPr>
            <a:r>
              <a:t/>
            </a:r>
            <a:endParaRPr sz="1100" u="sng">
              <a:latin typeface="Arial"/>
              <a:ea typeface="Arial"/>
              <a:cs typeface="Arial"/>
              <a:sym typeface="Arial"/>
            </a:endParaRPr>
          </a:p>
          <a:p>
            <a:pPr indent="0" lvl="0" marL="0" rtl="0" algn="l">
              <a:lnSpc>
                <a:spcPct val="150000"/>
              </a:lnSpc>
              <a:spcBef>
                <a:spcPts val="600"/>
              </a:spcBef>
              <a:spcAft>
                <a:spcPts val="0"/>
              </a:spcAft>
              <a:buNone/>
            </a:pPr>
            <a:r>
              <a:t/>
            </a:r>
            <a:endParaRPr sz="1100" u="sng">
              <a:latin typeface="Arial"/>
              <a:ea typeface="Arial"/>
              <a:cs typeface="Arial"/>
              <a:sym typeface="Arial"/>
            </a:endParaRPr>
          </a:p>
          <a:p>
            <a:pPr indent="0" lvl="0" marL="0" rtl="0" algn="l">
              <a:lnSpc>
                <a:spcPct val="150000"/>
              </a:lnSpc>
              <a:spcBef>
                <a:spcPts val="600"/>
              </a:spcBef>
              <a:spcAft>
                <a:spcPts val="0"/>
              </a:spcAft>
              <a:buNone/>
            </a:pPr>
            <a:r>
              <a:t/>
            </a:r>
            <a:endParaRPr sz="1100" u="sng">
              <a:latin typeface="Arial"/>
              <a:ea typeface="Arial"/>
              <a:cs typeface="Arial"/>
              <a:sym typeface="Arial"/>
            </a:endParaRPr>
          </a:p>
          <a:p>
            <a:pPr indent="0" lvl="0" marL="0" rtl="0" algn="l">
              <a:lnSpc>
                <a:spcPct val="150000"/>
              </a:lnSpc>
              <a:spcBef>
                <a:spcPts val="600"/>
              </a:spcBef>
              <a:spcAft>
                <a:spcPts val="0"/>
              </a:spcAft>
              <a:buNone/>
            </a:pPr>
            <a:r>
              <a:t/>
            </a:r>
            <a:endParaRPr sz="1100" u="sng">
              <a:latin typeface="Arial"/>
              <a:ea typeface="Arial"/>
              <a:cs typeface="Arial"/>
              <a:sym typeface="Arial"/>
            </a:endParaRPr>
          </a:p>
          <a:p>
            <a:pPr indent="0" lvl="0" marL="0" rtl="0" algn="l">
              <a:lnSpc>
                <a:spcPct val="150000"/>
              </a:lnSpc>
              <a:spcBef>
                <a:spcPts val="600"/>
              </a:spcBef>
              <a:spcAft>
                <a:spcPts val="0"/>
              </a:spcAft>
              <a:buNone/>
            </a:pPr>
            <a:r>
              <a:t/>
            </a:r>
            <a:endParaRPr sz="1100" u="sng">
              <a:latin typeface="Arial"/>
              <a:ea typeface="Arial"/>
              <a:cs typeface="Arial"/>
              <a:sym typeface="Arial"/>
            </a:endParaRPr>
          </a:p>
          <a:p>
            <a:pPr indent="0" lvl="0" marL="0" rtl="0" algn="l">
              <a:lnSpc>
                <a:spcPct val="150000"/>
              </a:lnSpc>
              <a:spcBef>
                <a:spcPts val="600"/>
              </a:spcBef>
              <a:spcAft>
                <a:spcPts val="0"/>
              </a:spcAft>
              <a:buNone/>
            </a:pPr>
            <a:r>
              <a:t/>
            </a:r>
            <a:endParaRPr sz="1100" u="sng">
              <a:latin typeface="Arial"/>
              <a:ea typeface="Arial"/>
              <a:cs typeface="Arial"/>
              <a:sym typeface="Arial"/>
            </a:endParaRPr>
          </a:p>
          <a:p>
            <a:pPr indent="0" lvl="0" marL="0" rtl="0" algn="l">
              <a:lnSpc>
                <a:spcPct val="150000"/>
              </a:lnSpc>
              <a:spcBef>
                <a:spcPts val="6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lnSpc>
                <a:spcPct val="150000"/>
              </a:lnSpc>
              <a:spcBef>
                <a:spcPts val="600"/>
              </a:spcBef>
              <a:spcAft>
                <a:spcPts val="0"/>
              </a:spcAft>
              <a:buNone/>
            </a:pPr>
            <a:r>
              <a:t/>
            </a:r>
            <a:endParaRPr sz="1100">
              <a:latin typeface="Arial"/>
              <a:ea typeface="Arial"/>
              <a:cs typeface="Arial"/>
              <a:sym typeface="Arial"/>
            </a:endParaRPr>
          </a:p>
          <a:p>
            <a:pPr indent="0" lvl="0" marL="0" rtl="0" algn="l">
              <a:lnSpc>
                <a:spcPct val="150000"/>
              </a:lnSpc>
              <a:spcBef>
                <a:spcPts val="600"/>
              </a:spcBef>
              <a:spcAft>
                <a:spcPts val="0"/>
              </a:spcAft>
              <a:buNone/>
            </a:pPr>
            <a:r>
              <a:t/>
            </a:r>
            <a:endParaRPr sz="1100">
              <a:latin typeface="Arial"/>
              <a:ea typeface="Arial"/>
              <a:cs typeface="Arial"/>
              <a:sym typeface="Arial"/>
            </a:endParaRPr>
          </a:p>
          <a:p>
            <a:pPr indent="0" lvl="0" marL="0" rtl="0" algn="l">
              <a:lnSpc>
                <a:spcPct val="150000"/>
              </a:lnSpc>
              <a:spcBef>
                <a:spcPts val="600"/>
              </a:spcBef>
              <a:spcAft>
                <a:spcPts val="0"/>
              </a:spcAft>
              <a:buNone/>
            </a:pPr>
            <a:r>
              <a:rPr lang="en" sz="1100">
                <a:latin typeface="Arial"/>
                <a:ea typeface="Arial"/>
                <a:cs typeface="Arial"/>
                <a:sym typeface="Arial"/>
              </a:rPr>
              <a:t>                </a:t>
            </a:r>
            <a:r>
              <a:rPr lang="en" sz="1100">
                <a:solidFill>
                  <a:srgbClr val="B7B7B7"/>
                </a:solidFill>
                <a:latin typeface="Comic Sans MS"/>
                <a:ea typeface="Comic Sans MS"/>
                <a:cs typeface="Comic Sans MS"/>
                <a:sym typeface="Comic Sans MS"/>
              </a:rPr>
              <a:t>                  12.OUTYEXTXY:</a:t>
            </a:r>
            <a:r>
              <a:rPr b="0" lang="en" sz="1100">
                <a:solidFill>
                  <a:srgbClr val="B7B7B7"/>
                </a:solidFill>
                <a:latin typeface="Comic Sans MS"/>
                <a:ea typeface="Comic Sans MS"/>
                <a:cs typeface="Comic Sans MS"/>
                <a:sym typeface="Comic Sans MS"/>
              </a:rPr>
              <a:t>Outtextxy displays a string at the specified location(graphics mode)</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100" u="sng">
                <a:solidFill>
                  <a:srgbClr val="B7B7B7"/>
                </a:solidFill>
                <a:latin typeface="Comic Sans MS"/>
                <a:ea typeface="Comic Sans MS"/>
                <a:cs typeface="Comic Sans MS"/>
                <a:sym typeface="Comic Sans MS"/>
              </a:rPr>
              <a:t>Syntax:</a:t>
            </a:r>
            <a:r>
              <a:rPr b="0" lang="en" sz="1100">
                <a:solidFill>
                  <a:srgbClr val="B7B7B7"/>
                </a:solidFill>
                <a:latin typeface="Comic Sans MS"/>
                <a:ea typeface="Comic Sans MS"/>
                <a:cs typeface="Comic Sans MS"/>
                <a:sym typeface="Comic Sans MS"/>
              </a:rPr>
              <a:t> Outtextxy(intx,inty,char far *textstring);</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lang="en" sz="1100" u="sng">
                <a:solidFill>
                  <a:srgbClr val="B7B7B7"/>
                </a:solidFill>
                <a:latin typeface="Comic Sans MS"/>
                <a:ea typeface="Comic Sans MS"/>
                <a:cs typeface="Comic Sans MS"/>
                <a:sym typeface="Comic Sans MS"/>
              </a:rPr>
              <a:t>13.line:</a:t>
            </a:r>
            <a:r>
              <a:rPr b="0" lang="en" sz="1100">
                <a:solidFill>
                  <a:srgbClr val="B7B7B7"/>
                </a:solidFill>
                <a:latin typeface="Comic Sans MS"/>
                <a:ea typeface="Comic Sans MS"/>
                <a:cs typeface="Comic Sans MS"/>
                <a:sym typeface="Comic Sans MS"/>
              </a:rPr>
              <a:t>Purpose: Draws a line.</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100">
                <a:solidFill>
                  <a:srgbClr val="B7B7B7"/>
                </a:solidFill>
                <a:latin typeface="Comic Sans MS"/>
                <a:ea typeface="Comic Sans MS"/>
                <a:cs typeface="Comic Sans MS"/>
                <a:sym typeface="Comic Sans MS"/>
              </a:rPr>
              <a:t>Syntax: void far  line (int left, int top, int right, int bottom);</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lang="en" sz="1100" u="sng">
                <a:solidFill>
                  <a:srgbClr val="B7B7B7"/>
                </a:solidFill>
                <a:latin typeface="Comic Sans MS"/>
                <a:ea typeface="Comic Sans MS"/>
                <a:cs typeface="Comic Sans MS"/>
                <a:sym typeface="Comic Sans MS"/>
              </a:rPr>
              <a:t>14.flag:</a:t>
            </a:r>
            <a:r>
              <a:rPr b="0" lang="en" sz="1100">
                <a:solidFill>
                  <a:srgbClr val="B7B7B7"/>
                </a:solidFill>
                <a:latin typeface="Comic Sans MS"/>
                <a:ea typeface="Comic Sans MS"/>
                <a:cs typeface="Comic Sans MS"/>
                <a:sym typeface="Comic Sans MS"/>
              </a:rPr>
              <a:t>Purpose: Resets the formatting flags as the default value</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100">
                <a:solidFill>
                  <a:srgbClr val="B7B7B7"/>
                </a:solidFill>
                <a:latin typeface="Comic Sans MS"/>
                <a:ea typeface="Comic Sans MS"/>
                <a:cs typeface="Comic Sans MS"/>
                <a:sym typeface="Comic Sans MS"/>
              </a:rPr>
              <a:t>Syntax; long flag();</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lang="en" sz="1100" u="sng">
                <a:solidFill>
                  <a:srgbClr val="B7B7B7"/>
                </a:solidFill>
                <a:latin typeface="Comic Sans MS"/>
                <a:ea typeface="Comic Sans MS"/>
                <a:cs typeface="Comic Sans MS"/>
                <a:sym typeface="Comic Sans MS"/>
              </a:rPr>
              <a:t>15.ARC(): </a:t>
            </a:r>
            <a:r>
              <a:rPr b="0" lang="en" sz="1100">
                <a:solidFill>
                  <a:srgbClr val="B7B7B7"/>
                </a:solidFill>
                <a:latin typeface="Comic Sans MS"/>
                <a:ea typeface="Comic Sans MS"/>
                <a:cs typeface="Comic Sans MS"/>
                <a:sym typeface="Comic Sans MS"/>
              </a:rPr>
              <a:t>Purpose : Draws an arc.</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100">
                <a:solidFill>
                  <a:srgbClr val="B7B7B7"/>
                </a:solidFill>
                <a:latin typeface="Comic Sans MS"/>
                <a:ea typeface="Comic Sans MS"/>
                <a:cs typeface="Comic Sans MS"/>
                <a:sym typeface="Comic Sans MS"/>
              </a:rPr>
              <a:t>Syntax: void arc (int xcentre, int ycenter, int stangle, int endangle,int radius);</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100" u="sng">
                <a:solidFill>
                  <a:srgbClr val="B7B7B7"/>
                </a:solidFill>
                <a:latin typeface="Comic Sans MS"/>
                <a:ea typeface="Comic Sans MS"/>
                <a:cs typeface="Comic Sans MS"/>
                <a:sym typeface="Comic Sans MS"/>
              </a:rPr>
              <a:t>1</a:t>
            </a:r>
            <a:r>
              <a:rPr lang="en" sz="1100" u="sng">
                <a:solidFill>
                  <a:srgbClr val="B7B7B7"/>
                </a:solidFill>
                <a:latin typeface="Comic Sans MS"/>
                <a:ea typeface="Comic Sans MS"/>
                <a:cs typeface="Comic Sans MS"/>
                <a:sym typeface="Comic Sans MS"/>
              </a:rPr>
              <a:t>6.CIRCLE</a:t>
            </a:r>
            <a:r>
              <a:rPr b="0" lang="en" sz="1100" u="sng">
                <a:solidFill>
                  <a:srgbClr val="B7B7B7"/>
                </a:solidFill>
                <a:latin typeface="Comic Sans MS"/>
                <a:ea typeface="Comic Sans MS"/>
                <a:cs typeface="Comic Sans MS"/>
                <a:sym typeface="Comic Sans MS"/>
              </a:rPr>
              <a:t>: </a:t>
            </a:r>
            <a:r>
              <a:rPr b="0" lang="en" sz="1100" u="sng">
                <a:solidFill>
                  <a:srgbClr val="B7B7B7"/>
                </a:solidFill>
                <a:latin typeface="Comic Sans MS"/>
                <a:ea typeface="Comic Sans MS"/>
                <a:cs typeface="Comic Sans MS"/>
                <a:sym typeface="Comic Sans MS"/>
              </a:rPr>
              <a:t> 	</a:t>
            </a:r>
            <a:r>
              <a:rPr b="0" lang="en" sz="1100">
                <a:solidFill>
                  <a:srgbClr val="B7B7B7"/>
                </a:solidFill>
                <a:latin typeface="Comic Sans MS"/>
                <a:ea typeface="Comic Sans MS"/>
                <a:cs typeface="Comic Sans MS"/>
                <a:sym typeface="Comic Sans MS"/>
              </a:rPr>
              <a:t> Circle draws a circle.</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100" u="sng">
                <a:solidFill>
                  <a:srgbClr val="B7B7B7"/>
                </a:solidFill>
                <a:latin typeface="Comic Sans MS"/>
                <a:ea typeface="Comic Sans MS"/>
                <a:cs typeface="Comic Sans MS"/>
                <a:sym typeface="Comic Sans MS"/>
              </a:rPr>
              <a:t>Syntax:</a:t>
            </a:r>
            <a:r>
              <a:rPr b="0" lang="en" sz="1100">
                <a:solidFill>
                  <a:srgbClr val="B7B7B7"/>
                </a:solidFill>
                <a:latin typeface="Comic Sans MS"/>
                <a:ea typeface="Comic Sans MS"/>
                <a:cs typeface="Comic Sans MS"/>
                <a:sym typeface="Comic Sans MS"/>
              </a:rPr>
              <a:t> Circle(intx,inty,int radius)</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lang="en" sz="1100" u="sng">
                <a:solidFill>
                  <a:srgbClr val="B7B7B7"/>
                </a:solidFill>
                <a:latin typeface="Comic Sans MS"/>
                <a:ea typeface="Comic Sans MS"/>
                <a:cs typeface="Comic Sans MS"/>
                <a:sym typeface="Comic Sans MS"/>
              </a:rPr>
              <a:t>17.RANDOM:      	</a:t>
            </a:r>
            <a:r>
              <a:rPr b="0" lang="en" sz="1100">
                <a:solidFill>
                  <a:srgbClr val="B7B7B7"/>
                </a:solidFill>
                <a:latin typeface="Comic Sans MS"/>
                <a:ea typeface="Comic Sans MS"/>
                <a:cs typeface="Comic Sans MS"/>
                <a:sym typeface="Comic Sans MS"/>
              </a:rPr>
              <a:t>Macro that returns an integer.</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100" u="sng">
                <a:solidFill>
                  <a:srgbClr val="B7B7B7"/>
                </a:solidFill>
                <a:latin typeface="Comic Sans MS"/>
                <a:ea typeface="Comic Sans MS"/>
                <a:cs typeface="Comic Sans MS"/>
                <a:sym typeface="Comic Sans MS"/>
              </a:rPr>
              <a:t>Syntax:</a:t>
            </a:r>
            <a:r>
              <a:rPr b="0" lang="en" sz="1100">
                <a:solidFill>
                  <a:srgbClr val="B7B7B7"/>
                </a:solidFill>
                <a:latin typeface="Comic Sans MS"/>
                <a:ea typeface="Comic Sans MS"/>
                <a:cs typeface="Comic Sans MS"/>
                <a:sym typeface="Comic Sans MS"/>
              </a:rPr>
              <a:t> Random(num);</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t/>
            </a:r>
            <a:endParaRPr b="0" sz="1100">
              <a:latin typeface="Arial"/>
              <a:ea typeface="Arial"/>
              <a:cs typeface="Arial"/>
              <a:sym typeface="Arial"/>
            </a:endParaRPr>
          </a:p>
          <a:p>
            <a:pPr indent="0" lvl="0" marL="0" rtl="0" algn="l">
              <a:lnSpc>
                <a:spcPct val="150000"/>
              </a:lnSpc>
              <a:spcBef>
                <a:spcPts val="600"/>
              </a:spcBef>
              <a:spcAft>
                <a:spcPts val="0"/>
              </a:spcAft>
              <a:buNone/>
            </a:pPr>
            <a:r>
              <a:t/>
            </a:r>
            <a:endParaRPr b="0" sz="1100">
              <a:latin typeface="Arial"/>
              <a:ea typeface="Arial"/>
              <a:cs typeface="Arial"/>
              <a:sym typeface="Arial"/>
            </a:endParaRPr>
          </a:p>
          <a:p>
            <a:pPr indent="0" lvl="0" marL="0" rtl="0" algn="l">
              <a:lnSpc>
                <a:spcPct val="150000"/>
              </a:lnSpc>
              <a:spcBef>
                <a:spcPts val="600"/>
              </a:spcBef>
              <a:spcAft>
                <a:spcPts val="0"/>
              </a:spcAft>
              <a:buNone/>
            </a:pPr>
            <a:r>
              <a:t/>
            </a:r>
            <a:endParaRPr b="0" sz="1100">
              <a:latin typeface="Arial"/>
              <a:ea typeface="Arial"/>
              <a:cs typeface="Arial"/>
              <a:sym typeface="Arial"/>
            </a:endParaRPr>
          </a:p>
          <a:p>
            <a:pPr indent="0" lvl="0" marL="0" rtl="0" algn="l">
              <a:lnSpc>
                <a:spcPct val="150000"/>
              </a:lnSpc>
              <a:spcBef>
                <a:spcPts val="600"/>
              </a:spcBef>
              <a:spcAft>
                <a:spcPts val="0"/>
              </a:spcAft>
              <a:buNone/>
            </a:pPr>
            <a:r>
              <a:t/>
            </a:r>
            <a:endParaRPr b="0" sz="1100">
              <a:latin typeface="Arial"/>
              <a:ea typeface="Arial"/>
              <a:cs typeface="Arial"/>
              <a:sym typeface="Arial"/>
            </a:endParaRPr>
          </a:p>
          <a:p>
            <a:pPr indent="0" lvl="0" marL="0" rtl="0" algn="l">
              <a:lnSpc>
                <a:spcPct val="150000"/>
              </a:lnSpc>
              <a:spcBef>
                <a:spcPts val="600"/>
              </a:spcBef>
              <a:spcAft>
                <a:spcPts val="0"/>
              </a:spcAft>
              <a:buNone/>
            </a:pPr>
            <a:r>
              <a:t/>
            </a:r>
            <a:endParaRPr b="0" sz="1100">
              <a:latin typeface="Arial"/>
              <a:ea typeface="Arial"/>
              <a:cs typeface="Arial"/>
              <a:sym typeface="Arial"/>
            </a:endParaRPr>
          </a:p>
          <a:p>
            <a:pPr indent="0" lvl="0" marL="0" rtl="0" algn="l">
              <a:lnSpc>
                <a:spcPct val="150000"/>
              </a:lnSpc>
              <a:spcBef>
                <a:spcPts val="600"/>
              </a:spcBef>
              <a:spcAft>
                <a:spcPts val="0"/>
              </a:spcAft>
              <a:buNone/>
            </a:pPr>
            <a:r>
              <a:t/>
            </a:r>
            <a:endParaRPr b="0" sz="1100">
              <a:latin typeface="Arial"/>
              <a:ea typeface="Arial"/>
              <a:cs typeface="Arial"/>
              <a:sym typeface="Arial"/>
            </a:endParaRPr>
          </a:p>
          <a:p>
            <a:pPr indent="0" lvl="0" marL="0" rtl="0">
              <a:spcBef>
                <a:spcPts val="0"/>
              </a:spcBef>
              <a:spcAft>
                <a:spcPts val="0"/>
              </a:spcAft>
              <a:buNone/>
            </a:pPr>
            <a:r>
              <a:t/>
            </a:r>
            <a:endParaRPr/>
          </a:p>
        </p:txBody>
      </p:sp>
      <p:pic>
        <p:nvPicPr>
          <p:cNvPr descr="Logomakr_1weYb5.png" id="119" name="Shape 119"/>
          <p:cNvPicPr preferRelativeResize="0"/>
          <p:nvPr/>
        </p:nvPicPr>
        <p:blipFill>
          <a:blip r:embed="rId3">
            <a:alphaModFix/>
          </a:blip>
          <a:stretch>
            <a:fillRect/>
          </a:stretch>
        </p:blipFill>
        <p:spPr>
          <a:xfrm>
            <a:off x="49300" y="93275"/>
            <a:ext cx="985400" cy="96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ctrTitle"/>
          </p:nvPr>
        </p:nvSpPr>
        <p:spPr>
          <a:xfrm>
            <a:off x="344250" y="305325"/>
            <a:ext cx="8455500" cy="4579800"/>
          </a:xfrm>
          <a:prstGeom prst="rect">
            <a:avLst/>
          </a:prstGeom>
          <a:solidFill>
            <a:srgbClr val="000000"/>
          </a:solidFill>
        </p:spPr>
        <p:txBody>
          <a:bodyPr anchorCtr="0" anchor="ctr" bIns="91425" lIns="91425" rIns="91425" wrap="square" tIns="91425">
            <a:noAutofit/>
          </a:bodyPr>
          <a:lstStyle/>
          <a:p>
            <a:pPr indent="0" lvl="0" marL="0" rtl="0" algn="l">
              <a:lnSpc>
                <a:spcPct val="150000"/>
              </a:lnSpc>
              <a:spcBef>
                <a:spcPts val="600"/>
              </a:spcBef>
              <a:spcAft>
                <a:spcPts val="0"/>
              </a:spcAft>
              <a:buNone/>
            </a:pPr>
            <a:r>
              <a:t/>
            </a:r>
            <a:endParaRPr sz="1400" u="sng">
              <a:latin typeface="Comic Sans MS"/>
              <a:ea typeface="Comic Sans MS"/>
              <a:cs typeface="Comic Sans MS"/>
              <a:sym typeface="Comic Sans MS"/>
            </a:endParaRPr>
          </a:p>
          <a:p>
            <a:pPr indent="0" lvl="0" marL="0" rtl="0" algn="l">
              <a:lnSpc>
                <a:spcPct val="150000"/>
              </a:lnSpc>
              <a:spcBef>
                <a:spcPts val="600"/>
              </a:spcBef>
              <a:spcAft>
                <a:spcPts val="0"/>
              </a:spcAft>
              <a:buNone/>
            </a:pPr>
            <a:r>
              <a:t/>
            </a:r>
            <a:endParaRPr sz="1400" u="sng">
              <a:latin typeface="Comic Sans MS"/>
              <a:ea typeface="Comic Sans MS"/>
              <a:cs typeface="Comic Sans MS"/>
              <a:sym typeface="Comic Sans MS"/>
            </a:endParaRPr>
          </a:p>
          <a:p>
            <a:pPr indent="0" lvl="0" marL="0" rtl="0" algn="l">
              <a:lnSpc>
                <a:spcPct val="150000"/>
              </a:lnSpc>
              <a:spcBef>
                <a:spcPts val="600"/>
              </a:spcBef>
              <a:spcAft>
                <a:spcPts val="0"/>
              </a:spcAft>
              <a:buNone/>
            </a:pPr>
            <a:r>
              <a:t/>
            </a:r>
            <a:endParaRPr sz="1400" u="sng">
              <a:latin typeface="Comic Sans MS"/>
              <a:ea typeface="Comic Sans MS"/>
              <a:cs typeface="Comic Sans MS"/>
              <a:sym typeface="Comic Sans MS"/>
            </a:endParaRPr>
          </a:p>
          <a:p>
            <a:pPr indent="0" lvl="0" marL="0" rtl="0" algn="l">
              <a:lnSpc>
                <a:spcPct val="150000"/>
              </a:lnSpc>
              <a:spcBef>
                <a:spcPts val="600"/>
              </a:spcBef>
              <a:spcAft>
                <a:spcPts val="0"/>
              </a:spcAft>
              <a:buNone/>
            </a:pPr>
            <a:r>
              <a:t/>
            </a:r>
            <a:endParaRPr sz="1400" u="sng">
              <a:solidFill>
                <a:srgbClr val="999999"/>
              </a:solidFill>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rPr lang="en" sz="1400" u="sng">
                <a:solidFill>
                  <a:srgbClr val="999999"/>
                </a:solidFill>
                <a:latin typeface="Comic Sans MS"/>
                <a:ea typeface="Comic Sans MS"/>
                <a:cs typeface="Comic Sans MS"/>
                <a:sym typeface="Comic Sans MS"/>
              </a:rPr>
              <a:t>18.getaccords() </a:t>
            </a:r>
            <a:r>
              <a:rPr b="0" lang="en" sz="1400">
                <a:solidFill>
                  <a:srgbClr val="999999"/>
                </a:solidFill>
                <a:latin typeface="Comic Sans MS"/>
                <a:ea typeface="Comic Sans MS"/>
                <a:cs typeface="Comic Sans MS"/>
                <a:sym typeface="Comic Sans MS"/>
              </a:rPr>
              <a:t>get coordinates of the last call to arc.</a:t>
            </a:r>
            <a:endParaRPr b="0" sz="1400">
              <a:solidFill>
                <a:srgbClr val="999999"/>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400">
                <a:solidFill>
                  <a:srgbClr val="999999"/>
                </a:solidFill>
                <a:latin typeface="Comic Sans MS"/>
                <a:ea typeface="Comic Sans MS"/>
                <a:cs typeface="Comic Sans MS"/>
                <a:sym typeface="Comic Sans MS"/>
              </a:rPr>
              <a:t>Syntax: void getaccords(struct accordstype *arccords);</a:t>
            </a:r>
            <a:endParaRPr b="0" sz="1400">
              <a:solidFill>
                <a:srgbClr val="999999"/>
              </a:solidFill>
              <a:latin typeface="Comic Sans MS"/>
              <a:ea typeface="Comic Sans MS"/>
              <a:cs typeface="Comic Sans MS"/>
              <a:sym typeface="Comic Sans MS"/>
            </a:endParaRPr>
          </a:p>
          <a:p>
            <a:pPr indent="0" lvl="0" marL="0" rtl="0" algn="l">
              <a:lnSpc>
                <a:spcPct val="150000"/>
              </a:lnSpc>
              <a:spcBef>
                <a:spcPts val="0"/>
              </a:spcBef>
              <a:spcAft>
                <a:spcPts val="0"/>
              </a:spcAft>
              <a:buNone/>
            </a:pPr>
            <a:r>
              <a:rPr lang="en" sz="1400" u="sng">
                <a:solidFill>
                  <a:srgbClr val="999999"/>
                </a:solidFill>
                <a:latin typeface="Comic Sans MS"/>
                <a:ea typeface="Comic Sans MS"/>
                <a:cs typeface="Comic Sans MS"/>
                <a:sym typeface="Comic Sans MS"/>
              </a:rPr>
              <a:t>19.FLOODFILL(); </a:t>
            </a:r>
            <a:r>
              <a:rPr b="0" lang="en" sz="1400">
                <a:solidFill>
                  <a:srgbClr val="999999"/>
                </a:solidFill>
                <a:latin typeface="Comic Sans MS"/>
                <a:ea typeface="Comic Sans MS"/>
                <a:cs typeface="Comic Sans MS"/>
                <a:sym typeface="Comic Sans MS"/>
              </a:rPr>
              <a:t>It fills an enclosed area.</a:t>
            </a:r>
            <a:endParaRPr b="0" sz="1400">
              <a:solidFill>
                <a:srgbClr val="999999"/>
              </a:solidFill>
              <a:latin typeface="Comic Sans MS"/>
              <a:ea typeface="Comic Sans MS"/>
              <a:cs typeface="Comic Sans MS"/>
              <a:sym typeface="Comic Sans MS"/>
            </a:endParaRPr>
          </a:p>
          <a:p>
            <a:pPr indent="0" lvl="0" marL="0" rtl="0" algn="l">
              <a:lnSpc>
                <a:spcPct val="150000"/>
              </a:lnSpc>
              <a:spcBef>
                <a:spcPts val="0"/>
              </a:spcBef>
              <a:spcAft>
                <a:spcPts val="0"/>
              </a:spcAft>
              <a:buNone/>
            </a:pPr>
            <a:r>
              <a:rPr b="0" lang="en" sz="1400">
                <a:solidFill>
                  <a:srgbClr val="999999"/>
                </a:solidFill>
                <a:latin typeface="Comic Sans MS"/>
                <a:ea typeface="Comic Sans MS"/>
                <a:cs typeface="Comic Sans MS"/>
                <a:sym typeface="Comic Sans MS"/>
              </a:rPr>
              <a:t>Syntax: void floodfill(int x,int y,int border);</a:t>
            </a:r>
            <a:endParaRPr b="0" sz="1400">
              <a:solidFill>
                <a:srgbClr val="999999"/>
              </a:solidFill>
              <a:latin typeface="Comic Sans MS"/>
              <a:ea typeface="Comic Sans MS"/>
              <a:cs typeface="Comic Sans MS"/>
              <a:sym typeface="Comic Sans MS"/>
            </a:endParaRPr>
          </a:p>
          <a:p>
            <a:pPr indent="0" lvl="0" marL="0" rtl="0" algn="l">
              <a:lnSpc>
                <a:spcPct val="150000"/>
              </a:lnSpc>
              <a:spcBef>
                <a:spcPts val="0"/>
              </a:spcBef>
              <a:spcAft>
                <a:spcPts val="0"/>
              </a:spcAft>
              <a:buNone/>
            </a:pPr>
            <a:r>
              <a:rPr lang="en" sz="1400" u="sng">
                <a:solidFill>
                  <a:srgbClr val="999999"/>
                </a:solidFill>
                <a:latin typeface="Comic Sans MS"/>
                <a:ea typeface="Comic Sans MS"/>
                <a:cs typeface="Comic Sans MS"/>
                <a:sym typeface="Comic Sans MS"/>
              </a:rPr>
              <a:t>20.sound:</a:t>
            </a:r>
            <a:r>
              <a:rPr lang="en" sz="1400">
                <a:solidFill>
                  <a:srgbClr val="999999"/>
                </a:solidFill>
                <a:latin typeface="Comic Sans MS"/>
                <a:ea typeface="Comic Sans MS"/>
                <a:cs typeface="Comic Sans MS"/>
                <a:sym typeface="Comic Sans MS"/>
              </a:rPr>
              <a:t>                        	</a:t>
            </a:r>
            <a:r>
              <a:rPr b="0" lang="en" sz="1400">
                <a:solidFill>
                  <a:srgbClr val="999999"/>
                </a:solidFill>
                <a:latin typeface="Comic Sans MS"/>
                <a:ea typeface="Comic Sans MS"/>
                <a:cs typeface="Comic Sans MS"/>
                <a:sym typeface="Comic Sans MS"/>
              </a:rPr>
              <a:t>Sound turns on the PC's speaker at a given frequency.</a:t>
            </a:r>
            <a:endParaRPr b="0" sz="1400">
              <a:solidFill>
                <a:srgbClr val="999999"/>
              </a:solidFill>
              <a:latin typeface="Comic Sans MS"/>
              <a:ea typeface="Comic Sans MS"/>
              <a:cs typeface="Comic Sans MS"/>
              <a:sym typeface="Comic Sans MS"/>
            </a:endParaRPr>
          </a:p>
          <a:p>
            <a:pPr indent="0" lvl="0" marL="0" rtl="0" algn="l">
              <a:lnSpc>
                <a:spcPct val="150000"/>
              </a:lnSpc>
              <a:spcBef>
                <a:spcPts val="0"/>
              </a:spcBef>
              <a:spcAft>
                <a:spcPts val="0"/>
              </a:spcAft>
              <a:buNone/>
            </a:pPr>
            <a:r>
              <a:rPr b="0" lang="en" sz="1400">
                <a:solidFill>
                  <a:srgbClr val="999999"/>
                </a:solidFill>
                <a:latin typeface="Comic Sans MS"/>
                <a:ea typeface="Comic Sans MS"/>
                <a:cs typeface="Comic Sans MS"/>
                <a:sym typeface="Comic Sans MS"/>
              </a:rPr>
              <a:t>nosound turns the speaker off after it has been turned on by a call to sound.Frequency specifies the frequency of the sound in hertz (cycles per second)</a:t>
            </a:r>
            <a:endParaRPr b="0" sz="1400">
              <a:solidFill>
                <a:srgbClr val="999999"/>
              </a:solidFill>
              <a:latin typeface="Comic Sans MS"/>
              <a:ea typeface="Comic Sans MS"/>
              <a:cs typeface="Comic Sans MS"/>
              <a:sym typeface="Comic Sans MS"/>
            </a:endParaRPr>
          </a:p>
          <a:p>
            <a:pPr indent="0" lvl="0" marL="0" rtl="0" algn="l">
              <a:lnSpc>
                <a:spcPct val="150000"/>
              </a:lnSpc>
              <a:spcBef>
                <a:spcPts val="0"/>
              </a:spcBef>
              <a:spcAft>
                <a:spcPts val="0"/>
              </a:spcAft>
              <a:buNone/>
            </a:pPr>
            <a:r>
              <a:rPr b="0" lang="en" sz="1400" u="sng">
                <a:solidFill>
                  <a:srgbClr val="999999"/>
                </a:solidFill>
                <a:latin typeface="Comic Sans MS"/>
                <a:ea typeface="Comic Sans MS"/>
                <a:cs typeface="Comic Sans MS"/>
                <a:sym typeface="Comic Sans MS"/>
              </a:rPr>
              <a:t>Synatx:</a:t>
            </a:r>
            <a:endParaRPr b="0" sz="1400" u="sng">
              <a:solidFill>
                <a:srgbClr val="999999"/>
              </a:solidFill>
              <a:latin typeface="Comic Sans MS"/>
              <a:ea typeface="Comic Sans MS"/>
              <a:cs typeface="Comic Sans MS"/>
              <a:sym typeface="Comic Sans MS"/>
            </a:endParaRPr>
          </a:p>
          <a:p>
            <a:pPr indent="0" lvl="0" marL="0" rtl="0" algn="l">
              <a:lnSpc>
                <a:spcPct val="150000"/>
              </a:lnSpc>
              <a:spcBef>
                <a:spcPts val="0"/>
              </a:spcBef>
              <a:spcAft>
                <a:spcPts val="0"/>
              </a:spcAft>
              <a:buNone/>
            </a:pPr>
            <a:r>
              <a:rPr b="0" lang="en" sz="1400">
                <a:solidFill>
                  <a:srgbClr val="999999"/>
                </a:solidFill>
                <a:latin typeface="Comic Sans MS"/>
                <a:ea typeface="Comic Sans MS"/>
                <a:cs typeface="Comic Sans MS"/>
                <a:sym typeface="Comic Sans MS"/>
              </a:rPr>
              <a:t>■ void sound(unsigned frequen</a:t>
            </a:r>
            <a:r>
              <a:rPr b="0" lang="en" sz="1400">
                <a:latin typeface="Comic Sans MS"/>
                <a:ea typeface="Comic Sans MS"/>
                <a:cs typeface="Comic Sans MS"/>
                <a:sym typeface="Comic Sans MS"/>
              </a:rPr>
              <a:t>cy);</a:t>
            </a:r>
            <a:endParaRPr b="0" sz="1400">
              <a:latin typeface="Comic Sans MS"/>
              <a:ea typeface="Comic Sans MS"/>
              <a:cs typeface="Comic Sans MS"/>
              <a:sym typeface="Comic Sans MS"/>
            </a:endParaRPr>
          </a:p>
          <a:p>
            <a:pPr indent="0" lvl="0" marL="0" rtl="0" algn="l">
              <a:lnSpc>
                <a:spcPct val="150000"/>
              </a:lnSpc>
              <a:spcBef>
                <a:spcPts val="0"/>
              </a:spcBef>
              <a:spcAft>
                <a:spcPts val="0"/>
              </a:spcAft>
              <a:buNone/>
            </a:pPr>
            <a:r>
              <a:t/>
            </a:r>
            <a:endParaRPr b="0" sz="1100">
              <a:latin typeface="Arial"/>
              <a:ea typeface="Arial"/>
              <a:cs typeface="Arial"/>
              <a:sym typeface="Arial"/>
            </a:endParaRPr>
          </a:p>
          <a:p>
            <a:pPr indent="0" lvl="0" marL="0" algn="l">
              <a:lnSpc>
                <a:spcPct val="150000"/>
              </a:lnSpc>
              <a:spcBef>
                <a:spcPts val="600"/>
              </a:spcBef>
              <a:spcAft>
                <a:spcPts val="0"/>
              </a:spcAft>
              <a:buClr>
                <a:schemeClr val="dk2"/>
              </a:buClr>
              <a:buSzPts val="1100"/>
              <a:buFont typeface="Arial"/>
              <a:buNone/>
            </a:pPr>
            <a:r>
              <a:t/>
            </a:r>
            <a:endParaRPr b="0" sz="1100">
              <a:latin typeface="Arial"/>
              <a:ea typeface="Arial"/>
              <a:cs typeface="Arial"/>
              <a:sym typeface="Arial"/>
            </a:endParaRPr>
          </a:p>
          <a:p>
            <a:pPr indent="0" lvl="0" marL="0">
              <a:spcBef>
                <a:spcPts val="0"/>
              </a:spcBef>
              <a:spcAft>
                <a:spcPts val="0"/>
              </a:spcAft>
              <a:buNone/>
            </a:pPr>
            <a:r>
              <a:t/>
            </a:r>
            <a:endParaRPr/>
          </a:p>
        </p:txBody>
      </p:sp>
      <p:pic>
        <p:nvPicPr>
          <p:cNvPr descr="Logomakr_1weYb5.png" id="125" name="Shape 125"/>
          <p:cNvPicPr preferRelativeResize="0"/>
          <p:nvPr/>
        </p:nvPicPr>
        <p:blipFill>
          <a:blip r:embed="rId3">
            <a:alphaModFix/>
          </a:blip>
          <a:stretch>
            <a:fillRect/>
          </a:stretch>
        </p:blipFill>
        <p:spPr>
          <a:xfrm>
            <a:off x="49300" y="93275"/>
            <a:ext cx="985400" cy="96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ctrTitle"/>
          </p:nvPr>
        </p:nvSpPr>
        <p:spPr>
          <a:xfrm>
            <a:off x="344250" y="187900"/>
            <a:ext cx="8455500" cy="4803000"/>
          </a:xfrm>
          <a:prstGeom prst="rect">
            <a:avLst/>
          </a:prstGeom>
          <a:solidFill>
            <a:srgbClr val="000000"/>
          </a:solidFill>
        </p:spPr>
        <p:txBody>
          <a:bodyPr anchorCtr="0" anchor="ctr" bIns="91425" lIns="91425" rIns="91425" wrap="square" tIns="91425">
            <a:noAutofit/>
          </a:bodyPr>
          <a:lstStyle/>
          <a:p>
            <a:pPr indent="0" lvl="0" marL="0">
              <a:spcBef>
                <a:spcPts val="0"/>
              </a:spcBef>
              <a:spcAft>
                <a:spcPts val="0"/>
              </a:spcAft>
              <a:buNone/>
            </a:pPr>
            <a:r>
              <a:t/>
            </a:r>
            <a:endParaRPr sz="2400"/>
          </a:p>
          <a:p>
            <a:pPr indent="0" lvl="0" marL="0" algn="l">
              <a:spcBef>
                <a:spcPts val="0"/>
              </a:spcBef>
              <a:spcAft>
                <a:spcPts val="0"/>
              </a:spcAft>
              <a:buNone/>
            </a:pPr>
            <a:r>
              <a:t/>
            </a:r>
            <a:endParaRPr sz="2400"/>
          </a:p>
          <a:p>
            <a:pPr indent="0" lvl="0" marL="0">
              <a:spcBef>
                <a:spcPts val="0"/>
              </a:spcBef>
              <a:spcAft>
                <a:spcPts val="0"/>
              </a:spcAft>
              <a:buNone/>
            </a:pPr>
            <a:r>
              <a:rPr lang="en" sz="2400"/>
              <a:t>                                                 </a:t>
            </a:r>
            <a:r>
              <a:rPr lang="en" sz="2400">
                <a:solidFill>
                  <a:srgbClr val="B7B7B7"/>
                </a:solidFill>
              </a:rPr>
              <a:t>     Algorithm</a:t>
            </a:r>
            <a:endParaRPr sz="2400">
              <a:solidFill>
                <a:srgbClr val="B7B7B7"/>
              </a:solidFill>
            </a:endParaRPr>
          </a:p>
          <a:p>
            <a:pPr indent="0" lvl="0" marL="0">
              <a:spcBef>
                <a:spcPts val="0"/>
              </a:spcBef>
              <a:spcAft>
                <a:spcPts val="0"/>
              </a:spcAft>
              <a:buNone/>
            </a:pPr>
            <a:r>
              <a:t/>
            </a:r>
            <a:endParaRPr sz="2400">
              <a:solidFill>
                <a:srgbClr val="B7B7B7"/>
              </a:solidFill>
            </a:endParaRPr>
          </a:p>
          <a:p>
            <a:pPr indent="0" lvl="0" marL="0">
              <a:spcBef>
                <a:spcPts val="0"/>
              </a:spcBef>
              <a:spcAft>
                <a:spcPts val="0"/>
              </a:spcAft>
              <a:buNone/>
            </a:pPr>
            <a:r>
              <a:rPr lang="en" sz="1100">
                <a:solidFill>
                  <a:srgbClr val="B7B7B7"/>
                </a:solidFill>
                <a:latin typeface="Arial"/>
                <a:ea typeface="Arial"/>
                <a:cs typeface="Arial"/>
                <a:sym typeface="Arial"/>
              </a:rPr>
              <a:t>                                STEP1:      Welcome screen will be displayed</a:t>
            </a:r>
            <a:r>
              <a:rPr lang="en" sz="1100">
                <a:solidFill>
                  <a:srgbClr val="B7B7B7"/>
                </a:solidFill>
                <a:latin typeface="Arial"/>
                <a:ea typeface="Arial"/>
                <a:cs typeface="Arial"/>
                <a:sym typeface="Arial"/>
              </a:rPr>
              <a:t>. </a:t>
            </a:r>
            <a:endParaRPr sz="1100">
              <a:solidFill>
                <a:srgbClr val="B7B7B7"/>
              </a:solidFill>
              <a:latin typeface="Arial"/>
              <a:ea typeface="Arial"/>
              <a:cs typeface="Arial"/>
              <a:sym typeface="Arial"/>
            </a:endParaRPr>
          </a:p>
          <a:p>
            <a:pPr indent="0" lvl="0" marL="0" rtl="0">
              <a:spcBef>
                <a:spcPts val="0"/>
              </a:spcBef>
              <a:spcAft>
                <a:spcPts val="0"/>
              </a:spcAft>
              <a:buNone/>
            </a:pPr>
            <a:r>
              <a:rPr lang="en" sz="1100">
                <a:solidFill>
                  <a:srgbClr val="B7B7B7"/>
                </a:solidFill>
                <a:latin typeface="Arial"/>
                <a:ea typeface="Arial"/>
                <a:cs typeface="Arial"/>
                <a:sym typeface="Arial"/>
              </a:rPr>
              <a:t>     </a:t>
            </a:r>
            <a:endParaRPr sz="1100">
              <a:solidFill>
                <a:srgbClr val="B7B7B7"/>
              </a:solidFill>
              <a:latin typeface="Arial"/>
              <a:ea typeface="Arial"/>
              <a:cs typeface="Arial"/>
              <a:sym typeface="Arial"/>
            </a:endParaRPr>
          </a:p>
          <a:p>
            <a:pPr indent="0" lvl="0" marL="0">
              <a:spcBef>
                <a:spcPts val="0"/>
              </a:spcBef>
              <a:spcAft>
                <a:spcPts val="0"/>
              </a:spcAft>
              <a:buNone/>
            </a:pPr>
            <a:r>
              <a:rPr lang="en" sz="1100">
                <a:solidFill>
                  <a:srgbClr val="B7B7B7"/>
                </a:solidFill>
                <a:latin typeface="Arial"/>
                <a:ea typeface="Arial"/>
                <a:cs typeface="Arial"/>
                <a:sym typeface="Arial"/>
              </a:rPr>
              <a:t>                                        </a:t>
            </a:r>
            <a:r>
              <a:rPr lang="en" sz="1100">
                <a:solidFill>
                  <a:srgbClr val="B7B7B7"/>
                </a:solidFill>
                <a:latin typeface="Arial"/>
                <a:ea typeface="Arial"/>
                <a:cs typeface="Arial"/>
                <a:sym typeface="Arial"/>
              </a:rPr>
              <a:t>STEP2:	     Different choices would be displayed</a:t>
            </a:r>
            <a:endParaRPr sz="1100">
              <a:solidFill>
                <a:srgbClr val="B7B7B7"/>
              </a:solidFill>
              <a:latin typeface="Arial"/>
              <a:ea typeface="Arial"/>
              <a:cs typeface="Arial"/>
              <a:sym typeface="Arial"/>
            </a:endParaRPr>
          </a:p>
          <a:p>
            <a:pPr indent="0" lvl="0" marL="0" algn="l">
              <a:spcBef>
                <a:spcPts val="0"/>
              </a:spcBef>
              <a:spcAft>
                <a:spcPts val="0"/>
              </a:spcAft>
              <a:buNone/>
            </a:pPr>
            <a:r>
              <a:t/>
            </a:r>
            <a:endParaRPr sz="1100">
              <a:solidFill>
                <a:srgbClr val="B7B7B7"/>
              </a:solidFill>
              <a:latin typeface="Arial"/>
              <a:ea typeface="Arial"/>
              <a:cs typeface="Arial"/>
              <a:sym typeface="Arial"/>
            </a:endParaRPr>
          </a:p>
          <a:p>
            <a:pPr indent="0" lvl="0" marL="0">
              <a:spcBef>
                <a:spcPts val="0"/>
              </a:spcBef>
              <a:spcAft>
                <a:spcPts val="0"/>
              </a:spcAft>
              <a:buNone/>
            </a:pPr>
            <a:r>
              <a:rPr lang="en" sz="1100">
                <a:solidFill>
                  <a:srgbClr val="B7B7B7"/>
                </a:solidFill>
                <a:latin typeface="Arial"/>
                <a:ea typeface="Arial"/>
                <a:cs typeface="Arial"/>
                <a:sym typeface="Arial"/>
              </a:rPr>
              <a:t>                                                                          </a:t>
            </a:r>
            <a:r>
              <a:rPr lang="en" sz="1100">
                <a:solidFill>
                  <a:srgbClr val="B7B7B7"/>
                </a:solidFill>
                <a:latin typeface="Arial"/>
                <a:ea typeface="Arial"/>
                <a:cs typeface="Arial"/>
                <a:sym typeface="Arial"/>
              </a:rPr>
              <a:t>STEP3:      Game</a:t>
            </a:r>
            <a:r>
              <a:rPr lang="en" sz="1100">
                <a:solidFill>
                  <a:srgbClr val="B7B7B7"/>
                </a:solidFill>
                <a:latin typeface="Arial"/>
                <a:ea typeface="Arial"/>
                <a:cs typeface="Arial"/>
                <a:sym typeface="Arial"/>
              </a:rPr>
              <a:t> is chosen player would be redirected to game scree</a:t>
            </a:r>
            <a:r>
              <a:rPr lang="en" sz="1100">
                <a:solidFill>
                  <a:srgbClr val="B7B7B7"/>
                </a:solidFill>
                <a:latin typeface="Arial"/>
                <a:ea typeface="Arial"/>
                <a:cs typeface="Arial"/>
                <a:sym typeface="Arial"/>
              </a:rPr>
              <a:t>n</a:t>
            </a:r>
            <a:endParaRPr sz="1100">
              <a:solidFill>
                <a:srgbClr val="B7B7B7"/>
              </a:solidFill>
              <a:latin typeface="Arial"/>
              <a:ea typeface="Arial"/>
              <a:cs typeface="Arial"/>
              <a:sym typeface="Arial"/>
            </a:endParaRPr>
          </a:p>
          <a:p>
            <a:pPr indent="0" lvl="0" marL="0" rtl="0">
              <a:spcBef>
                <a:spcPts val="0"/>
              </a:spcBef>
              <a:spcAft>
                <a:spcPts val="0"/>
              </a:spcAft>
              <a:buNone/>
            </a:pPr>
            <a:r>
              <a:rPr lang="en" sz="1100">
                <a:solidFill>
                  <a:srgbClr val="B7B7B7"/>
                </a:solidFill>
                <a:latin typeface="Arial"/>
                <a:ea typeface="Arial"/>
                <a:cs typeface="Arial"/>
                <a:sym typeface="Arial"/>
              </a:rPr>
              <a:t>.</a:t>
            </a:r>
            <a:endParaRPr sz="1100">
              <a:solidFill>
                <a:srgbClr val="B7B7B7"/>
              </a:solidFill>
              <a:latin typeface="Arial"/>
              <a:ea typeface="Arial"/>
              <a:cs typeface="Arial"/>
              <a:sym typeface="Arial"/>
            </a:endParaRPr>
          </a:p>
          <a:p>
            <a:pPr indent="0" lvl="0" marL="0" rtl="0" algn="l">
              <a:spcBef>
                <a:spcPts val="0"/>
              </a:spcBef>
              <a:spcAft>
                <a:spcPts val="0"/>
              </a:spcAft>
              <a:buNone/>
            </a:pPr>
            <a:r>
              <a:rPr lang="en" sz="1100">
                <a:solidFill>
                  <a:srgbClr val="B7B7B7"/>
                </a:solidFill>
                <a:latin typeface="Arial"/>
                <a:ea typeface="Arial"/>
                <a:cs typeface="Arial"/>
                <a:sym typeface="Arial"/>
              </a:rPr>
              <a:t>                                                                                   </a:t>
            </a:r>
            <a:r>
              <a:rPr lang="en" sz="1100">
                <a:solidFill>
                  <a:srgbClr val="B7B7B7"/>
                </a:solidFill>
                <a:latin typeface="Arial"/>
                <a:ea typeface="Arial"/>
                <a:cs typeface="Arial"/>
                <a:sym typeface="Arial"/>
              </a:rPr>
              <a:t>STEP4:      Game screen with bow and arrow will be there to hit the target.</a:t>
            </a:r>
            <a:endParaRPr sz="1100">
              <a:solidFill>
                <a:srgbClr val="B7B7B7"/>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rgbClr val="B7B7B7"/>
                </a:solidFill>
                <a:latin typeface="Arial"/>
                <a:ea typeface="Arial"/>
                <a:cs typeface="Arial"/>
                <a:sym typeface="Arial"/>
              </a:rPr>
              <a:t> </a:t>
            </a:r>
            <a:endParaRPr sz="1100">
              <a:solidFill>
                <a:srgbClr val="B7B7B7"/>
              </a:solidFill>
              <a:latin typeface="Arial"/>
              <a:ea typeface="Arial"/>
              <a:cs typeface="Arial"/>
              <a:sym typeface="Arial"/>
            </a:endParaRPr>
          </a:p>
          <a:p>
            <a:pPr indent="0" lvl="0" marL="0">
              <a:spcBef>
                <a:spcPts val="0"/>
              </a:spcBef>
              <a:spcAft>
                <a:spcPts val="0"/>
              </a:spcAft>
              <a:buNone/>
            </a:pPr>
            <a:r>
              <a:rPr lang="en" sz="1100">
                <a:solidFill>
                  <a:srgbClr val="B7B7B7"/>
                </a:solidFill>
                <a:latin typeface="Arial"/>
                <a:ea typeface="Arial"/>
                <a:cs typeface="Arial"/>
                <a:sym typeface="Arial"/>
              </a:rPr>
              <a:t>                                                              STEP5:       When the arrow is hitted the score will be displayed.</a:t>
            </a:r>
            <a:endParaRPr sz="1100">
              <a:solidFill>
                <a:srgbClr val="B7B7B7"/>
              </a:solidFill>
              <a:latin typeface="Arial"/>
              <a:ea typeface="Arial"/>
              <a:cs typeface="Arial"/>
              <a:sym typeface="Arial"/>
            </a:endParaRPr>
          </a:p>
          <a:p>
            <a:pPr indent="0" lvl="0" marL="0" rtl="0">
              <a:spcBef>
                <a:spcPts val="0"/>
              </a:spcBef>
              <a:spcAft>
                <a:spcPts val="0"/>
              </a:spcAft>
              <a:buClr>
                <a:schemeClr val="dk2"/>
              </a:buClr>
              <a:buSzPts val="1100"/>
              <a:buFont typeface="Arial"/>
              <a:buNone/>
            </a:pPr>
            <a:r>
              <a:t/>
            </a:r>
            <a:endParaRPr sz="1100">
              <a:solidFill>
                <a:srgbClr val="B7B7B7"/>
              </a:solidFill>
              <a:latin typeface="Arial"/>
              <a:ea typeface="Arial"/>
              <a:cs typeface="Arial"/>
              <a:sym typeface="Arial"/>
            </a:endParaRPr>
          </a:p>
          <a:p>
            <a:pPr indent="0" lvl="0" marL="0">
              <a:spcBef>
                <a:spcPts val="0"/>
              </a:spcBef>
              <a:spcAft>
                <a:spcPts val="0"/>
              </a:spcAft>
              <a:buNone/>
            </a:pPr>
            <a:r>
              <a:rPr lang="en" sz="1100">
                <a:solidFill>
                  <a:srgbClr val="B7B7B7"/>
                </a:solidFill>
                <a:latin typeface="Arial"/>
                <a:ea typeface="Arial"/>
                <a:cs typeface="Arial"/>
                <a:sym typeface="Arial"/>
              </a:rPr>
              <a:t>                                                       STEP6:        Like that 20 arrows will be there to hit the target.</a:t>
            </a:r>
            <a:endParaRPr sz="1100">
              <a:solidFill>
                <a:srgbClr val="B7B7B7"/>
              </a:solidFill>
              <a:latin typeface="Arial"/>
              <a:ea typeface="Arial"/>
              <a:cs typeface="Arial"/>
              <a:sym typeface="Arial"/>
            </a:endParaRPr>
          </a:p>
          <a:p>
            <a:pPr indent="0" lvl="0" marL="0" rtl="0">
              <a:spcBef>
                <a:spcPts val="0"/>
              </a:spcBef>
              <a:spcAft>
                <a:spcPts val="0"/>
              </a:spcAft>
              <a:buClr>
                <a:schemeClr val="dk2"/>
              </a:buClr>
              <a:buSzPts val="1100"/>
              <a:buFont typeface="Arial"/>
              <a:buNone/>
            </a:pPr>
            <a:r>
              <a:t/>
            </a:r>
            <a:endParaRPr sz="1100">
              <a:solidFill>
                <a:srgbClr val="B7B7B7"/>
              </a:solidFill>
              <a:latin typeface="Arial"/>
              <a:ea typeface="Arial"/>
              <a:cs typeface="Arial"/>
              <a:sym typeface="Arial"/>
            </a:endParaRPr>
          </a:p>
          <a:p>
            <a:pPr indent="0" lvl="0" marL="0" rtl="0">
              <a:spcBef>
                <a:spcPts val="0"/>
              </a:spcBef>
              <a:spcAft>
                <a:spcPts val="0"/>
              </a:spcAft>
              <a:buClr>
                <a:schemeClr val="dk2"/>
              </a:buClr>
              <a:buSzPts val="1100"/>
              <a:buFont typeface="Arial"/>
              <a:buNone/>
            </a:pPr>
            <a:r>
              <a:rPr lang="en" sz="1100">
                <a:solidFill>
                  <a:srgbClr val="B7B7B7"/>
                </a:solidFill>
                <a:latin typeface="Arial"/>
                <a:ea typeface="Arial"/>
                <a:cs typeface="Arial"/>
                <a:sym typeface="Arial"/>
              </a:rPr>
              <a:t>                                                                                  STEP7:         If scores 100 then proceeds to level 2 and repeat the procedure.  </a:t>
            </a:r>
            <a:endParaRPr sz="1100">
              <a:solidFill>
                <a:srgbClr val="B7B7B7"/>
              </a:solidFill>
              <a:latin typeface="Arial"/>
              <a:ea typeface="Arial"/>
              <a:cs typeface="Arial"/>
              <a:sym typeface="Arial"/>
            </a:endParaRPr>
          </a:p>
          <a:p>
            <a:pPr indent="0" lvl="0" marL="0">
              <a:spcBef>
                <a:spcPts val="0"/>
              </a:spcBef>
              <a:spcAft>
                <a:spcPts val="0"/>
              </a:spcAft>
              <a:buNone/>
            </a:pPr>
            <a:r>
              <a:rPr lang="en" sz="1100">
                <a:solidFill>
                  <a:srgbClr val="B7B7B7"/>
                </a:solidFill>
                <a:latin typeface="Arial"/>
                <a:ea typeface="Arial"/>
                <a:cs typeface="Arial"/>
                <a:sym typeface="Arial"/>
              </a:rPr>
              <a:t>                              </a:t>
            </a:r>
            <a:endParaRPr sz="1100">
              <a:solidFill>
                <a:srgbClr val="B7B7B7"/>
              </a:solidFill>
              <a:latin typeface="Arial"/>
              <a:ea typeface="Arial"/>
              <a:cs typeface="Arial"/>
              <a:sym typeface="Arial"/>
            </a:endParaRPr>
          </a:p>
          <a:p>
            <a:pPr indent="0" lvl="0" marL="0" rtl="0">
              <a:spcBef>
                <a:spcPts val="0"/>
              </a:spcBef>
              <a:spcAft>
                <a:spcPts val="0"/>
              </a:spcAft>
              <a:buClr>
                <a:schemeClr val="dk2"/>
              </a:buClr>
              <a:buSzPts val="1100"/>
              <a:buFont typeface="Arial"/>
              <a:buNone/>
            </a:pPr>
            <a:r>
              <a:rPr lang="en" sz="1100">
                <a:solidFill>
                  <a:srgbClr val="B7B7B7"/>
                </a:solidFill>
                <a:latin typeface="Arial"/>
                <a:ea typeface="Arial"/>
                <a:cs typeface="Arial"/>
                <a:sym typeface="Arial"/>
              </a:rPr>
              <a:t>                            STEP8:        The final score will be displayed.</a:t>
            </a:r>
            <a:endParaRPr sz="1100">
              <a:solidFill>
                <a:srgbClr val="B7B7B7"/>
              </a:solidFill>
              <a:latin typeface="Arial"/>
              <a:ea typeface="Arial"/>
              <a:cs typeface="Arial"/>
              <a:sym typeface="Arial"/>
            </a:endParaRPr>
          </a:p>
          <a:p>
            <a:pPr indent="0" lvl="0" marL="0">
              <a:spcBef>
                <a:spcPts val="0"/>
              </a:spcBef>
              <a:spcAft>
                <a:spcPts val="0"/>
              </a:spcAft>
              <a:buNone/>
            </a:pPr>
            <a:r>
              <a:rPr lang="en" sz="1100">
                <a:solidFill>
                  <a:srgbClr val="B7B7B7"/>
                </a:solidFill>
                <a:latin typeface="Arial"/>
                <a:ea typeface="Arial"/>
                <a:cs typeface="Arial"/>
                <a:sym typeface="Arial"/>
              </a:rPr>
              <a:t>                                                    </a:t>
            </a:r>
            <a:endParaRPr sz="1100">
              <a:solidFill>
                <a:srgbClr val="B7B7B7"/>
              </a:solidFill>
              <a:latin typeface="Arial"/>
              <a:ea typeface="Arial"/>
              <a:cs typeface="Arial"/>
              <a:sym typeface="Arial"/>
            </a:endParaRPr>
          </a:p>
          <a:p>
            <a:pPr indent="0" lvl="0" marL="0" rtl="0">
              <a:spcBef>
                <a:spcPts val="0"/>
              </a:spcBef>
              <a:spcAft>
                <a:spcPts val="0"/>
              </a:spcAft>
              <a:buClr>
                <a:schemeClr val="dk2"/>
              </a:buClr>
              <a:buSzPts val="1100"/>
              <a:buFont typeface="Arial"/>
              <a:buNone/>
            </a:pPr>
            <a:r>
              <a:rPr lang="en" sz="1100">
                <a:solidFill>
                  <a:srgbClr val="B7B7B7"/>
                </a:solidFill>
                <a:latin typeface="Arial"/>
                <a:ea typeface="Arial"/>
                <a:cs typeface="Arial"/>
                <a:sym typeface="Arial"/>
              </a:rPr>
              <a:t>                                                     STEP9:        Option ‘continue’ is there to continue the game.</a:t>
            </a:r>
            <a:endParaRPr sz="1100">
              <a:solidFill>
                <a:srgbClr val="B7B7B7"/>
              </a:solidFill>
              <a:latin typeface="Arial"/>
              <a:ea typeface="Arial"/>
              <a:cs typeface="Arial"/>
              <a:sym typeface="Arial"/>
            </a:endParaRPr>
          </a:p>
          <a:p>
            <a:pPr indent="0" lvl="0" marL="0">
              <a:spcBef>
                <a:spcPts val="0"/>
              </a:spcBef>
              <a:spcAft>
                <a:spcPts val="0"/>
              </a:spcAft>
              <a:buNone/>
            </a:pPr>
            <a:r>
              <a:rPr lang="en" sz="1100">
                <a:solidFill>
                  <a:srgbClr val="B7B7B7"/>
                </a:solidFill>
                <a:latin typeface="Arial"/>
                <a:ea typeface="Arial"/>
                <a:cs typeface="Arial"/>
                <a:sym typeface="Arial"/>
              </a:rPr>
              <a:t>                                                         </a:t>
            </a:r>
            <a:endParaRPr sz="1100">
              <a:solidFill>
                <a:srgbClr val="B7B7B7"/>
              </a:solidFill>
              <a:latin typeface="Arial"/>
              <a:ea typeface="Arial"/>
              <a:cs typeface="Arial"/>
              <a:sym typeface="Arial"/>
            </a:endParaRPr>
          </a:p>
          <a:p>
            <a:pPr indent="0" lvl="0" marL="0" rtl="0">
              <a:spcBef>
                <a:spcPts val="0"/>
              </a:spcBef>
              <a:spcAft>
                <a:spcPts val="0"/>
              </a:spcAft>
              <a:buClr>
                <a:schemeClr val="dk2"/>
              </a:buClr>
              <a:buSzPts val="1100"/>
              <a:buFont typeface="Arial"/>
              <a:buNone/>
            </a:pPr>
            <a:r>
              <a:rPr lang="en" sz="1100">
                <a:solidFill>
                  <a:srgbClr val="B7B7B7"/>
                </a:solidFill>
                <a:latin typeface="Arial"/>
                <a:ea typeface="Arial"/>
                <a:cs typeface="Arial"/>
                <a:sym typeface="Arial"/>
              </a:rPr>
              <a:t>                                                         STEP10:      Another option to quit the game is also available.</a:t>
            </a:r>
            <a:endParaRPr sz="1100">
              <a:solidFill>
                <a:srgbClr val="B7B7B7"/>
              </a:solidFill>
              <a:latin typeface="Arial"/>
              <a:ea typeface="Arial"/>
              <a:cs typeface="Arial"/>
              <a:sym typeface="Arial"/>
            </a:endParaRPr>
          </a:p>
          <a:p>
            <a:pPr indent="0" lvl="0" marL="0">
              <a:spcBef>
                <a:spcPts val="0"/>
              </a:spcBef>
              <a:spcAft>
                <a:spcPts val="0"/>
              </a:spcAft>
              <a:buNone/>
            </a:pPr>
            <a:r>
              <a:rPr lang="en" sz="1100">
                <a:solidFill>
                  <a:srgbClr val="B7B7B7"/>
                </a:solidFill>
                <a:latin typeface="Arial"/>
                <a:ea typeface="Arial"/>
                <a:cs typeface="Arial"/>
                <a:sym typeface="Arial"/>
              </a:rPr>
              <a:t>                                                                                         </a:t>
            </a:r>
            <a:endParaRPr sz="1100">
              <a:solidFill>
                <a:srgbClr val="B7B7B7"/>
              </a:solidFill>
              <a:latin typeface="Arial"/>
              <a:ea typeface="Arial"/>
              <a:cs typeface="Arial"/>
              <a:sym typeface="Arial"/>
            </a:endParaRPr>
          </a:p>
          <a:p>
            <a:pPr indent="0" lvl="0" marL="0" rtl="0">
              <a:spcBef>
                <a:spcPts val="0"/>
              </a:spcBef>
              <a:spcAft>
                <a:spcPts val="0"/>
              </a:spcAft>
              <a:buClr>
                <a:schemeClr val="dk2"/>
              </a:buClr>
              <a:buSzPts val="1100"/>
              <a:buFont typeface="Arial"/>
              <a:buNone/>
            </a:pPr>
            <a:r>
              <a:rPr lang="en" sz="1100">
                <a:solidFill>
                  <a:srgbClr val="B7B7B7"/>
                </a:solidFill>
                <a:latin typeface="Arial"/>
                <a:ea typeface="Arial"/>
                <a:cs typeface="Arial"/>
                <a:sym typeface="Arial"/>
              </a:rPr>
              <a:t>                                                                                 STEP11:       Final window will ask for player name to it on leaderboard. And then player would be redirected to the main screen.</a:t>
            </a:r>
            <a:endParaRPr sz="1100">
              <a:solidFill>
                <a:srgbClr val="B7B7B7"/>
              </a:solidFill>
              <a:latin typeface="Arial"/>
              <a:ea typeface="Arial"/>
              <a:cs typeface="Arial"/>
              <a:sym typeface="Arial"/>
            </a:endParaRPr>
          </a:p>
          <a:p>
            <a:pPr indent="0" lvl="0" marL="0">
              <a:spcBef>
                <a:spcPts val="0"/>
              </a:spcBef>
              <a:spcAft>
                <a:spcPts val="0"/>
              </a:spcAft>
              <a:buClr>
                <a:schemeClr val="dk2"/>
              </a:buClr>
              <a:buSzPts val="1100"/>
              <a:buFont typeface="Arial"/>
              <a:buNone/>
            </a:pPr>
            <a:r>
              <a:rPr lang="en" sz="1100">
                <a:solidFill>
                  <a:srgbClr val="B7B7B7"/>
                </a:solidFill>
                <a:latin typeface="Arial"/>
                <a:ea typeface="Arial"/>
                <a:cs typeface="Arial"/>
                <a:sym typeface="Arial"/>
              </a:rPr>
              <a:t> </a:t>
            </a:r>
            <a:endParaRPr sz="1100">
              <a:solidFill>
                <a:srgbClr val="B7B7B7"/>
              </a:solidFill>
              <a:latin typeface="Arial"/>
              <a:ea typeface="Arial"/>
              <a:cs typeface="Arial"/>
              <a:sym typeface="Arial"/>
            </a:endParaRPr>
          </a:p>
          <a:p>
            <a:pPr indent="0" lvl="0" marL="0">
              <a:spcBef>
                <a:spcPts val="0"/>
              </a:spcBef>
              <a:spcAft>
                <a:spcPts val="0"/>
              </a:spcAft>
              <a:buClr>
                <a:schemeClr val="dk2"/>
              </a:buClr>
              <a:buSzPts val="1100"/>
              <a:buFont typeface="Arial"/>
              <a:buNone/>
            </a:pPr>
            <a:r>
              <a:rPr lang="en" sz="1100">
                <a:solidFill>
                  <a:srgbClr val="B7B7B7"/>
                </a:solidFill>
                <a:latin typeface="Arial"/>
                <a:ea typeface="Arial"/>
                <a:cs typeface="Arial"/>
                <a:sym typeface="Arial"/>
              </a:rPr>
              <a:t>        </a:t>
            </a:r>
            <a:endParaRPr sz="1100">
              <a:solidFill>
                <a:srgbClr val="B7B7B7"/>
              </a:solidFill>
              <a:latin typeface="Arial"/>
              <a:ea typeface="Arial"/>
              <a:cs typeface="Arial"/>
              <a:sym typeface="Arial"/>
            </a:endParaRPr>
          </a:p>
          <a:p>
            <a:pPr indent="0" lvl="0" marL="0">
              <a:spcBef>
                <a:spcPts val="0"/>
              </a:spcBef>
              <a:spcAft>
                <a:spcPts val="0"/>
              </a:spcAft>
              <a:buClr>
                <a:schemeClr val="dk2"/>
              </a:buClr>
              <a:buSzPts val="1100"/>
              <a:buFont typeface="Arial"/>
              <a:buNone/>
            </a:pPr>
            <a:r>
              <a:rPr lang="en" sz="1100">
                <a:solidFill>
                  <a:srgbClr val="B7B7B7"/>
                </a:solidFill>
                <a:latin typeface="Arial"/>
                <a:ea typeface="Arial"/>
                <a:cs typeface="Arial"/>
                <a:sym typeface="Arial"/>
              </a:rPr>
              <a:t> </a:t>
            </a:r>
            <a:endParaRPr sz="1100">
              <a:solidFill>
                <a:srgbClr val="B7B7B7"/>
              </a:solidFill>
              <a:latin typeface="Arial"/>
              <a:ea typeface="Arial"/>
              <a:cs typeface="Arial"/>
              <a:sym typeface="Arial"/>
            </a:endParaRPr>
          </a:p>
          <a:p>
            <a:pPr indent="0" lvl="0" marL="0">
              <a:spcBef>
                <a:spcPts val="0"/>
              </a:spcBef>
              <a:spcAft>
                <a:spcPts val="0"/>
              </a:spcAft>
              <a:buNone/>
            </a:pPr>
            <a:r>
              <a:t/>
            </a:r>
            <a:endParaRPr sz="2400">
              <a:solidFill>
                <a:srgbClr val="B7B7B7"/>
              </a:solidFill>
            </a:endParaRPr>
          </a:p>
        </p:txBody>
      </p:sp>
      <p:pic>
        <p:nvPicPr>
          <p:cNvPr id="131" name="Shape 131"/>
          <p:cNvPicPr preferRelativeResize="0"/>
          <p:nvPr/>
        </p:nvPicPr>
        <p:blipFill>
          <a:blip r:embed="rId3">
            <a:alphaModFix/>
          </a:blip>
          <a:stretch>
            <a:fillRect/>
          </a:stretch>
        </p:blipFill>
        <p:spPr>
          <a:xfrm>
            <a:off x="152400" y="0"/>
            <a:ext cx="3209925"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ctrTitle"/>
          </p:nvPr>
        </p:nvSpPr>
        <p:spPr>
          <a:xfrm>
            <a:off x="344250" y="305325"/>
            <a:ext cx="8455500" cy="4568100"/>
          </a:xfrm>
          <a:prstGeom prst="rect">
            <a:avLst/>
          </a:prstGeom>
          <a:solidFill>
            <a:srgbClr val="000000"/>
          </a:solidFill>
        </p:spPr>
        <p:txBody>
          <a:bodyPr anchorCtr="0" anchor="ctr" bIns="91425" lIns="91425" rIns="91425" wrap="square" tIns="91425">
            <a:noAutofit/>
          </a:bodyPr>
          <a:lstStyle/>
          <a:p>
            <a:pPr indent="0" lvl="0" marL="0">
              <a:lnSpc>
                <a:spcPct val="115000"/>
              </a:lnSpc>
              <a:spcBef>
                <a:spcPts val="0"/>
              </a:spcBef>
              <a:spcAft>
                <a:spcPts val="0"/>
              </a:spcAft>
              <a:buClr>
                <a:schemeClr val="dk2"/>
              </a:buClr>
              <a:buSzPts val="1100"/>
              <a:buFont typeface="Arial"/>
              <a:buNone/>
            </a:pPr>
            <a:r>
              <a:rPr lang="en" sz="3600" u="sng">
                <a:solidFill>
                  <a:srgbClr val="CCCCCC"/>
                </a:solidFill>
                <a:latin typeface="Comic Sans MS"/>
                <a:ea typeface="Comic Sans MS"/>
                <a:cs typeface="Comic Sans MS"/>
                <a:sym typeface="Comic Sans MS"/>
              </a:rPr>
              <a:t>CONCLUSION</a:t>
            </a:r>
            <a:endParaRPr sz="3600" u="sng">
              <a:solidFill>
                <a:srgbClr val="CCCCCC"/>
              </a:solidFill>
              <a:latin typeface="Comic Sans MS"/>
              <a:ea typeface="Comic Sans MS"/>
              <a:cs typeface="Comic Sans MS"/>
              <a:sym typeface="Comic Sans MS"/>
            </a:endParaRPr>
          </a:p>
          <a:p>
            <a:pPr indent="0" lvl="0" marL="0" rtl="0" algn="just">
              <a:lnSpc>
                <a:spcPct val="150000"/>
              </a:lnSpc>
              <a:spcBef>
                <a:spcPts val="0"/>
              </a:spcBef>
              <a:spcAft>
                <a:spcPts val="0"/>
              </a:spcAft>
              <a:buNone/>
            </a:pPr>
            <a:r>
              <a:t/>
            </a:r>
            <a:endParaRPr b="0" sz="1400">
              <a:solidFill>
                <a:srgbClr val="CCCCCC"/>
              </a:solidFill>
              <a:latin typeface="Comic Sans MS"/>
              <a:ea typeface="Comic Sans MS"/>
              <a:cs typeface="Comic Sans MS"/>
              <a:sym typeface="Comic Sans MS"/>
            </a:endParaRPr>
          </a:p>
          <a:p>
            <a:pPr indent="0" lvl="0" marL="0" algn="just">
              <a:lnSpc>
                <a:spcPct val="150000"/>
              </a:lnSpc>
              <a:spcBef>
                <a:spcPts val="0"/>
              </a:spcBef>
              <a:spcAft>
                <a:spcPts val="0"/>
              </a:spcAft>
              <a:buClr>
                <a:schemeClr val="dk2"/>
              </a:buClr>
              <a:buSzPts val="1100"/>
              <a:buFont typeface="Arial"/>
              <a:buNone/>
            </a:pPr>
            <a:r>
              <a:rPr b="0" lang="en" sz="1400">
                <a:solidFill>
                  <a:srgbClr val="CCCCCC"/>
                </a:solidFill>
                <a:latin typeface="Comic Sans MS"/>
                <a:ea typeface="Comic Sans MS"/>
                <a:cs typeface="Comic Sans MS"/>
                <a:sym typeface="Comic Sans MS"/>
              </a:rPr>
              <a:t>            The ‘Bow &amp; Arrow’ game is basically a memory game.’C++’ provides modularity by dividing the program into number of function blocks. We have used several user defined functions for developing our game. Most of these user defined functions use graphic commands. The graphics commands that we used most frequently are settextstyle, setfillstyle, setcolor, rectangle, circle.</a:t>
            </a:r>
            <a:endParaRPr b="0" sz="1400">
              <a:solidFill>
                <a:srgbClr val="CCCCCC"/>
              </a:solidFill>
              <a:latin typeface="Comic Sans MS"/>
              <a:ea typeface="Comic Sans MS"/>
              <a:cs typeface="Comic Sans MS"/>
              <a:sym typeface="Comic Sans MS"/>
            </a:endParaRPr>
          </a:p>
          <a:p>
            <a:pPr indent="0" lvl="0" marL="0" algn="just">
              <a:lnSpc>
                <a:spcPct val="150000"/>
              </a:lnSpc>
              <a:spcBef>
                <a:spcPts val="0"/>
              </a:spcBef>
              <a:spcAft>
                <a:spcPts val="0"/>
              </a:spcAft>
              <a:buClr>
                <a:schemeClr val="dk2"/>
              </a:buClr>
              <a:buSzPts val="1100"/>
              <a:buFont typeface="Arial"/>
              <a:buNone/>
            </a:pPr>
            <a:r>
              <a:rPr b="0" lang="en" sz="1400">
                <a:solidFill>
                  <a:srgbClr val="CCCCCC"/>
                </a:solidFill>
                <a:latin typeface="Comic Sans MS"/>
                <a:ea typeface="Comic Sans MS"/>
                <a:cs typeface="Comic Sans MS"/>
                <a:sym typeface="Comic Sans MS"/>
              </a:rPr>
              <a:t> </a:t>
            </a:r>
            <a:endParaRPr b="0" sz="1400">
              <a:solidFill>
                <a:srgbClr val="CCCCCC"/>
              </a:solidFill>
              <a:latin typeface="Comic Sans MS"/>
              <a:ea typeface="Comic Sans MS"/>
              <a:cs typeface="Comic Sans MS"/>
              <a:sym typeface="Comic Sans MS"/>
            </a:endParaRPr>
          </a:p>
          <a:p>
            <a:pPr indent="0" lvl="0" marL="0" algn="just">
              <a:lnSpc>
                <a:spcPct val="150000"/>
              </a:lnSpc>
              <a:spcBef>
                <a:spcPts val="0"/>
              </a:spcBef>
              <a:spcAft>
                <a:spcPts val="0"/>
              </a:spcAft>
              <a:buClr>
                <a:schemeClr val="dk2"/>
              </a:buClr>
              <a:buSzPts val="1100"/>
              <a:buFont typeface="Arial"/>
              <a:buNone/>
            </a:pPr>
            <a:r>
              <a:rPr b="0" lang="en" sz="1400">
                <a:solidFill>
                  <a:srgbClr val="CCCCCC"/>
                </a:solidFill>
                <a:latin typeface="Comic Sans MS"/>
                <a:ea typeface="Comic Sans MS"/>
                <a:cs typeface="Comic Sans MS"/>
                <a:sym typeface="Comic Sans MS"/>
              </a:rPr>
              <a:t>         	The advantage of this game over the other games is besides providing entertainment to the player it even helps them to improve to some extent their concentration.  </a:t>
            </a:r>
            <a:endParaRPr b="0" sz="1400">
              <a:solidFill>
                <a:srgbClr val="CCCCCC"/>
              </a:solidFill>
              <a:latin typeface="Comic Sans MS"/>
              <a:ea typeface="Comic Sans MS"/>
              <a:cs typeface="Comic Sans MS"/>
              <a:sym typeface="Comic Sans MS"/>
            </a:endParaRPr>
          </a:p>
          <a:p>
            <a:pPr indent="0" lvl="0" marL="0">
              <a:spcBef>
                <a:spcPts val="0"/>
              </a:spcBef>
              <a:spcAft>
                <a:spcPts val="0"/>
              </a:spcAft>
              <a:buNone/>
            </a:pPr>
            <a:r>
              <a:t/>
            </a:r>
            <a:endParaRPr/>
          </a:p>
        </p:txBody>
      </p:sp>
      <p:pic>
        <p:nvPicPr>
          <p:cNvPr descr="Logomakr_1weYb5.png" id="137" name="Shape 137"/>
          <p:cNvPicPr preferRelativeResize="0"/>
          <p:nvPr/>
        </p:nvPicPr>
        <p:blipFill>
          <a:blip r:embed="rId3">
            <a:alphaModFix/>
          </a:blip>
          <a:stretch>
            <a:fillRect/>
          </a:stretch>
        </p:blipFill>
        <p:spPr>
          <a:xfrm>
            <a:off x="49300" y="93275"/>
            <a:ext cx="985400" cy="96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ctrTitle"/>
          </p:nvPr>
        </p:nvSpPr>
        <p:spPr>
          <a:xfrm>
            <a:off x="344250" y="610650"/>
            <a:ext cx="8455500" cy="4063200"/>
          </a:xfrm>
          <a:prstGeom prst="rect">
            <a:avLst/>
          </a:prstGeom>
          <a:solidFill>
            <a:srgbClr val="000000"/>
          </a:solidFill>
        </p:spPr>
        <p:txBody>
          <a:bodyPr anchorCtr="0" anchor="ctr" bIns="91425" lIns="91425" rIns="91425" wrap="square" tIns="91425">
            <a:noAutofit/>
          </a:bodyPr>
          <a:lstStyle/>
          <a:p>
            <a:pPr indent="0" lvl="0" marL="0" algn="l">
              <a:lnSpc>
                <a:spcPct val="150000"/>
              </a:lnSpc>
              <a:spcBef>
                <a:spcPts val="0"/>
              </a:spcBef>
              <a:spcAft>
                <a:spcPts val="0"/>
              </a:spcAft>
              <a:buClr>
                <a:schemeClr val="dk2"/>
              </a:buClr>
              <a:buSzPts val="1100"/>
              <a:buFont typeface="Arial"/>
              <a:buNone/>
            </a:pPr>
            <a:r>
              <a:rPr lang="en" sz="2000" u="sng">
                <a:latin typeface="Arial"/>
                <a:ea typeface="Arial"/>
                <a:cs typeface="Arial"/>
                <a:sym typeface="Arial"/>
              </a:rPr>
              <a:t>REFERENCES</a:t>
            </a:r>
            <a:endParaRPr sz="2000" u="sng">
              <a:latin typeface="Arial"/>
              <a:ea typeface="Arial"/>
              <a:cs typeface="Arial"/>
              <a:sym typeface="Arial"/>
            </a:endParaRPr>
          </a:p>
          <a:p>
            <a:pPr indent="0" lvl="0" marL="0" algn="l">
              <a:lnSpc>
                <a:spcPct val="150000"/>
              </a:lnSpc>
              <a:spcBef>
                <a:spcPts val="0"/>
              </a:spcBef>
              <a:spcAft>
                <a:spcPts val="0"/>
              </a:spcAft>
              <a:buClr>
                <a:schemeClr val="dk2"/>
              </a:buClr>
              <a:buSzPts val="1100"/>
              <a:buFont typeface="Arial"/>
              <a:buNone/>
            </a:pPr>
            <a:r>
              <a:rPr lang="en" sz="2000">
                <a:latin typeface="Arial"/>
                <a:ea typeface="Arial"/>
                <a:cs typeface="Arial"/>
                <a:sym typeface="Arial"/>
              </a:rPr>
              <a:t> </a:t>
            </a:r>
            <a:endParaRPr sz="2000">
              <a:latin typeface="Arial"/>
              <a:ea typeface="Arial"/>
              <a:cs typeface="Arial"/>
              <a:sym typeface="Arial"/>
            </a:endParaRPr>
          </a:p>
          <a:p>
            <a:pPr indent="0" lvl="0" marL="0" algn="l">
              <a:lnSpc>
                <a:spcPct val="150000"/>
              </a:lnSpc>
              <a:spcBef>
                <a:spcPts val="0"/>
              </a:spcBef>
              <a:spcAft>
                <a:spcPts val="0"/>
              </a:spcAft>
              <a:buClr>
                <a:schemeClr val="dk2"/>
              </a:buClr>
              <a:buSzPts val="1100"/>
              <a:buFont typeface="Arial"/>
              <a:buNone/>
            </a:pPr>
            <a:r>
              <a:rPr lang="en" sz="2000">
                <a:latin typeface="Arial"/>
                <a:ea typeface="Arial"/>
                <a:cs typeface="Arial"/>
                <a:sym typeface="Arial"/>
              </a:rPr>
              <a:t> </a:t>
            </a:r>
            <a:endParaRPr sz="2000">
              <a:latin typeface="Arial"/>
              <a:ea typeface="Arial"/>
              <a:cs typeface="Arial"/>
              <a:sym typeface="Arial"/>
            </a:endParaRPr>
          </a:p>
          <a:p>
            <a:pPr indent="0" lvl="0" marL="266700" algn="just">
              <a:lnSpc>
                <a:spcPct val="150000"/>
              </a:lnSpc>
              <a:spcBef>
                <a:spcPts val="0"/>
              </a:spcBef>
              <a:spcAft>
                <a:spcPts val="0"/>
              </a:spcAft>
              <a:buClr>
                <a:schemeClr val="dk2"/>
              </a:buClr>
              <a:buSzPts val="1100"/>
              <a:buFont typeface="Arial"/>
              <a:buNone/>
            </a:pPr>
            <a:r>
              <a:rPr lang="en" sz="3600">
                <a:latin typeface="Arial"/>
                <a:ea typeface="Arial"/>
                <a:cs typeface="Arial"/>
                <a:sym typeface="Arial"/>
              </a:rPr>
              <a:t>        </a:t>
            </a:r>
            <a:r>
              <a:rPr lang="en" sz="3600">
                <a:solidFill>
                  <a:srgbClr val="CCCCCC"/>
                </a:solidFill>
                <a:latin typeface="Comic Sans MS"/>
                <a:ea typeface="Comic Sans MS"/>
                <a:cs typeface="Comic Sans MS"/>
                <a:sym typeface="Comic Sans MS"/>
              </a:rPr>
              <a:t>       </a:t>
            </a:r>
            <a:r>
              <a:rPr lang="en" sz="3600" u="sng">
                <a:solidFill>
                  <a:srgbClr val="CCCCCC"/>
                </a:solidFill>
                <a:latin typeface="Comic Sans MS"/>
                <a:ea typeface="Comic Sans MS"/>
                <a:cs typeface="Comic Sans MS"/>
                <a:sym typeface="Comic Sans MS"/>
              </a:rPr>
              <a:t>WEBSITES </a:t>
            </a:r>
            <a:endParaRPr sz="3600" u="sng">
              <a:solidFill>
                <a:srgbClr val="CCCCCC"/>
              </a:solidFill>
              <a:latin typeface="Comic Sans MS"/>
              <a:ea typeface="Comic Sans MS"/>
              <a:cs typeface="Comic Sans MS"/>
              <a:sym typeface="Comic Sans MS"/>
            </a:endParaRPr>
          </a:p>
          <a:p>
            <a:pPr indent="0" lvl="0" marL="495300" algn="just">
              <a:lnSpc>
                <a:spcPct val="150000"/>
              </a:lnSpc>
              <a:spcBef>
                <a:spcPts val="0"/>
              </a:spcBef>
              <a:spcAft>
                <a:spcPts val="0"/>
              </a:spcAft>
              <a:buClr>
                <a:schemeClr val="dk2"/>
              </a:buClr>
              <a:buSzPts val="1100"/>
              <a:buFont typeface="Arial"/>
              <a:buNone/>
            </a:pPr>
            <a:r>
              <a:rPr lang="en" sz="1400" u="sng">
                <a:solidFill>
                  <a:srgbClr val="CCCCCC"/>
                </a:solidFill>
                <a:latin typeface="Comic Sans MS"/>
                <a:ea typeface="Comic Sans MS"/>
                <a:cs typeface="Comic Sans MS"/>
                <a:sym typeface="Comic Sans MS"/>
              </a:rPr>
              <a:t> 	</a:t>
            </a:r>
            <a:endParaRPr sz="1400" u="sng">
              <a:solidFill>
                <a:srgbClr val="CCCCCC"/>
              </a:solidFill>
              <a:latin typeface="Comic Sans MS"/>
              <a:ea typeface="Comic Sans MS"/>
              <a:cs typeface="Comic Sans MS"/>
              <a:sym typeface="Comic Sans MS"/>
            </a:endParaRPr>
          </a:p>
          <a:p>
            <a:pPr indent="0" lvl="0" marL="0" algn="just">
              <a:lnSpc>
                <a:spcPct val="150000"/>
              </a:lnSpc>
              <a:spcBef>
                <a:spcPts val="0"/>
              </a:spcBef>
              <a:spcAft>
                <a:spcPts val="0"/>
              </a:spcAft>
              <a:buClr>
                <a:schemeClr val="dk2"/>
              </a:buClr>
              <a:buSzPts val="1100"/>
              <a:buFont typeface="Arial"/>
              <a:buNone/>
            </a:pPr>
            <a:r>
              <a:rPr b="0" lang="en" sz="1400">
                <a:solidFill>
                  <a:srgbClr val="CCCCCC"/>
                </a:solidFill>
                <a:latin typeface="Comic Sans MS"/>
                <a:ea typeface="Comic Sans MS"/>
                <a:cs typeface="Comic Sans MS"/>
                <a:sym typeface="Comic Sans MS"/>
              </a:rPr>
              <a:t>v  </a:t>
            </a:r>
            <a:r>
              <a:rPr b="0" lang="en" sz="1400" u="sng">
                <a:solidFill>
                  <a:srgbClr val="CCCCCC"/>
                </a:solidFill>
                <a:latin typeface="Comic Sans MS"/>
                <a:ea typeface="Comic Sans MS"/>
                <a:cs typeface="Comic Sans MS"/>
                <a:sym typeface="Comic Sans MS"/>
              </a:rPr>
              <a:t>www.google.com</a:t>
            </a:r>
            <a:endParaRPr b="0" sz="1400" u="sng">
              <a:solidFill>
                <a:srgbClr val="CCCCCC"/>
              </a:solidFill>
              <a:latin typeface="Comic Sans MS"/>
              <a:ea typeface="Comic Sans MS"/>
              <a:cs typeface="Comic Sans MS"/>
              <a:sym typeface="Comic Sans MS"/>
            </a:endParaRPr>
          </a:p>
          <a:p>
            <a:pPr indent="0" lvl="0" marL="0" algn="just">
              <a:lnSpc>
                <a:spcPct val="150000"/>
              </a:lnSpc>
              <a:spcBef>
                <a:spcPts val="0"/>
              </a:spcBef>
              <a:spcAft>
                <a:spcPts val="0"/>
              </a:spcAft>
              <a:buClr>
                <a:schemeClr val="dk2"/>
              </a:buClr>
              <a:buSzPts val="1100"/>
              <a:buFont typeface="Arial"/>
              <a:buNone/>
            </a:pPr>
            <a:r>
              <a:rPr b="0" lang="en" sz="1400">
                <a:solidFill>
                  <a:srgbClr val="CCCCCC"/>
                </a:solidFill>
                <a:latin typeface="Comic Sans MS"/>
                <a:ea typeface="Comic Sans MS"/>
                <a:cs typeface="Comic Sans MS"/>
                <a:sym typeface="Comic Sans MS"/>
              </a:rPr>
              <a:t>v </a:t>
            </a:r>
            <a:r>
              <a:rPr b="0" lang="en" sz="1400">
                <a:solidFill>
                  <a:srgbClr val="CCCCCC"/>
                </a:solidFill>
                <a:latin typeface="Comic Sans MS"/>
                <a:ea typeface="Comic Sans MS"/>
                <a:cs typeface="Comic Sans MS"/>
                <a:sym typeface="Comic Sans MS"/>
                <a:hlinkClick r:id="rId3"/>
              </a:rPr>
              <a:t> </a:t>
            </a:r>
            <a:r>
              <a:rPr b="0" lang="en" sz="1400" u="sng">
                <a:solidFill>
                  <a:srgbClr val="CCCCCC"/>
                </a:solidFill>
                <a:latin typeface="Comic Sans MS"/>
                <a:ea typeface="Comic Sans MS"/>
                <a:cs typeface="Comic Sans MS"/>
                <a:sym typeface="Comic Sans MS"/>
                <a:hlinkClick r:id="rId4"/>
              </a:rPr>
              <a:t>www.Programmersheaven.com</a:t>
            </a:r>
            <a:endParaRPr b="0" sz="1400" u="sng">
              <a:solidFill>
                <a:srgbClr val="CCCCCC"/>
              </a:solidFill>
              <a:latin typeface="Comic Sans MS"/>
              <a:ea typeface="Comic Sans MS"/>
              <a:cs typeface="Comic Sans MS"/>
              <a:sym typeface="Comic Sans MS"/>
              <a:hlinkClick r:id="rId5"/>
            </a:endParaRPr>
          </a:p>
          <a:p>
            <a:pPr indent="0" lvl="0" marL="0" algn="just">
              <a:lnSpc>
                <a:spcPct val="150000"/>
              </a:lnSpc>
              <a:spcBef>
                <a:spcPts val="0"/>
              </a:spcBef>
              <a:spcAft>
                <a:spcPts val="0"/>
              </a:spcAft>
              <a:buClr>
                <a:schemeClr val="dk2"/>
              </a:buClr>
              <a:buSzPts val="1100"/>
              <a:buFont typeface="Arial"/>
              <a:buNone/>
            </a:pPr>
            <a:r>
              <a:rPr b="0" lang="en" sz="1400">
                <a:solidFill>
                  <a:srgbClr val="CCCCCC"/>
                </a:solidFill>
                <a:latin typeface="Comic Sans MS"/>
                <a:ea typeface="Comic Sans MS"/>
                <a:cs typeface="Comic Sans MS"/>
                <a:sym typeface="Comic Sans MS"/>
              </a:rPr>
              <a:t>v </a:t>
            </a:r>
            <a:r>
              <a:rPr b="0" lang="en" sz="1400">
                <a:solidFill>
                  <a:srgbClr val="CCCCCC"/>
                </a:solidFill>
                <a:latin typeface="Comic Sans MS"/>
                <a:ea typeface="Comic Sans MS"/>
                <a:cs typeface="Comic Sans MS"/>
                <a:sym typeface="Comic Sans MS"/>
                <a:hlinkClick r:id="rId6"/>
              </a:rPr>
              <a:t> </a:t>
            </a:r>
            <a:r>
              <a:rPr b="0" lang="en" sz="1400" u="sng">
                <a:solidFill>
                  <a:srgbClr val="CCCCCC"/>
                </a:solidFill>
                <a:latin typeface="Comic Sans MS"/>
                <a:ea typeface="Comic Sans MS"/>
                <a:cs typeface="Comic Sans MS"/>
                <a:sym typeface="Comic Sans MS"/>
                <a:hlinkClick r:id="rId7"/>
              </a:rPr>
              <a:t>www.programmersworld.com</a:t>
            </a:r>
            <a:endParaRPr b="0" sz="1400" u="sng">
              <a:solidFill>
                <a:srgbClr val="CCCCCC"/>
              </a:solidFill>
              <a:latin typeface="Comic Sans MS"/>
              <a:ea typeface="Comic Sans MS"/>
              <a:cs typeface="Comic Sans MS"/>
              <a:sym typeface="Comic Sans MS"/>
              <a:hlinkClick r:id="rId8"/>
            </a:endParaRPr>
          </a:p>
          <a:p>
            <a:pPr indent="0" lvl="0" marL="0" algn="just">
              <a:lnSpc>
                <a:spcPct val="150000"/>
              </a:lnSpc>
              <a:spcBef>
                <a:spcPts val="0"/>
              </a:spcBef>
              <a:spcAft>
                <a:spcPts val="0"/>
              </a:spcAft>
              <a:buClr>
                <a:schemeClr val="dk2"/>
              </a:buClr>
              <a:buSzPts val="1100"/>
              <a:buFont typeface="Arial"/>
              <a:buNone/>
            </a:pPr>
            <a:r>
              <a:rPr b="0" lang="en" sz="1400">
                <a:solidFill>
                  <a:srgbClr val="CCCCCC"/>
                </a:solidFill>
                <a:latin typeface="Comic Sans MS"/>
                <a:ea typeface="Comic Sans MS"/>
                <a:cs typeface="Comic Sans MS"/>
                <a:sym typeface="Comic Sans MS"/>
              </a:rPr>
              <a:t>v </a:t>
            </a:r>
            <a:r>
              <a:rPr b="0" lang="en" sz="1400">
                <a:solidFill>
                  <a:srgbClr val="CCCCCC"/>
                </a:solidFill>
                <a:latin typeface="Comic Sans MS"/>
                <a:ea typeface="Comic Sans MS"/>
                <a:cs typeface="Comic Sans MS"/>
                <a:sym typeface="Comic Sans MS"/>
                <a:hlinkClick r:id="rId9"/>
              </a:rPr>
              <a:t> </a:t>
            </a:r>
            <a:r>
              <a:rPr b="0" lang="en" sz="1400" u="sng">
                <a:solidFill>
                  <a:srgbClr val="CCCCCC"/>
                </a:solidFill>
                <a:latin typeface="Comic Sans MS"/>
                <a:ea typeface="Comic Sans MS"/>
                <a:cs typeface="Comic Sans MS"/>
                <a:sym typeface="Comic Sans MS"/>
                <a:hlinkClick r:id="rId10"/>
              </a:rPr>
              <a:t>www.wikipedia.com</a:t>
            </a:r>
            <a:endParaRPr b="0" sz="1400" u="sng">
              <a:solidFill>
                <a:srgbClr val="CCCCCC"/>
              </a:solidFill>
              <a:latin typeface="Comic Sans MS"/>
              <a:ea typeface="Comic Sans MS"/>
              <a:cs typeface="Comic Sans MS"/>
              <a:sym typeface="Comic Sans MS"/>
              <a:hlinkClick r:id="rId11"/>
            </a:endParaRPr>
          </a:p>
          <a:p>
            <a:pPr indent="0" lvl="0" marL="0" algn="just">
              <a:lnSpc>
                <a:spcPct val="150000"/>
              </a:lnSpc>
              <a:spcBef>
                <a:spcPts val="0"/>
              </a:spcBef>
              <a:spcAft>
                <a:spcPts val="0"/>
              </a:spcAft>
              <a:buClr>
                <a:schemeClr val="dk2"/>
              </a:buClr>
              <a:buSzPts val="1100"/>
              <a:buFont typeface="Arial"/>
              <a:buNone/>
            </a:pPr>
            <a:r>
              <a:rPr b="0" lang="en" sz="1400">
                <a:solidFill>
                  <a:srgbClr val="CCCCCC"/>
                </a:solidFill>
                <a:latin typeface="Comic Sans MS"/>
                <a:ea typeface="Comic Sans MS"/>
                <a:cs typeface="Comic Sans MS"/>
                <a:sym typeface="Comic Sans MS"/>
              </a:rPr>
              <a:t>v </a:t>
            </a:r>
            <a:r>
              <a:rPr b="0" lang="en" sz="1400">
                <a:solidFill>
                  <a:srgbClr val="CCCCCC"/>
                </a:solidFill>
                <a:latin typeface="Comic Sans MS"/>
                <a:ea typeface="Comic Sans MS"/>
                <a:cs typeface="Comic Sans MS"/>
                <a:sym typeface="Comic Sans MS"/>
                <a:hlinkClick r:id="rId12"/>
              </a:rPr>
              <a:t> </a:t>
            </a:r>
            <a:r>
              <a:rPr b="0" lang="en" sz="1400" u="sng">
                <a:solidFill>
                  <a:srgbClr val="CCCCCC"/>
                </a:solidFill>
                <a:latin typeface="Comic Sans MS"/>
                <a:ea typeface="Comic Sans MS"/>
                <a:cs typeface="Comic Sans MS"/>
                <a:sym typeface="Comic Sans MS"/>
                <a:hlinkClick r:id="rId13"/>
              </a:rPr>
              <a:t>www.cprogramming.com</a:t>
            </a:r>
            <a:endParaRPr b="0" sz="1400" u="sng">
              <a:solidFill>
                <a:srgbClr val="CCCCCC"/>
              </a:solidFill>
              <a:latin typeface="Comic Sans MS"/>
              <a:ea typeface="Comic Sans MS"/>
              <a:cs typeface="Comic Sans MS"/>
              <a:sym typeface="Comic Sans MS"/>
              <a:hlinkClick r:id="rId14"/>
            </a:endParaRPr>
          </a:p>
          <a:p>
            <a:pPr indent="0" lvl="0" marL="0" algn="just">
              <a:lnSpc>
                <a:spcPct val="150000"/>
              </a:lnSpc>
              <a:spcBef>
                <a:spcPts val="0"/>
              </a:spcBef>
              <a:spcAft>
                <a:spcPts val="0"/>
              </a:spcAft>
              <a:buClr>
                <a:schemeClr val="dk2"/>
              </a:buClr>
              <a:buSzPts val="1100"/>
              <a:buFont typeface="Arial"/>
              <a:buNone/>
            </a:pPr>
            <a:r>
              <a:rPr b="0" lang="en" sz="1400">
                <a:solidFill>
                  <a:srgbClr val="CCCCCC"/>
                </a:solidFill>
                <a:latin typeface="Comic Sans MS"/>
                <a:ea typeface="Comic Sans MS"/>
                <a:cs typeface="Comic Sans MS"/>
                <a:sym typeface="Comic Sans MS"/>
              </a:rPr>
              <a:t>v  </a:t>
            </a:r>
            <a:r>
              <a:rPr lang="en" sz="1400" u="sng">
                <a:solidFill>
                  <a:srgbClr val="CCCCCC"/>
                </a:solidFill>
                <a:latin typeface="Comic Sans MS"/>
                <a:ea typeface="Comic Sans MS"/>
                <a:cs typeface="Comic Sans MS"/>
                <a:sym typeface="Comic Sans MS"/>
              </a:rPr>
              <a:t>www.tutorialspoint.com/computer_graphics/</a:t>
            </a:r>
            <a:endParaRPr sz="1400" u="sng">
              <a:solidFill>
                <a:srgbClr val="CCCCCC"/>
              </a:solidFill>
              <a:latin typeface="Comic Sans MS"/>
              <a:ea typeface="Comic Sans MS"/>
              <a:cs typeface="Comic Sans MS"/>
              <a:sym typeface="Comic Sans MS"/>
            </a:endParaRPr>
          </a:p>
          <a:p>
            <a:pPr indent="0" lvl="0" marL="0" algn="just">
              <a:lnSpc>
                <a:spcPct val="150000"/>
              </a:lnSpc>
              <a:spcBef>
                <a:spcPts val="0"/>
              </a:spcBef>
              <a:spcAft>
                <a:spcPts val="0"/>
              </a:spcAft>
              <a:buClr>
                <a:schemeClr val="dk2"/>
              </a:buClr>
              <a:buSzPts val="1100"/>
              <a:buFont typeface="Arial"/>
              <a:buNone/>
            </a:pPr>
            <a:r>
              <a:rPr b="0" lang="en" sz="1400">
                <a:solidFill>
                  <a:srgbClr val="CCCCCC"/>
                </a:solidFill>
                <a:latin typeface="Comic Sans MS"/>
                <a:ea typeface="Comic Sans MS"/>
                <a:cs typeface="Comic Sans MS"/>
                <a:sym typeface="Comic Sans MS"/>
              </a:rPr>
              <a:t> </a:t>
            </a:r>
            <a:endParaRPr b="0" sz="1400">
              <a:solidFill>
                <a:srgbClr val="CCCCCC"/>
              </a:solidFill>
              <a:latin typeface="Comic Sans MS"/>
              <a:ea typeface="Comic Sans MS"/>
              <a:cs typeface="Comic Sans MS"/>
              <a:sym typeface="Comic Sans MS"/>
            </a:endParaRPr>
          </a:p>
          <a:p>
            <a:pPr indent="0" lvl="0" marL="0">
              <a:spcBef>
                <a:spcPts val="0"/>
              </a:spcBef>
              <a:spcAft>
                <a:spcPts val="0"/>
              </a:spcAft>
              <a:buNone/>
            </a:pPr>
            <a:r>
              <a:t/>
            </a:r>
            <a:endParaRPr/>
          </a:p>
        </p:txBody>
      </p:sp>
      <p:pic>
        <p:nvPicPr>
          <p:cNvPr descr="Logomakr_1weYb5.png" id="143" name="Shape 143"/>
          <p:cNvPicPr preferRelativeResize="0"/>
          <p:nvPr/>
        </p:nvPicPr>
        <p:blipFill>
          <a:blip r:embed="rId15">
            <a:alphaModFix/>
          </a:blip>
          <a:stretch>
            <a:fillRect/>
          </a:stretch>
        </p:blipFill>
        <p:spPr>
          <a:xfrm>
            <a:off x="155000" y="163725"/>
            <a:ext cx="1129525" cy="1104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ctrTitle"/>
          </p:nvPr>
        </p:nvSpPr>
        <p:spPr>
          <a:xfrm>
            <a:off x="532125" y="1133750"/>
            <a:ext cx="8455500" cy="2146800"/>
          </a:xfrm>
          <a:prstGeom prst="rect">
            <a:avLst/>
          </a:prstGeom>
          <a:solidFill>
            <a:srgbClr val="000000"/>
          </a:solidFill>
        </p:spPr>
        <p:txBody>
          <a:bodyPr anchorCtr="0" anchor="ctr" bIns="91425" lIns="91425" rIns="91425" wrap="square" tIns="91425">
            <a:noAutofit/>
          </a:bodyPr>
          <a:lstStyle/>
          <a:p>
            <a:pPr indent="0" lvl="0" marL="0">
              <a:spcBef>
                <a:spcPts val="0"/>
              </a:spcBef>
              <a:spcAft>
                <a:spcPts val="0"/>
              </a:spcAft>
              <a:buNone/>
            </a:pPr>
            <a:r>
              <a:rPr lang="en">
                <a:solidFill>
                  <a:schemeClr val="hlink"/>
                </a:solidFill>
                <a:hlinkClick r:id="rId3"/>
              </a:rPr>
              <a:t>Bow&amp;Arrow.cpp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descr="... thank you note for every ..." id="153" name="Shape 153"/>
          <p:cNvPicPr preferRelativeResize="0"/>
          <p:nvPr/>
        </p:nvPicPr>
        <p:blipFill rotWithShape="1">
          <a:blip r:embed="rId3">
            <a:alphaModFix/>
          </a:blip>
          <a:srcRect b="0" l="0" r="-7077" t="0"/>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44250" y="1403850"/>
            <a:ext cx="8455500" cy="2146800"/>
          </a:xfrm>
          <a:prstGeom prst="rect">
            <a:avLst/>
          </a:prstGeom>
        </p:spPr>
        <p:txBody>
          <a:bodyPr anchorCtr="0" anchor="ctr" bIns="91425" lIns="91425" rIns="91425" wrap="square" tIns="91425">
            <a:noAutofit/>
          </a:bodyPr>
          <a:lstStyle/>
          <a:p>
            <a:pPr indent="0" lvl="0" marL="0">
              <a:spcBef>
                <a:spcPts val="0"/>
              </a:spcBef>
              <a:spcAft>
                <a:spcPts val="0"/>
              </a:spcAft>
              <a:buNone/>
            </a:pPr>
            <a:r>
              <a:t/>
            </a:r>
            <a:endParaRPr/>
          </a:p>
        </p:txBody>
      </p:sp>
      <p:pic>
        <p:nvPicPr>
          <p:cNvPr descr="Capture.PNG" id="65" name="Shape 65">
            <a:hlinkClick r:id="rId3"/>
          </p:cNvPr>
          <p:cNvPicPr preferRelativeResize="0"/>
          <p:nvPr/>
        </p:nvPicPr>
        <p:blipFill>
          <a:blip r:embed="rId4">
            <a:alphaModFix/>
          </a:blip>
          <a:stretch>
            <a:fillRect/>
          </a:stretch>
        </p:blipFill>
        <p:spPr>
          <a:xfrm>
            <a:off x="0" y="0"/>
            <a:ext cx="9097501"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ctrTitle"/>
          </p:nvPr>
        </p:nvSpPr>
        <p:spPr>
          <a:xfrm>
            <a:off x="344250" y="352450"/>
            <a:ext cx="8698200" cy="43284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just">
              <a:lnSpc>
                <a:spcPct val="150000"/>
              </a:lnSpc>
              <a:spcBef>
                <a:spcPts val="600"/>
              </a:spcBef>
              <a:spcAft>
                <a:spcPts val="0"/>
              </a:spcAft>
              <a:buNone/>
            </a:pPr>
            <a:r>
              <a:t/>
            </a:r>
            <a:endParaRPr sz="1200">
              <a:latin typeface="Arial"/>
              <a:ea typeface="Arial"/>
              <a:cs typeface="Arial"/>
              <a:sym typeface="Arial"/>
            </a:endParaRPr>
          </a:p>
          <a:p>
            <a:pPr indent="0" lvl="0" marL="0" rtl="0" algn="just">
              <a:lnSpc>
                <a:spcPct val="150000"/>
              </a:lnSpc>
              <a:spcBef>
                <a:spcPts val="600"/>
              </a:spcBef>
              <a:spcAft>
                <a:spcPts val="0"/>
              </a:spcAft>
              <a:buNone/>
            </a:pPr>
            <a:r>
              <a:t/>
            </a:r>
            <a:endParaRPr sz="1200">
              <a:latin typeface="Arial"/>
              <a:ea typeface="Arial"/>
              <a:cs typeface="Arial"/>
              <a:sym typeface="Arial"/>
            </a:endParaRPr>
          </a:p>
          <a:p>
            <a:pPr indent="0" lvl="0" marL="0" rtl="0" algn="just">
              <a:lnSpc>
                <a:spcPct val="150000"/>
              </a:lnSpc>
              <a:spcBef>
                <a:spcPts val="600"/>
              </a:spcBef>
              <a:spcAft>
                <a:spcPts val="0"/>
              </a:spcAft>
              <a:buNone/>
            </a:pPr>
            <a:r>
              <a:t/>
            </a:r>
            <a:endParaRPr sz="1400">
              <a:solidFill>
                <a:srgbClr val="F3F3F3"/>
              </a:solidFill>
              <a:latin typeface="Arial"/>
              <a:ea typeface="Arial"/>
              <a:cs typeface="Arial"/>
              <a:sym typeface="Arial"/>
            </a:endParaRPr>
          </a:p>
          <a:p>
            <a:pPr indent="0" lvl="0" marL="0" rtl="0" algn="just">
              <a:lnSpc>
                <a:spcPct val="150000"/>
              </a:lnSpc>
              <a:spcBef>
                <a:spcPts val="600"/>
              </a:spcBef>
              <a:spcAft>
                <a:spcPts val="0"/>
              </a:spcAft>
              <a:buNone/>
            </a:pPr>
            <a:r>
              <a:rPr lang="en" sz="1400">
                <a:solidFill>
                  <a:srgbClr val="F3F3F3"/>
                </a:solidFill>
                <a:latin typeface="Arial"/>
                <a:ea typeface="Arial"/>
                <a:cs typeface="Arial"/>
                <a:sym typeface="Arial"/>
              </a:rPr>
              <a:t>                      </a:t>
            </a:r>
            <a:r>
              <a:rPr lang="en" sz="1400">
                <a:solidFill>
                  <a:srgbClr val="999999"/>
                </a:solidFill>
                <a:latin typeface="Arial"/>
                <a:ea typeface="Arial"/>
                <a:cs typeface="Arial"/>
                <a:sym typeface="Arial"/>
              </a:rPr>
              <a:t> </a:t>
            </a:r>
            <a:r>
              <a:rPr i="1" lang="en" sz="1400">
                <a:solidFill>
                  <a:srgbClr val="B7B7B7"/>
                </a:solidFill>
                <a:latin typeface="Arial"/>
                <a:ea typeface="Arial"/>
                <a:cs typeface="Arial"/>
                <a:sym typeface="Arial"/>
              </a:rPr>
              <a:t> </a:t>
            </a:r>
            <a:r>
              <a:rPr i="1" lang="en" sz="1400">
                <a:solidFill>
                  <a:srgbClr val="B7B7B7"/>
                </a:solidFill>
                <a:latin typeface="Comic Sans MS"/>
                <a:ea typeface="Comic Sans MS"/>
                <a:cs typeface="Comic Sans MS"/>
                <a:sym typeface="Comic Sans MS"/>
              </a:rPr>
              <a:t>Computer graphics</a:t>
            </a:r>
            <a:r>
              <a:rPr b="0" i="1" lang="en" sz="1400">
                <a:solidFill>
                  <a:srgbClr val="B7B7B7"/>
                </a:solidFill>
                <a:latin typeface="Comic Sans MS"/>
                <a:ea typeface="Comic Sans MS"/>
                <a:cs typeface="Comic Sans MS"/>
                <a:sym typeface="Comic Sans MS"/>
              </a:rPr>
              <a:t> is a subfield of</a:t>
            </a:r>
            <a:r>
              <a:rPr b="0" i="1" lang="en" sz="1400">
                <a:solidFill>
                  <a:srgbClr val="B7B7B7"/>
                </a:solidFill>
                <a:latin typeface="Comic Sans MS"/>
                <a:ea typeface="Comic Sans MS"/>
                <a:cs typeface="Comic Sans MS"/>
                <a:sym typeface="Comic Sans MS"/>
                <a:hlinkClick r:id="rId3"/>
              </a:rPr>
              <a:t> computer science</a:t>
            </a:r>
            <a:r>
              <a:rPr b="0" i="1" lang="en" sz="1400">
                <a:solidFill>
                  <a:srgbClr val="B7B7B7"/>
                </a:solidFill>
                <a:latin typeface="Comic Sans MS"/>
                <a:ea typeface="Comic Sans MS"/>
                <a:cs typeface="Comic Sans MS"/>
                <a:sym typeface="Comic Sans MS"/>
              </a:rPr>
              <a:t> which studies the manipulation of visual and geometric information using computational techniques. It focuses on the mathematical and computational foundations of image generation and processing rather than purely</a:t>
            </a:r>
            <a:r>
              <a:rPr b="0" i="1" lang="en" sz="1400">
                <a:solidFill>
                  <a:srgbClr val="B7B7B7"/>
                </a:solidFill>
                <a:latin typeface="Comic Sans MS"/>
                <a:ea typeface="Comic Sans MS"/>
                <a:cs typeface="Comic Sans MS"/>
                <a:sym typeface="Comic Sans MS"/>
                <a:hlinkClick r:id="rId4"/>
              </a:rPr>
              <a:t> aesthetic</a:t>
            </a:r>
            <a:r>
              <a:rPr b="0" i="1" lang="en" sz="1400">
                <a:solidFill>
                  <a:srgbClr val="B7B7B7"/>
                </a:solidFill>
                <a:latin typeface="Comic Sans MS"/>
                <a:ea typeface="Comic Sans MS"/>
                <a:cs typeface="Comic Sans MS"/>
                <a:sym typeface="Comic Sans MS"/>
              </a:rPr>
              <a:t> issues. Fundamental graphics program like drawing of various geometrical shapes(rectangle, circle ellipse etc), use of mathematical function in drawing curves, coloring an object with different colors and patterns and simple animation programs are the utilities of graphics programming.  Using C++ graphics we wrote the game program. C++ is a high level language which supports graphics in it. Bow &amp; Arrow  game tests players concentration power.</a:t>
            </a:r>
            <a:endParaRPr b="0" i="1" sz="1400">
              <a:solidFill>
                <a:srgbClr val="B7B7B7"/>
              </a:solidFill>
              <a:latin typeface="Comic Sans MS"/>
              <a:ea typeface="Comic Sans MS"/>
              <a:cs typeface="Comic Sans MS"/>
              <a:sym typeface="Comic Sans MS"/>
            </a:endParaRPr>
          </a:p>
          <a:p>
            <a:pPr indent="0" lvl="0" marL="0" rtl="0">
              <a:spcBef>
                <a:spcPts val="0"/>
              </a:spcBef>
              <a:spcAft>
                <a:spcPts val="0"/>
              </a:spcAft>
              <a:buNone/>
            </a:pPr>
            <a:r>
              <a:t/>
            </a:r>
            <a:endParaRPr i="1">
              <a:solidFill>
                <a:srgbClr val="D9D9D9"/>
              </a:solidFill>
            </a:endParaRPr>
          </a:p>
        </p:txBody>
      </p:sp>
      <p:pic>
        <p:nvPicPr>
          <p:cNvPr descr="Logomakr_1weYb5.png" id="71" name="Shape 71"/>
          <p:cNvPicPr preferRelativeResize="0"/>
          <p:nvPr/>
        </p:nvPicPr>
        <p:blipFill>
          <a:blip r:embed="rId5">
            <a:alphaModFix/>
          </a:blip>
          <a:stretch>
            <a:fillRect/>
          </a:stretch>
        </p:blipFill>
        <p:spPr>
          <a:xfrm>
            <a:off x="248913" y="128488"/>
            <a:ext cx="1266825" cy="136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ctrTitle"/>
          </p:nvPr>
        </p:nvSpPr>
        <p:spPr>
          <a:xfrm>
            <a:off x="223100" y="726900"/>
            <a:ext cx="8455500" cy="3689700"/>
          </a:xfrm>
          <a:prstGeom prst="rect">
            <a:avLst/>
          </a:prstGeom>
          <a:solidFill>
            <a:srgbClr val="000000"/>
          </a:solidFill>
        </p:spPr>
        <p:txBody>
          <a:bodyPr anchorCtr="0" anchor="ctr" bIns="91425" lIns="91425" rIns="91425" wrap="square" tIns="91425">
            <a:noAutofit/>
          </a:bodyPr>
          <a:lstStyle/>
          <a:p>
            <a:pPr indent="0" lvl="0" marL="0">
              <a:spcBef>
                <a:spcPts val="0"/>
              </a:spcBef>
              <a:spcAft>
                <a:spcPts val="0"/>
              </a:spcAft>
              <a:buNone/>
            </a:pPr>
            <a:r>
              <a:t/>
            </a:r>
            <a:endParaRPr sz="2400" u="sng">
              <a:latin typeface="Comic Sans MS"/>
              <a:ea typeface="Comic Sans MS"/>
              <a:cs typeface="Comic Sans MS"/>
              <a:sym typeface="Comic Sans MS"/>
            </a:endParaRPr>
          </a:p>
          <a:p>
            <a:pPr indent="0" lvl="0" marL="0">
              <a:spcBef>
                <a:spcPts val="0"/>
              </a:spcBef>
              <a:spcAft>
                <a:spcPts val="0"/>
              </a:spcAft>
              <a:buNone/>
            </a:pPr>
            <a:r>
              <a:t/>
            </a:r>
            <a:endParaRPr sz="2400" u="sng">
              <a:latin typeface="Comic Sans MS"/>
              <a:ea typeface="Comic Sans MS"/>
              <a:cs typeface="Comic Sans MS"/>
              <a:sym typeface="Comic Sans MS"/>
            </a:endParaRPr>
          </a:p>
          <a:p>
            <a:pPr indent="0" lvl="0" marL="0">
              <a:spcBef>
                <a:spcPts val="0"/>
              </a:spcBef>
              <a:spcAft>
                <a:spcPts val="0"/>
              </a:spcAft>
              <a:buNone/>
            </a:pPr>
            <a:r>
              <a:rPr lang="en" sz="2400" u="sng">
                <a:solidFill>
                  <a:srgbClr val="D9D9D9"/>
                </a:solidFill>
                <a:latin typeface="Comic Sans MS"/>
                <a:ea typeface="Comic Sans MS"/>
                <a:cs typeface="Comic Sans MS"/>
                <a:sym typeface="Comic Sans MS"/>
              </a:rPr>
              <a:t>INTRODUCTION</a:t>
            </a:r>
            <a:endParaRPr b="0" sz="2400" u="sng">
              <a:solidFill>
                <a:srgbClr val="D9D9D9"/>
              </a:solidFill>
              <a:latin typeface="Comic Sans MS"/>
              <a:ea typeface="Comic Sans MS"/>
              <a:cs typeface="Comic Sans MS"/>
              <a:sym typeface="Comic Sans MS"/>
            </a:endParaRPr>
          </a:p>
          <a:p>
            <a:pPr indent="0" lvl="0" marL="0">
              <a:spcBef>
                <a:spcPts val="0"/>
              </a:spcBef>
              <a:spcAft>
                <a:spcPts val="0"/>
              </a:spcAft>
              <a:buNone/>
            </a:pPr>
            <a:r>
              <a:t/>
            </a:r>
            <a:endParaRPr b="0" sz="1200">
              <a:solidFill>
                <a:srgbClr val="D9D9D9"/>
              </a:solidFill>
              <a:latin typeface="Comic Sans MS"/>
              <a:ea typeface="Comic Sans MS"/>
              <a:cs typeface="Comic Sans MS"/>
              <a:sym typeface="Comic Sans MS"/>
            </a:endParaRPr>
          </a:p>
          <a:p>
            <a:pPr indent="0" lvl="0" marL="0" algn="l">
              <a:lnSpc>
                <a:spcPct val="150000"/>
              </a:lnSpc>
              <a:spcBef>
                <a:spcPts val="0"/>
              </a:spcBef>
              <a:spcAft>
                <a:spcPts val="0"/>
              </a:spcAft>
              <a:buClr>
                <a:schemeClr val="dk2"/>
              </a:buClr>
              <a:buSzPts val="1100"/>
              <a:buFont typeface="Arial"/>
              <a:buNone/>
            </a:pPr>
            <a:r>
              <a:rPr b="0" lang="en" sz="1200">
                <a:solidFill>
                  <a:srgbClr val="D9D9D9"/>
                </a:solidFill>
                <a:latin typeface="Comic Sans MS"/>
                <a:ea typeface="Comic Sans MS"/>
                <a:cs typeface="Comic Sans MS"/>
                <a:sym typeface="Comic Sans MS"/>
              </a:rPr>
              <a:t>This is entirely written in C++ language. At first we have an arrow and bow. The series of circles will roll from top to bottom. We have to hit the target.  The arrow hitting  at any point of the circle is the target. We get the score on the basis of hitting numbers. Players will have twenty chances to hit the target  in each  level.There are three levels of different  difficulties</a:t>
            </a:r>
            <a:endParaRPr b="0" sz="1200">
              <a:solidFill>
                <a:srgbClr val="D9D9D9"/>
              </a:solidFill>
              <a:latin typeface="Comic Sans MS"/>
              <a:ea typeface="Comic Sans MS"/>
              <a:cs typeface="Comic Sans MS"/>
              <a:sym typeface="Comic Sans MS"/>
            </a:endParaRPr>
          </a:p>
          <a:p>
            <a:pPr indent="0" lvl="0" marL="0" algn="l">
              <a:lnSpc>
                <a:spcPct val="150000"/>
              </a:lnSpc>
              <a:spcBef>
                <a:spcPts val="0"/>
              </a:spcBef>
              <a:spcAft>
                <a:spcPts val="0"/>
              </a:spcAft>
              <a:buClr>
                <a:schemeClr val="dk2"/>
              </a:buClr>
              <a:buSzPts val="1100"/>
              <a:buFont typeface="Arial"/>
              <a:buNone/>
            </a:pPr>
            <a:r>
              <a:rPr b="0" lang="en" sz="1200">
                <a:solidFill>
                  <a:srgbClr val="D9D9D9"/>
                </a:solidFill>
                <a:latin typeface="Comic Sans MS"/>
                <a:ea typeface="Comic Sans MS"/>
                <a:cs typeface="Comic Sans MS"/>
                <a:sym typeface="Comic Sans MS"/>
              </a:rPr>
              <a:t>        	Based on players performance the score of all the twenty times will be added up. The score reaching 100 will lead to another level. Finally the score will be displayed at the end of the game. Player will have two options either to continue or to quit the game.</a:t>
            </a:r>
            <a:endParaRPr b="0" sz="1200">
              <a:solidFill>
                <a:srgbClr val="D9D9D9"/>
              </a:solidFill>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rPr b="0" lang="en" sz="2400">
                <a:latin typeface="Comic Sans MS"/>
                <a:ea typeface="Comic Sans MS"/>
                <a:cs typeface="Comic Sans MS"/>
                <a:sym typeface="Comic Sans MS"/>
              </a:rPr>
              <a:t> </a:t>
            </a:r>
            <a:endParaRPr b="0" sz="2400">
              <a:latin typeface="Comic Sans MS"/>
              <a:ea typeface="Comic Sans MS"/>
              <a:cs typeface="Comic Sans MS"/>
              <a:sym typeface="Comic Sans MS"/>
            </a:endParaRPr>
          </a:p>
          <a:p>
            <a:pPr indent="0" lvl="0" marL="0">
              <a:spcBef>
                <a:spcPts val="0"/>
              </a:spcBef>
              <a:spcAft>
                <a:spcPts val="0"/>
              </a:spcAft>
              <a:buNone/>
            </a:pPr>
            <a:r>
              <a:t/>
            </a:r>
            <a:endParaRPr b="0" sz="2400" u="sng">
              <a:latin typeface="Comic Sans MS"/>
              <a:ea typeface="Comic Sans MS"/>
              <a:cs typeface="Comic Sans MS"/>
              <a:sym typeface="Comic Sans MS"/>
            </a:endParaRPr>
          </a:p>
        </p:txBody>
      </p:sp>
      <p:pic>
        <p:nvPicPr>
          <p:cNvPr descr="Logomakr_1weYb5.png" id="77" name="Shape 77"/>
          <p:cNvPicPr preferRelativeResize="0"/>
          <p:nvPr/>
        </p:nvPicPr>
        <p:blipFill>
          <a:blip r:embed="rId3">
            <a:alphaModFix/>
          </a:blip>
          <a:stretch>
            <a:fillRect/>
          </a:stretch>
        </p:blipFill>
        <p:spPr>
          <a:xfrm>
            <a:off x="248913" y="128488"/>
            <a:ext cx="1266825" cy="136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ctrTitle"/>
          </p:nvPr>
        </p:nvSpPr>
        <p:spPr>
          <a:xfrm>
            <a:off x="410325" y="1354725"/>
            <a:ext cx="8455500" cy="2856900"/>
          </a:xfrm>
          <a:prstGeom prst="rect">
            <a:avLst/>
          </a:prstGeom>
          <a:solidFill>
            <a:srgbClr val="000000"/>
          </a:solidFill>
        </p:spPr>
        <p:txBody>
          <a:bodyPr anchorCtr="0" anchor="ctr" bIns="91425" lIns="91425" rIns="91425" wrap="square" tIns="91425">
            <a:noAutofit/>
          </a:bodyPr>
          <a:lstStyle/>
          <a:p>
            <a:pPr indent="0" lvl="0" marL="0">
              <a:spcBef>
                <a:spcPts val="0"/>
              </a:spcBef>
              <a:spcAft>
                <a:spcPts val="0"/>
              </a:spcAft>
              <a:buNone/>
            </a:pPr>
            <a:r>
              <a:t/>
            </a:r>
            <a:endParaRPr u="sng"/>
          </a:p>
          <a:p>
            <a:pPr indent="0" lvl="0" marL="0">
              <a:spcBef>
                <a:spcPts val="0"/>
              </a:spcBef>
              <a:spcAft>
                <a:spcPts val="0"/>
              </a:spcAft>
              <a:buNone/>
            </a:pPr>
            <a:r>
              <a:t/>
            </a:r>
            <a:endParaRPr u="sng"/>
          </a:p>
          <a:p>
            <a:pPr indent="0" lvl="0" marL="0">
              <a:spcBef>
                <a:spcPts val="0"/>
              </a:spcBef>
              <a:spcAft>
                <a:spcPts val="0"/>
              </a:spcAft>
              <a:buNone/>
            </a:pPr>
            <a:r>
              <a:t/>
            </a:r>
            <a:endParaRPr u="sng"/>
          </a:p>
          <a:p>
            <a:pPr indent="0" lvl="0" marL="0">
              <a:spcBef>
                <a:spcPts val="0"/>
              </a:spcBef>
              <a:spcAft>
                <a:spcPts val="0"/>
              </a:spcAft>
              <a:buNone/>
            </a:pPr>
            <a:r>
              <a:t/>
            </a:r>
            <a:endParaRPr u="sng"/>
          </a:p>
          <a:p>
            <a:pPr indent="0" lvl="0" marL="0" rtl="0">
              <a:spcBef>
                <a:spcPts val="0"/>
              </a:spcBef>
              <a:spcAft>
                <a:spcPts val="0"/>
              </a:spcAft>
              <a:buNone/>
            </a:pPr>
            <a:r>
              <a:rPr lang="en" u="sng">
                <a:solidFill>
                  <a:srgbClr val="B7B7B7"/>
                </a:solidFill>
                <a:latin typeface="Comic Sans MS"/>
                <a:ea typeface="Comic Sans MS"/>
                <a:cs typeface="Comic Sans MS"/>
                <a:sym typeface="Comic Sans MS"/>
              </a:rPr>
              <a:t>Modules</a:t>
            </a:r>
            <a:endParaRPr u="sng">
              <a:solidFill>
                <a:srgbClr val="B7B7B7"/>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rgbClr val="B7B7B7"/>
              </a:solidFill>
              <a:latin typeface="Comic Sans MS"/>
              <a:ea typeface="Comic Sans MS"/>
              <a:cs typeface="Comic Sans MS"/>
              <a:sym typeface="Comic Sans MS"/>
            </a:endParaRPr>
          </a:p>
          <a:p>
            <a:pPr indent="0" lvl="0" marL="0" rtl="0" algn="l">
              <a:spcBef>
                <a:spcPts val="0"/>
              </a:spcBef>
              <a:spcAft>
                <a:spcPts val="0"/>
              </a:spcAft>
              <a:buNone/>
            </a:pPr>
            <a:r>
              <a:rPr lang="en" sz="1800">
                <a:solidFill>
                  <a:srgbClr val="B7B7B7"/>
                </a:solidFill>
                <a:latin typeface="Comic Sans MS"/>
                <a:ea typeface="Comic Sans MS"/>
                <a:cs typeface="Comic Sans MS"/>
                <a:sym typeface="Comic Sans MS"/>
              </a:rPr>
              <a:t>           1.Welcome Screen</a:t>
            </a:r>
            <a:endParaRPr sz="1800">
              <a:solidFill>
                <a:srgbClr val="B7B7B7"/>
              </a:solidFill>
              <a:latin typeface="Comic Sans MS"/>
              <a:ea typeface="Comic Sans MS"/>
              <a:cs typeface="Comic Sans MS"/>
              <a:sym typeface="Comic Sans MS"/>
            </a:endParaRPr>
          </a:p>
          <a:p>
            <a:pPr indent="0" lvl="0" marL="0" rtl="0" algn="l">
              <a:spcBef>
                <a:spcPts val="0"/>
              </a:spcBef>
              <a:spcAft>
                <a:spcPts val="0"/>
              </a:spcAft>
              <a:buNone/>
            </a:pPr>
            <a:r>
              <a:rPr lang="en" sz="1800">
                <a:solidFill>
                  <a:srgbClr val="B7B7B7"/>
                </a:solidFill>
                <a:latin typeface="Comic Sans MS"/>
                <a:ea typeface="Comic Sans MS"/>
                <a:cs typeface="Comic Sans MS"/>
                <a:sym typeface="Comic Sans MS"/>
              </a:rPr>
              <a:t>           2.Game Screen</a:t>
            </a:r>
            <a:endParaRPr sz="1800">
              <a:solidFill>
                <a:srgbClr val="B7B7B7"/>
              </a:solidFill>
              <a:latin typeface="Comic Sans MS"/>
              <a:ea typeface="Comic Sans MS"/>
              <a:cs typeface="Comic Sans MS"/>
              <a:sym typeface="Comic Sans MS"/>
            </a:endParaRPr>
          </a:p>
          <a:p>
            <a:pPr indent="0" lvl="0" marL="0" rtl="0" algn="l">
              <a:spcBef>
                <a:spcPts val="0"/>
              </a:spcBef>
              <a:spcAft>
                <a:spcPts val="0"/>
              </a:spcAft>
              <a:buNone/>
            </a:pPr>
            <a:r>
              <a:rPr lang="en" sz="1800">
                <a:solidFill>
                  <a:srgbClr val="B7B7B7"/>
                </a:solidFill>
                <a:latin typeface="Comic Sans MS"/>
                <a:ea typeface="Comic Sans MS"/>
                <a:cs typeface="Comic Sans MS"/>
                <a:sym typeface="Comic Sans MS"/>
              </a:rPr>
              <a:t>           3.Ending Screen</a:t>
            </a:r>
            <a:endParaRPr sz="1800">
              <a:solidFill>
                <a:srgbClr val="B7B7B7"/>
              </a:solidFill>
              <a:latin typeface="Comic Sans MS"/>
              <a:ea typeface="Comic Sans MS"/>
              <a:cs typeface="Comic Sans MS"/>
              <a:sym typeface="Comic Sans MS"/>
            </a:endParaRPr>
          </a:p>
          <a:p>
            <a:pPr indent="0" lvl="0" marL="0" rtl="0" algn="l">
              <a:spcBef>
                <a:spcPts val="0"/>
              </a:spcBef>
              <a:spcAft>
                <a:spcPts val="0"/>
              </a:spcAft>
              <a:buNone/>
            </a:pPr>
            <a:r>
              <a:rPr lang="en" u="sng">
                <a:solidFill>
                  <a:srgbClr val="B7B7B7"/>
                </a:solidFill>
                <a:latin typeface="Comic Sans MS"/>
                <a:ea typeface="Comic Sans MS"/>
                <a:cs typeface="Comic Sans MS"/>
                <a:sym typeface="Comic Sans MS"/>
              </a:rPr>
              <a:t>            </a:t>
            </a:r>
            <a:r>
              <a:rPr lang="en" u="sng">
                <a:solidFill>
                  <a:srgbClr val="B7B7B7"/>
                </a:solidFill>
              </a:rPr>
              <a:t>      </a:t>
            </a:r>
            <a:r>
              <a:rPr lang="en" u="sng"/>
              <a:t>                                                           	</a:t>
            </a:r>
            <a:endParaRPr u="sng"/>
          </a:p>
          <a:p>
            <a:pPr indent="0" lvl="0" marL="0" algn="l">
              <a:lnSpc>
                <a:spcPct val="150000"/>
              </a:lnSpc>
              <a:spcBef>
                <a:spcPts val="600"/>
              </a:spcBef>
              <a:spcAft>
                <a:spcPts val="0"/>
              </a:spcAft>
              <a:buClr>
                <a:schemeClr val="dk2"/>
              </a:buClr>
              <a:buSzPts val="1100"/>
              <a:buFont typeface="Arial"/>
              <a:buNone/>
            </a:pPr>
            <a:r>
              <a:rPr lang="en" u="sng"/>
              <a:t> </a:t>
            </a:r>
            <a:endParaRPr u="sng"/>
          </a:p>
          <a:p>
            <a:pPr indent="0" lvl="0" marL="0">
              <a:spcBef>
                <a:spcPts val="0"/>
              </a:spcBef>
              <a:spcAft>
                <a:spcPts val="0"/>
              </a:spcAft>
              <a:buNone/>
            </a:pPr>
            <a:r>
              <a:t/>
            </a:r>
            <a:endParaRPr u="sng"/>
          </a:p>
        </p:txBody>
      </p:sp>
      <p:pic>
        <p:nvPicPr>
          <p:cNvPr descr="Logomakr_1weYb5.png" id="83" name="Shape 83"/>
          <p:cNvPicPr preferRelativeResize="0"/>
          <p:nvPr/>
        </p:nvPicPr>
        <p:blipFill>
          <a:blip r:embed="rId3">
            <a:alphaModFix/>
          </a:blip>
          <a:stretch>
            <a:fillRect/>
          </a:stretch>
        </p:blipFill>
        <p:spPr>
          <a:xfrm>
            <a:off x="248913" y="128488"/>
            <a:ext cx="1266825" cy="136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344250" y="434500"/>
            <a:ext cx="8455500" cy="4262700"/>
          </a:xfrm>
          <a:prstGeom prst="rect">
            <a:avLst/>
          </a:prstGeom>
          <a:solidFill>
            <a:srgbClr val="000000"/>
          </a:solidFill>
        </p:spPr>
        <p:txBody>
          <a:bodyPr anchorCtr="0" anchor="ctr" bIns="91425" lIns="91425" rIns="91425" wrap="square" tIns="91425">
            <a:noAutofit/>
          </a:bodyPr>
          <a:lstStyle/>
          <a:p>
            <a:pPr indent="0" lvl="0" marL="0" rtl="0" algn="l">
              <a:lnSpc>
                <a:spcPct val="150000"/>
              </a:lnSpc>
              <a:spcBef>
                <a:spcPts val="600"/>
              </a:spcBef>
              <a:spcAft>
                <a:spcPts val="0"/>
              </a:spcAft>
              <a:buNone/>
            </a:pPr>
            <a:r>
              <a:rPr lang="en" sz="4800">
                <a:latin typeface="Arial"/>
                <a:ea typeface="Arial"/>
                <a:cs typeface="Arial"/>
                <a:sym typeface="Arial"/>
              </a:rPr>
              <a:t>     </a:t>
            </a:r>
            <a:endParaRPr sz="4800">
              <a:latin typeface="Arial"/>
              <a:ea typeface="Arial"/>
              <a:cs typeface="Arial"/>
              <a:sym typeface="Arial"/>
            </a:endParaRPr>
          </a:p>
          <a:p>
            <a:pPr indent="0" lvl="0" marL="0" algn="l">
              <a:lnSpc>
                <a:spcPct val="150000"/>
              </a:lnSpc>
              <a:spcBef>
                <a:spcPts val="600"/>
              </a:spcBef>
              <a:spcAft>
                <a:spcPts val="0"/>
              </a:spcAft>
              <a:buClr>
                <a:schemeClr val="dk2"/>
              </a:buClr>
              <a:buSzPts val="1100"/>
              <a:buFont typeface="Arial"/>
              <a:buNone/>
            </a:pPr>
            <a:r>
              <a:rPr lang="en" sz="4800">
                <a:latin typeface="Arial"/>
                <a:ea typeface="Arial"/>
                <a:cs typeface="Arial"/>
                <a:sym typeface="Arial"/>
              </a:rPr>
              <a:t>   </a:t>
            </a:r>
            <a:r>
              <a:rPr lang="en" sz="4800">
                <a:latin typeface="Comic Sans MS"/>
                <a:ea typeface="Comic Sans MS"/>
                <a:cs typeface="Comic Sans MS"/>
                <a:sym typeface="Comic Sans MS"/>
              </a:rPr>
              <a:t>      </a:t>
            </a:r>
            <a:r>
              <a:rPr lang="en" sz="3600" u="sng">
                <a:solidFill>
                  <a:srgbClr val="B7B7B7"/>
                </a:solidFill>
                <a:latin typeface="Comic Sans MS"/>
                <a:ea typeface="Comic Sans MS"/>
                <a:cs typeface="Comic Sans MS"/>
                <a:sym typeface="Comic Sans MS"/>
              </a:rPr>
              <a:t>WELCOME SCREEN:</a:t>
            </a:r>
            <a:endParaRPr sz="3600" u="sng">
              <a:solidFill>
                <a:srgbClr val="B7B7B7"/>
              </a:solidFill>
              <a:latin typeface="Comic Sans MS"/>
              <a:ea typeface="Comic Sans MS"/>
              <a:cs typeface="Comic Sans MS"/>
              <a:sym typeface="Comic Sans MS"/>
            </a:endParaRPr>
          </a:p>
          <a:p>
            <a:pPr indent="0" lvl="0" marL="266700" algn="l">
              <a:lnSpc>
                <a:spcPct val="150000"/>
              </a:lnSpc>
              <a:spcBef>
                <a:spcPts val="600"/>
              </a:spcBef>
              <a:spcAft>
                <a:spcPts val="0"/>
              </a:spcAft>
              <a:buClr>
                <a:schemeClr val="dk2"/>
              </a:buClr>
              <a:buSzPts val="1100"/>
              <a:buFont typeface="Arial"/>
              <a:buNone/>
            </a:pPr>
            <a:r>
              <a:rPr b="0" lang="en" sz="1200">
                <a:solidFill>
                  <a:srgbClr val="B7B7B7"/>
                </a:solidFill>
                <a:latin typeface="Comic Sans MS"/>
                <a:ea typeface="Comic Sans MS"/>
                <a:cs typeface="Comic Sans MS"/>
                <a:sym typeface="Comic Sans MS"/>
              </a:rPr>
              <a:t>In this module the functions we used, are::</a:t>
            </a:r>
            <a:endParaRPr b="0" sz="12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lang="en" sz="1200">
                <a:solidFill>
                  <a:srgbClr val="B7B7B7"/>
                </a:solidFill>
                <a:latin typeface="Comic Sans MS"/>
                <a:ea typeface="Comic Sans MS"/>
                <a:cs typeface="Comic Sans MS"/>
                <a:sym typeface="Comic Sans MS"/>
              </a:rPr>
              <a:t>hand()----</a:t>
            </a:r>
            <a:r>
              <a:rPr b="0" lang="en" sz="1200">
                <a:solidFill>
                  <a:srgbClr val="B7B7B7"/>
                </a:solidFill>
                <a:latin typeface="Comic Sans MS"/>
                <a:ea typeface="Comic Sans MS"/>
                <a:cs typeface="Comic Sans MS"/>
                <a:sym typeface="Comic Sans MS"/>
              </a:rPr>
              <a:t>In this function we use graphics commands like ellipse, line, setcolor for designing the hand gesture to indicate the points.</a:t>
            </a:r>
            <a:endParaRPr sz="1200">
              <a:solidFill>
                <a:srgbClr val="B7B7B7"/>
              </a:solidFill>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rPr lang="en" sz="1200">
                <a:solidFill>
                  <a:srgbClr val="B7B7B7"/>
                </a:solidFill>
                <a:latin typeface="Comic Sans MS"/>
                <a:ea typeface="Comic Sans MS"/>
                <a:cs typeface="Comic Sans MS"/>
                <a:sym typeface="Comic Sans MS"/>
              </a:rPr>
              <a:t>image(), conveximage(), image1()----</a:t>
            </a:r>
            <a:r>
              <a:rPr b="0" lang="en" sz="1200">
                <a:solidFill>
                  <a:srgbClr val="B7B7B7"/>
                </a:solidFill>
                <a:latin typeface="Comic Sans MS"/>
                <a:ea typeface="Comic Sans MS"/>
                <a:cs typeface="Comic Sans MS"/>
                <a:sym typeface="Comic Sans MS"/>
              </a:rPr>
              <a:t>These functions draws the decorative front screen</a:t>
            </a:r>
            <a:endParaRPr sz="1200">
              <a:solidFill>
                <a:srgbClr val="B7B7B7"/>
              </a:solidFill>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rPr lang="en" sz="1200">
                <a:solidFill>
                  <a:srgbClr val="B7B7B7"/>
                </a:solidFill>
                <a:latin typeface="Comic Sans MS"/>
                <a:ea typeface="Comic Sans MS"/>
                <a:cs typeface="Comic Sans MS"/>
                <a:sym typeface="Comic Sans MS"/>
              </a:rPr>
              <a:t>getkey()----</a:t>
            </a:r>
            <a:r>
              <a:rPr b="0" lang="en" sz="1200">
                <a:solidFill>
                  <a:srgbClr val="B7B7B7"/>
                </a:solidFill>
                <a:latin typeface="Comic Sans MS"/>
                <a:ea typeface="Comic Sans MS"/>
                <a:cs typeface="Comic Sans MS"/>
                <a:sym typeface="Comic Sans MS"/>
              </a:rPr>
              <a:t>This function gets the movement of hand from the user keyboard.</a:t>
            </a:r>
            <a:endParaRPr b="0" sz="1200">
              <a:solidFill>
                <a:srgbClr val="B7B7B7"/>
              </a:solidFill>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rPr lang="en" sz="1200">
                <a:solidFill>
                  <a:srgbClr val="B7B7B7"/>
                </a:solidFill>
                <a:latin typeface="Comic Sans MS"/>
                <a:ea typeface="Comic Sans MS"/>
                <a:cs typeface="Comic Sans MS"/>
                <a:sym typeface="Comic Sans MS"/>
              </a:rPr>
              <a:t>rules()---</a:t>
            </a:r>
            <a:r>
              <a:rPr b="0" lang="en" sz="1200">
                <a:solidFill>
                  <a:srgbClr val="B7B7B7"/>
                </a:solidFill>
                <a:latin typeface="Comic Sans MS"/>
                <a:ea typeface="Comic Sans MS"/>
                <a:cs typeface="Comic Sans MS"/>
                <a:sym typeface="Comic Sans MS"/>
              </a:rPr>
              <a:t>The next screen will have the rules for the game.</a:t>
            </a:r>
            <a:endParaRPr b="0" sz="1200">
              <a:solidFill>
                <a:srgbClr val="B7B7B7"/>
              </a:solidFill>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rPr lang="en" sz="1200">
                <a:solidFill>
                  <a:srgbClr val="B7B7B7"/>
                </a:solidFill>
                <a:latin typeface="Comic Sans MS"/>
                <a:ea typeface="Comic Sans MS"/>
                <a:cs typeface="Comic Sans MS"/>
                <a:sym typeface="Comic Sans MS"/>
              </a:rPr>
              <a:t>updatehighscore()----</a:t>
            </a:r>
            <a:r>
              <a:rPr b="0" lang="en" sz="1200">
                <a:solidFill>
                  <a:srgbClr val="B7B7B7"/>
                </a:solidFill>
                <a:latin typeface="Comic Sans MS"/>
                <a:ea typeface="Comic Sans MS"/>
                <a:cs typeface="Comic Sans MS"/>
                <a:sym typeface="Comic Sans MS"/>
              </a:rPr>
              <a:t>This funtion will update the highest score of the game.</a:t>
            </a:r>
            <a:endParaRPr b="0" sz="1200">
              <a:solidFill>
                <a:srgbClr val="B7B7B7"/>
              </a:solidFill>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rPr lang="en" sz="1200">
                <a:solidFill>
                  <a:srgbClr val="B7B7B7"/>
                </a:solidFill>
                <a:latin typeface="Comic Sans MS"/>
                <a:ea typeface="Comic Sans MS"/>
                <a:cs typeface="Comic Sans MS"/>
                <a:sym typeface="Comic Sans MS"/>
              </a:rPr>
              <a:t>level()------</a:t>
            </a:r>
            <a:r>
              <a:rPr b="0" lang="en" sz="1200">
                <a:solidFill>
                  <a:srgbClr val="B7B7B7"/>
                </a:solidFill>
                <a:latin typeface="Comic Sans MS"/>
                <a:ea typeface="Comic Sans MS"/>
                <a:cs typeface="Comic Sans MS"/>
                <a:sym typeface="Comic Sans MS"/>
              </a:rPr>
              <a:t>This function describes each levels to the players.</a:t>
            </a:r>
            <a:endParaRPr b="0" sz="1200">
              <a:solidFill>
                <a:srgbClr val="B7B7B7"/>
              </a:solidFill>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rPr lang="en" sz="1200">
                <a:solidFill>
                  <a:srgbClr val="B7B7B7"/>
                </a:solidFill>
                <a:latin typeface="Comic Sans MS"/>
                <a:ea typeface="Comic Sans MS"/>
                <a:cs typeface="Comic Sans MS"/>
                <a:sym typeface="Comic Sans MS"/>
              </a:rPr>
              <a:t>exit()-----</a:t>
            </a:r>
            <a:r>
              <a:rPr b="0" lang="en" sz="1200">
                <a:solidFill>
                  <a:srgbClr val="B7B7B7"/>
                </a:solidFill>
                <a:latin typeface="Comic Sans MS"/>
                <a:ea typeface="Comic Sans MS"/>
                <a:cs typeface="Comic Sans MS"/>
                <a:sym typeface="Comic Sans MS"/>
              </a:rPr>
              <a:t>This function exits the game</a:t>
            </a:r>
            <a:endParaRPr sz="1200">
              <a:solidFill>
                <a:srgbClr val="B7B7B7"/>
              </a:solidFill>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t/>
            </a:r>
            <a:endParaRPr b="0" sz="1000">
              <a:solidFill>
                <a:srgbClr val="B7B7B7"/>
              </a:solidFill>
              <a:latin typeface="Arial"/>
              <a:ea typeface="Arial"/>
              <a:cs typeface="Arial"/>
              <a:sym typeface="Arial"/>
            </a:endParaRPr>
          </a:p>
          <a:p>
            <a:pPr indent="0" lvl="0" marL="0">
              <a:spcBef>
                <a:spcPts val="0"/>
              </a:spcBef>
              <a:spcAft>
                <a:spcPts val="0"/>
              </a:spcAft>
              <a:buNone/>
            </a:pPr>
            <a:r>
              <a:t/>
            </a:r>
            <a:endParaRPr/>
          </a:p>
        </p:txBody>
      </p:sp>
      <p:pic>
        <p:nvPicPr>
          <p:cNvPr descr="Logomakr_1weYb5.png" id="89" name="Shape 89"/>
          <p:cNvPicPr preferRelativeResize="0"/>
          <p:nvPr/>
        </p:nvPicPr>
        <p:blipFill>
          <a:blip r:embed="rId3">
            <a:alphaModFix/>
          </a:blip>
          <a:stretch>
            <a:fillRect/>
          </a:stretch>
        </p:blipFill>
        <p:spPr>
          <a:xfrm>
            <a:off x="248925" y="128500"/>
            <a:ext cx="1089800" cy="1171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ctrTitle"/>
          </p:nvPr>
        </p:nvSpPr>
        <p:spPr>
          <a:xfrm>
            <a:off x="344250" y="645875"/>
            <a:ext cx="8455500" cy="4192200"/>
          </a:xfrm>
          <a:prstGeom prst="rect">
            <a:avLst/>
          </a:prstGeom>
          <a:solidFill>
            <a:srgbClr val="000000"/>
          </a:solidFill>
        </p:spPr>
        <p:txBody>
          <a:bodyPr anchorCtr="0" anchor="ctr" bIns="91425" lIns="91425" rIns="91425" wrap="square" tIns="91425">
            <a:noAutofit/>
          </a:bodyPr>
          <a:lstStyle/>
          <a:p>
            <a:pPr indent="0" lvl="0" marL="0" algn="l">
              <a:lnSpc>
                <a:spcPct val="150000"/>
              </a:lnSpc>
              <a:spcBef>
                <a:spcPts val="600"/>
              </a:spcBef>
              <a:spcAft>
                <a:spcPts val="0"/>
              </a:spcAft>
              <a:buClr>
                <a:schemeClr val="dk2"/>
              </a:buClr>
              <a:buSzPts val="1100"/>
              <a:buFont typeface="Arial"/>
              <a:buNone/>
            </a:pPr>
            <a:r>
              <a:rPr lang="en" sz="3600">
                <a:solidFill>
                  <a:srgbClr val="B7B7B7"/>
                </a:solidFill>
                <a:latin typeface="Comic Sans MS"/>
                <a:ea typeface="Comic Sans MS"/>
                <a:cs typeface="Comic Sans MS"/>
                <a:sym typeface="Comic Sans MS"/>
              </a:rPr>
              <a:t>           </a:t>
            </a:r>
            <a:r>
              <a:rPr lang="en" sz="3600" u="sng">
                <a:solidFill>
                  <a:srgbClr val="B7B7B7"/>
                </a:solidFill>
                <a:latin typeface="Comic Sans MS"/>
                <a:ea typeface="Comic Sans MS"/>
                <a:cs typeface="Comic Sans MS"/>
                <a:sym typeface="Comic Sans MS"/>
              </a:rPr>
              <a:t>GAME SCREEN:</a:t>
            </a:r>
            <a:endParaRPr b="0" sz="1100" u="sng">
              <a:solidFill>
                <a:srgbClr val="B7B7B7"/>
              </a:solidFill>
              <a:latin typeface="Arial"/>
              <a:ea typeface="Arial"/>
              <a:cs typeface="Arial"/>
              <a:sym typeface="Arial"/>
            </a:endParaRPr>
          </a:p>
          <a:p>
            <a:pPr indent="0" lvl="0" marL="0" algn="l">
              <a:lnSpc>
                <a:spcPct val="150000"/>
              </a:lnSpc>
              <a:spcBef>
                <a:spcPts val="600"/>
              </a:spcBef>
              <a:spcAft>
                <a:spcPts val="0"/>
              </a:spcAft>
              <a:buClr>
                <a:schemeClr val="dk2"/>
              </a:buClr>
              <a:buSzPts val="1100"/>
              <a:buFont typeface="Arial"/>
              <a:buNone/>
            </a:pPr>
            <a:r>
              <a:rPr b="0" lang="en" sz="1100">
                <a:solidFill>
                  <a:srgbClr val="B7B7B7"/>
                </a:solidFill>
                <a:latin typeface="Comic Sans MS"/>
                <a:ea typeface="Comic Sans MS"/>
                <a:cs typeface="Comic Sans MS"/>
                <a:sym typeface="Comic Sans MS"/>
              </a:rPr>
              <a:t>We use the following functions for designing this screen</a:t>
            </a:r>
            <a:endParaRPr b="0" sz="1100">
              <a:solidFill>
                <a:srgbClr val="B7B7B7"/>
              </a:solidFill>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rPr lang="en" sz="1100">
                <a:solidFill>
                  <a:srgbClr val="B7B7B7"/>
                </a:solidFill>
                <a:latin typeface="Comic Sans MS"/>
                <a:ea typeface="Comic Sans MS"/>
                <a:cs typeface="Comic Sans MS"/>
                <a:sym typeface="Comic Sans MS"/>
              </a:rPr>
              <a:t>arrow(int pos)---</a:t>
            </a:r>
            <a:r>
              <a:rPr b="0" lang="en" sz="1100">
                <a:solidFill>
                  <a:srgbClr val="B7B7B7"/>
                </a:solidFill>
                <a:latin typeface="Comic Sans MS"/>
                <a:ea typeface="Comic Sans MS"/>
                <a:cs typeface="Comic Sans MS"/>
                <a:sym typeface="Comic Sans MS"/>
              </a:rPr>
              <a:t>This will create the arrow .The arrow with the yellow colour used the graphical command line only.</a:t>
            </a:r>
            <a:endParaRPr b="0" sz="1100">
              <a:solidFill>
                <a:srgbClr val="B7B7B7"/>
              </a:solidFill>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rPr lang="en" sz="1100">
                <a:solidFill>
                  <a:srgbClr val="B7B7B7"/>
                </a:solidFill>
                <a:latin typeface="Comic Sans MS"/>
                <a:ea typeface="Comic Sans MS"/>
                <a:cs typeface="Comic Sans MS"/>
                <a:sym typeface="Comic Sans MS"/>
              </a:rPr>
              <a:t>shoot()-----</a:t>
            </a:r>
            <a:r>
              <a:rPr b="0" lang="en" sz="1100">
                <a:solidFill>
                  <a:srgbClr val="B7B7B7"/>
                </a:solidFill>
                <a:latin typeface="Comic Sans MS"/>
                <a:ea typeface="Comic Sans MS"/>
                <a:cs typeface="Comic Sans MS"/>
                <a:sym typeface="Comic Sans MS"/>
              </a:rPr>
              <a:t>This will get the spacebar pointer to shoot the arrows in each level.</a:t>
            </a:r>
            <a:endParaRPr b="0" sz="1100">
              <a:solidFill>
                <a:srgbClr val="B7B7B7"/>
              </a:solidFill>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rPr lang="en" sz="1100">
                <a:solidFill>
                  <a:srgbClr val="B7B7B7"/>
                </a:solidFill>
                <a:latin typeface="Comic Sans MS"/>
                <a:ea typeface="Comic Sans MS"/>
                <a:cs typeface="Comic Sans MS"/>
                <a:sym typeface="Comic Sans MS"/>
              </a:rPr>
              <a:t>ball(),balllevel2()----</a:t>
            </a:r>
            <a:r>
              <a:rPr b="0" lang="en" sz="1100">
                <a:solidFill>
                  <a:srgbClr val="B7B7B7"/>
                </a:solidFill>
                <a:latin typeface="Comic Sans MS"/>
                <a:ea typeface="Comic Sans MS"/>
                <a:cs typeface="Comic Sans MS"/>
                <a:sym typeface="Comic Sans MS"/>
              </a:rPr>
              <a:t>These functions forms balls in each levels.</a:t>
            </a:r>
            <a:endParaRPr b="0" sz="1100">
              <a:solidFill>
                <a:srgbClr val="B7B7B7"/>
              </a:solidFill>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rPr lang="en" sz="1100">
                <a:solidFill>
                  <a:srgbClr val="B7B7B7"/>
                </a:solidFill>
                <a:latin typeface="Comic Sans MS"/>
                <a:ea typeface="Comic Sans MS"/>
                <a:cs typeface="Comic Sans MS"/>
                <a:sym typeface="Comic Sans MS"/>
              </a:rPr>
              <a:t>eyelevel()----</a:t>
            </a:r>
            <a:r>
              <a:rPr b="0" lang="en" sz="1100">
                <a:solidFill>
                  <a:srgbClr val="B7B7B7"/>
                </a:solidFill>
                <a:latin typeface="Comic Sans MS"/>
                <a:ea typeface="Comic Sans MS"/>
                <a:cs typeface="Comic Sans MS"/>
                <a:sym typeface="Comic Sans MS"/>
              </a:rPr>
              <a:t>This function contrlos the bow to move up/down/right/left.</a:t>
            </a:r>
            <a:endParaRPr b="0" sz="1100">
              <a:solidFill>
                <a:srgbClr val="B7B7B7"/>
              </a:solidFill>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rPr lang="en" sz="1100">
                <a:solidFill>
                  <a:srgbClr val="B7B7B7"/>
                </a:solidFill>
                <a:latin typeface="Comic Sans MS"/>
                <a:ea typeface="Comic Sans MS"/>
                <a:cs typeface="Comic Sans MS"/>
                <a:sym typeface="Comic Sans MS"/>
              </a:rPr>
              <a:t>displaytopscore()-----</a:t>
            </a:r>
            <a:r>
              <a:rPr b="0" lang="en" sz="1100">
                <a:solidFill>
                  <a:srgbClr val="B7B7B7"/>
                </a:solidFill>
                <a:latin typeface="Comic Sans MS"/>
                <a:ea typeface="Comic Sans MS"/>
                <a:cs typeface="Comic Sans MS"/>
                <a:sym typeface="Comic Sans MS"/>
              </a:rPr>
              <a:t>This function displays the sore after the end of the game.</a:t>
            </a:r>
            <a:endParaRPr b="0" sz="1100">
              <a:solidFill>
                <a:srgbClr val="B7B7B7"/>
              </a:solidFill>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rPr lang="en" sz="1100">
                <a:solidFill>
                  <a:srgbClr val="B7B7B7"/>
                </a:solidFill>
                <a:latin typeface="Comic Sans MS"/>
                <a:ea typeface="Comic Sans MS"/>
                <a:cs typeface="Comic Sans MS"/>
                <a:sym typeface="Comic Sans MS"/>
              </a:rPr>
              <a:t>gethighscores()-----</a:t>
            </a:r>
            <a:r>
              <a:rPr b="0" lang="en" sz="1100">
                <a:solidFill>
                  <a:srgbClr val="B7B7B7"/>
                </a:solidFill>
                <a:latin typeface="Comic Sans MS"/>
                <a:ea typeface="Comic Sans MS"/>
                <a:cs typeface="Comic Sans MS"/>
                <a:sym typeface="Comic Sans MS"/>
              </a:rPr>
              <a:t>It gets the highest score and send it to front screen  function to update the score.</a:t>
            </a:r>
            <a:endParaRPr b="0" sz="1100">
              <a:solidFill>
                <a:srgbClr val="B7B7B7"/>
              </a:solidFill>
              <a:latin typeface="Comic Sans MS"/>
              <a:ea typeface="Comic Sans MS"/>
              <a:cs typeface="Comic Sans MS"/>
              <a:sym typeface="Comic Sans MS"/>
            </a:endParaRPr>
          </a:p>
          <a:p>
            <a:pPr indent="0" lvl="0" marL="0" algn="l">
              <a:lnSpc>
                <a:spcPct val="150000"/>
              </a:lnSpc>
              <a:spcBef>
                <a:spcPts val="600"/>
              </a:spcBef>
              <a:spcAft>
                <a:spcPts val="0"/>
              </a:spcAft>
              <a:buClr>
                <a:schemeClr val="dk2"/>
              </a:buClr>
              <a:buSzPts val="1100"/>
              <a:buFont typeface="Arial"/>
              <a:buNone/>
            </a:pPr>
            <a:r>
              <a:rPr lang="en" sz="1100">
                <a:solidFill>
                  <a:srgbClr val="B7B7B7"/>
                </a:solidFill>
                <a:latin typeface="Comic Sans MS"/>
                <a:ea typeface="Comic Sans MS"/>
                <a:cs typeface="Comic Sans MS"/>
                <a:sym typeface="Comic Sans MS"/>
              </a:rPr>
              <a:t>game()-----</a:t>
            </a:r>
            <a:r>
              <a:rPr b="0" lang="en" sz="1100">
                <a:solidFill>
                  <a:srgbClr val="B7B7B7"/>
                </a:solidFill>
                <a:latin typeface="Comic Sans MS"/>
                <a:ea typeface="Comic Sans MS"/>
                <a:cs typeface="Comic Sans MS"/>
                <a:sym typeface="Comic Sans MS"/>
              </a:rPr>
              <a:t>This function calls the other functions in gamescreen mode to complete the whole game in a if else conditions where the players chooses how to play.</a:t>
            </a:r>
            <a:endParaRPr b="0" sz="1100">
              <a:solidFill>
                <a:srgbClr val="B7B7B7"/>
              </a:solidFill>
              <a:latin typeface="Comic Sans MS"/>
              <a:ea typeface="Comic Sans MS"/>
              <a:cs typeface="Comic Sans MS"/>
              <a:sym typeface="Comic Sans MS"/>
            </a:endParaRPr>
          </a:p>
          <a:p>
            <a:pPr indent="0" lvl="0" marL="0">
              <a:spcBef>
                <a:spcPts val="0"/>
              </a:spcBef>
              <a:spcAft>
                <a:spcPts val="0"/>
              </a:spcAft>
              <a:buNone/>
            </a:pPr>
            <a:r>
              <a:t/>
            </a:r>
            <a:endParaRPr b="0" sz="1200">
              <a:solidFill>
                <a:srgbClr val="B7B7B7"/>
              </a:solidFill>
              <a:latin typeface="Comic Sans MS"/>
              <a:ea typeface="Comic Sans MS"/>
              <a:cs typeface="Comic Sans MS"/>
              <a:sym typeface="Comic Sans MS"/>
            </a:endParaRPr>
          </a:p>
        </p:txBody>
      </p:sp>
      <p:pic>
        <p:nvPicPr>
          <p:cNvPr descr="Logomakr_1weYb5.png" id="95" name="Shape 95"/>
          <p:cNvPicPr preferRelativeResize="0"/>
          <p:nvPr/>
        </p:nvPicPr>
        <p:blipFill>
          <a:blip r:embed="rId3">
            <a:alphaModFix/>
          </a:blip>
          <a:stretch>
            <a:fillRect/>
          </a:stretch>
        </p:blipFill>
        <p:spPr>
          <a:xfrm>
            <a:off x="248925" y="128500"/>
            <a:ext cx="1089800" cy="117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ctrTitle"/>
          </p:nvPr>
        </p:nvSpPr>
        <p:spPr>
          <a:xfrm>
            <a:off x="344250" y="763300"/>
            <a:ext cx="8455500" cy="3663900"/>
          </a:xfrm>
          <a:prstGeom prst="rect">
            <a:avLst/>
          </a:prstGeom>
          <a:solidFill>
            <a:srgbClr val="000000"/>
          </a:solidFill>
        </p:spPr>
        <p:txBody>
          <a:bodyPr anchorCtr="0" anchor="ctr" bIns="91425" lIns="91425" rIns="91425" wrap="square" tIns="91425">
            <a:noAutofit/>
          </a:bodyPr>
          <a:lstStyle/>
          <a:p>
            <a:pPr indent="0" lvl="0" marL="0" rtl="0" algn="l">
              <a:spcBef>
                <a:spcPts val="0"/>
              </a:spcBef>
              <a:spcAft>
                <a:spcPts val="0"/>
              </a:spcAft>
              <a:buNone/>
            </a:pPr>
            <a:r>
              <a:rPr lang="en" sz="4800">
                <a:latin typeface="Times New Roman"/>
                <a:ea typeface="Times New Roman"/>
                <a:cs typeface="Times New Roman"/>
                <a:sym typeface="Times New Roman"/>
              </a:rPr>
              <a:t> </a:t>
            </a:r>
            <a:r>
              <a:rPr lang="en" sz="4800">
                <a:solidFill>
                  <a:srgbClr val="B7B7B7"/>
                </a:solidFill>
                <a:latin typeface="Times New Roman"/>
                <a:ea typeface="Times New Roman"/>
                <a:cs typeface="Times New Roman"/>
                <a:sym typeface="Times New Roman"/>
              </a:rPr>
              <a:t>       </a:t>
            </a:r>
            <a:r>
              <a:rPr lang="en" sz="4800">
                <a:solidFill>
                  <a:srgbClr val="B7B7B7"/>
                </a:solidFill>
                <a:latin typeface="Comic Sans MS"/>
                <a:ea typeface="Comic Sans MS"/>
                <a:cs typeface="Comic Sans MS"/>
                <a:sym typeface="Comic Sans MS"/>
              </a:rPr>
              <a:t>   </a:t>
            </a:r>
            <a:r>
              <a:rPr lang="en" sz="4800" u="sng">
                <a:solidFill>
                  <a:srgbClr val="B7B7B7"/>
                </a:solidFill>
                <a:latin typeface="Comic Sans MS"/>
                <a:ea typeface="Comic Sans MS"/>
                <a:cs typeface="Comic Sans MS"/>
                <a:sym typeface="Comic Sans MS"/>
              </a:rPr>
              <a:t>Ending Screen:</a:t>
            </a:r>
            <a:endParaRPr sz="4800" u="sng">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Clr>
                <a:schemeClr val="dk2"/>
              </a:buClr>
              <a:buSzPts val="1100"/>
              <a:buFont typeface="Arial"/>
              <a:buNone/>
            </a:pPr>
            <a:r>
              <a:rPr lang="en" sz="1400">
                <a:solidFill>
                  <a:srgbClr val="B7B7B7"/>
                </a:solidFill>
                <a:latin typeface="Comic Sans MS"/>
                <a:ea typeface="Comic Sans MS"/>
                <a:cs typeface="Comic Sans MS"/>
                <a:sym typeface="Comic Sans MS"/>
              </a:rPr>
              <a:t>Here we use the following functions</a:t>
            </a:r>
            <a:endParaRPr sz="14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Clr>
                <a:schemeClr val="dk2"/>
              </a:buClr>
              <a:buSzPts val="1100"/>
              <a:buFont typeface="Arial"/>
              <a:buNone/>
            </a:pPr>
            <a:r>
              <a:rPr lang="en" sz="1400">
                <a:solidFill>
                  <a:srgbClr val="B7B7B7"/>
                </a:solidFill>
                <a:latin typeface="Comic Sans MS"/>
                <a:ea typeface="Comic Sans MS"/>
                <a:cs typeface="Comic Sans MS"/>
                <a:sym typeface="Comic Sans MS"/>
              </a:rPr>
              <a:t>main():---</a:t>
            </a:r>
            <a:endParaRPr sz="14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Clr>
                <a:schemeClr val="dk2"/>
              </a:buClr>
              <a:buSzPts val="1100"/>
              <a:buFont typeface="Arial"/>
              <a:buNone/>
            </a:pPr>
            <a:r>
              <a:rPr lang="en" sz="1400">
                <a:solidFill>
                  <a:srgbClr val="B7B7B7"/>
                </a:solidFill>
                <a:latin typeface="Comic Sans MS"/>
                <a:ea typeface="Comic Sans MS"/>
                <a:cs typeface="Comic Sans MS"/>
                <a:sym typeface="Comic Sans MS"/>
              </a:rPr>
              <a:t>This function combines all other function to actually run the program.At the end of game, the score of the game will be displayed  with two options either to quit or continue.</a:t>
            </a:r>
            <a:endParaRPr sz="14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Clr>
                <a:schemeClr val="dk2"/>
              </a:buClr>
              <a:buSzPts val="1100"/>
              <a:buFont typeface="Arial"/>
              <a:buNone/>
            </a:pPr>
            <a:r>
              <a:rPr lang="en" sz="1400">
                <a:solidFill>
                  <a:srgbClr val="B7B7B7"/>
                </a:solidFill>
                <a:latin typeface="Comic Sans MS"/>
                <a:ea typeface="Comic Sans MS"/>
                <a:cs typeface="Comic Sans MS"/>
                <a:sym typeface="Comic Sans MS"/>
              </a:rPr>
              <a:t> </a:t>
            </a:r>
            <a:endParaRPr sz="14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Clr>
                <a:schemeClr val="dk2"/>
              </a:buClr>
              <a:buSzPts val="1100"/>
              <a:buFont typeface="Arial"/>
              <a:buNone/>
            </a:pPr>
            <a:r>
              <a:rPr lang="en" sz="1400">
                <a:solidFill>
                  <a:srgbClr val="B7B7B7"/>
                </a:solidFill>
                <a:latin typeface="Comic Sans MS"/>
                <a:ea typeface="Comic Sans MS"/>
                <a:cs typeface="Comic Sans MS"/>
                <a:sym typeface="Comic Sans MS"/>
              </a:rPr>
              <a:t>Finally the names will be asked to display in the middle of the screen.</a:t>
            </a:r>
            <a:endParaRPr sz="1400">
              <a:solidFill>
                <a:srgbClr val="B7B7B7"/>
              </a:solidFill>
              <a:latin typeface="Comic Sans MS"/>
              <a:ea typeface="Comic Sans MS"/>
              <a:cs typeface="Comic Sans MS"/>
              <a:sym typeface="Comic Sans MS"/>
            </a:endParaRPr>
          </a:p>
          <a:p>
            <a:pPr indent="0" lvl="0" marL="0" algn="l">
              <a:spcBef>
                <a:spcPts val="0"/>
              </a:spcBef>
              <a:spcAft>
                <a:spcPts val="0"/>
              </a:spcAft>
              <a:buNone/>
            </a:pPr>
            <a:r>
              <a:t/>
            </a:r>
            <a:endParaRPr sz="4800">
              <a:latin typeface="Times New Roman"/>
              <a:ea typeface="Times New Roman"/>
              <a:cs typeface="Times New Roman"/>
              <a:sym typeface="Times New Roman"/>
            </a:endParaRPr>
          </a:p>
        </p:txBody>
      </p:sp>
      <p:pic>
        <p:nvPicPr>
          <p:cNvPr descr="Logomakr_1weYb5.png" id="101" name="Shape 101"/>
          <p:cNvPicPr preferRelativeResize="0"/>
          <p:nvPr/>
        </p:nvPicPr>
        <p:blipFill>
          <a:blip r:embed="rId3">
            <a:alphaModFix/>
          </a:blip>
          <a:stretch>
            <a:fillRect/>
          </a:stretch>
        </p:blipFill>
        <p:spPr>
          <a:xfrm>
            <a:off x="248925" y="128500"/>
            <a:ext cx="972700" cy="104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ctrTitle"/>
          </p:nvPr>
        </p:nvSpPr>
        <p:spPr>
          <a:xfrm>
            <a:off x="344250" y="246600"/>
            <a:ext cx="8455500" cy="4638600"/>
          </a:xfrm>
          <a:prstGeom prst="rect">
            <a:avLst/>
          </a:prstGeom>
          <a:solidFill>
            <a:srgbClr val="000000"/>
          </a:solidFill>
        </p:spPr>
        <p:txBody>
          <a:bodyPr anchorCtr="0" anchor="ctr" bIns="91425" lIns="91425" rIns="91425" wrap="square" tIns="91425">
            <a:noAutofit/>
          </a:bodyPr>
          <a:lstStyle/>
          <a:p>
            <a:pPr indent="0" lvl="0" marL="266700" rtl="0">
              <a:lnSpc>
                <a:spcPct val="150000"/>
              </a:lnSpc>
              <a:spcBef>
                <a:spcPts val="600"/>
              </a:spcBef>
              <a:spcAft>
                <a:spcPts val="0"/>
              </a:spcAft>
              <a:buNone/>
            </a:pPr>
            <a:r>
              <a:t/>
            </a:r>
            <a:endParaRPr sz="3600" u="sng">
              <a:latin typeface="Comic Sans MS"/>
              <a:ea typeface="Comic Sans MS"/>
              <a:cs typeface="Comic Sans MS"/>
              <a:sym typeface="Comic Sans MS"/>
            </a:endParaRPr>
          </a:p>
          <a:p>
            <a:pPr indent="0" lvl="0" marL="266700" rtl="0">
              <a:lnSpc>
                <a:spcPct val="150000"/>
              </a:lnSpc>
              <a:spcBef>
                <a:spcPts val="600"/>
              </a:spcBef>
              <a:spcAft>
                <a:spcPts val="0"/>
              </a:spcAft>
              <a:buNone/>
            </a:pPr>
            <a:r>
              <a:t/>
            </a:r>
            <a:endParaRPr sz="3600" u="sng">
              <a:latin typeface="Comic Sans MS"/>
              <a:ea typeface="Comic Sans MS"/>
              <a:cs typeface="Comic Sans MS"/>
              <a:sym typeface="Comic Sans MS"/>
            </a:endParaRPr>
          </a:p>
          <a:p>
            <a:pPr indent="0" lvl="0" marL="266700">
              <a:lnSpc>
                <a:spcPct val="150000"/>
              </a:lnSpc>
              <a:spcBef>
                <a:spcPts val="600"/>
              </a:spcBef>
              <a:spcAft>
                <a:spcPts val="0"/>
              </a:spcAft>
              <a:buClr>
                <a:schemeClr val="dk2"/>
              </a:buClr>
              <a:buSzPts val="1100"/>
              <a:buFont typeface="Arial"/>
              <a:buNone/>
            </a:pPr>
            <a:r>
              <a:rPr lang="en" sz="3600" u="sng">
                <a:solidFill>
                  <a:srgbClr val="B7B7B7"/>
                </a:solidFill>
                <a:latin typeface="Comic Sans MS"/>
                <a:ea typeface="Comic Sans MS"/>
                <a:cs typeface="Comic Sans MS"/>
                <a:sym typeface="Comic Sans MS"/>
              </a:rPr>
              <a:t>LITERATURE</a:t>
            </a:r>
            <a:endParaRPr sz="3600" u="sng">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lang="en" sz="1800">
                <a:solidFill>
                  <a:srgbClr val="B7B7B7"/>
                </a:solidFill>
                <a:latin typeface="Comic Sans MS"/>
                <a:ea typeface="Comic Sans MS"/>
                <a:cs typeface="Comic Sans MS"/>
                <a:sym typeface="Comic Sans MS"/>
              </a:rPr>
              <a:t>Prototypes in &lt;GRAPHICS.H&gt;</a:t>
            </a:r>
            <a:endParaRPr sz="18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lang="en" sz="1100" u="sng">
                <a:solidFill>
                  <a:srgbClr val="B7B7B7"/>
                </a:solidFill>
                <a:latin typeface="Comic Sans MS"/>
                <a:ea typeface="Comic Sans MS"/>
                <a:cs typeface="Comic Sans MS"/>
                <a:sym typeface="Comic Sans MS"/>
              </a:rPr>
              <a:t>1.INITGRAPH:     	</a:t>
            </a:r>
            <a:r>
              <a:rPr b="0" lang="en" sz="1100">
                <a:solidFill>
                  <a:srgbClr val="B7B7B7"/>
                </a:solidFill>
                <a:latin typeface="Comic Sans MS"/>
                <a:ea typeface="Comic Sans MS"/>
                <a:cs typeface="Comic Sans MS"/>
                <a:sym typeface="Comic Sans MS"/>
              </a:rPr>
              <a:t>Initializes the graphics system.</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100" u="sng">
                <a:solidFill>
                  <a:srgbClr val="B7B7B7"/>
                </a:solidFill>
                <a:latin typeface="Comic Sans MS"/>
                <a:ea typeface="Comic Sans MS"/>
                <a:cs typeface="Comic Sans MS"/>
                <a:sym typeface="Comic Sans MS"/>
              </a:rPr>
              <a:t>Syntax:</a:t>
            </a:r>
            <a:r>
              <a:rPr b="0" lang="en" sz="1100">
                <a:solidFill>
                  <a:srgbClr val="B7B7B7"/>
                </a:solidFill>
                <a:latin typeface="Comic Sans MS"/>
                <a:ea typeface="Comic Sans MS"/>
                <a:cs typeface="Comic Sans MS"/>
                <a:sym typeface="Comic Sans MS"/>
              </a:rPr>
              <a:t> Initgraph (int far *graph driver, int far *graph mode, char far *path drive);</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lang="en" sz="1100" u="sng">
                <a:solidFill>
                  <a:srgbClr val="B7B7B7"/>
                </a:solidFill>
                <a:latin typeface="Comic Sans MS"/>
                <a:ea typeface="Comic Sans MS"/>
                <a:cs typeface="Comic Sans MS"/>
                <a:sym typeface="Comic Sans MS"/>
              </a:rPr>
              <a:t>2.RECTANGLE :</a:t>
            </a:r>
            <a:r>
              <a:rPr b="0" lang="en" sz="1100">
                <a:solidFill>
                  <a:srgbClr val="B7B7B7"/>
                </a:solidFill>
                <a:latin typeface="Comic Sans MS"/>
                <a:ea typeface="Comic Sans MS"/>
                <a:cs typeface="Comic Sans MS"/>
                <a:sym typeface="Comic Sans MS"/>
              </a:rPr>
              <a:t> Draws a rectangle  </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100" u="sng">
                <a:solidFill>
                  <a:srgbClr val="B7B7B7"/>
                </a:solidFill>
                <a:latin typeface="Comic Sans MS"/>
                <a:ea typeface="Comic Sans MS"/>
                <a:cs typeface="Comic Sans MS"/>
                <a:sym typeface="Comic Sans MS"/>
              </a:rPr>
              <a:t>Syntax:</a:t>
            </a:r>
            <a:r>
              <a:rPr b="0" lang="en" sz="1100">
                <a:solidFill>
                  <a:srgbClr val="B7B7B7"/>
                </a:solidFill>
                <a:latin typeface="Comic Sans MS"/>
                <a:ea typeface="Comic Sans MS"/>
                <a:cs typeface="Comic Sans MS"/>
                <a:sym typeface="Comic Sans MS"/>
              </a:rPr>
              <a:t> Rectangle(intleft,inttop,intright,int bottom);</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lang="en" sz="1100" u="sng">
                <a:solidFill>
                  <a:srgbClr val="B7B7B7"/>
                </a:solidFill>
                <a:latin typeface="Comic Sans MS"/>
                <a:ea typeface="Comic Sans MS"/>
                <a:cs typeface="Comic Sans MS"/>
                <a:sym typeface="Comic Sans MS"/>
              </a:rPr>
              <a:t>3.SETBACKCOLOR:</a:t>
            </a:r>
            <a:r>
              <a:rPr b="0" lang="en" sz="1100">
                <a:solidFill>
                  <a:srgbClr val="B7B7B7"/>
                </a:solidFill>
                <a:latin typeface="Comic Sans MS"/>
                <a:ea typeface="Comic Sans MS"/>
                <a:cs typeface="Comic Sans MS"/>
                <a:sym typeface="Comic Sans MS"/>
              </a:rPr>
              <a:t>Sets the back ground colour</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200">
                <a:solidFill>
                  <a:srgbClr val="B7B7B7"/>
                </a:solidFill>
                <a:latin typeface="Comic Sans MS"/>
                <a:ea typeface="Comic Sans MS"/>
                <a:cs typeface="Comic Sans MS"/>
                <a:sym typeface="Comic Sans MS"/>
              </a:rPr>
              <a:t>Syntax:  setbkcolor(clour)   	</a:t>
            </a:r>
            <a:endParaRPr b="0" sz="12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lang="en" sz="1100" u="sng">
                <a:solidFill>
                  <a:srgbClr val="B7B7B7"/>
                </a:solidFill>
                <a:latin typeface="Comic Sans MS"/>
                <a:ea typeface="Comic Sans MS"/>
                <a:cs typeface="Comic Sans MS"/>
                <a:sym typeface="Comic Sans MS"/>
              </a:rPr>
              <a:t>4.ELLIPSE:</a:t>
            </a:r>
            <a:r>
              <a:rPr b="0" lang="en" sz="1200">
                <a:solidFill>
                  <a:srgbClr val="B7B7B7"/>
                </a:solidFill>
                <a:latin typeface="Comic Sans MS"/>
                <a:ea typeface="Comic Sans MS"/>
                <a:cs typeface="Comic Sans MS"/>
                <a:sym typeface="Comic Sans MS"/>
              </a:rPr>
              <a:t> Draws the ellipse</a:t>
            </a:r>
            <a:endParaRPr b="0" sz="12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200">
                <a:solidFill>
                  <a:srgbClr val="B7B7B7"/>
                </a:solidFill>
                <a:latin typeface="Comic Sans MS"/>
                <a:ea typeface="Comic Sans MS"/>
                <a:cs typeface="Comic Sans MS"/>
                <a:sym typeface="Comic Sans MS"/>
              </a:rPr>
              <a:t>Syntax: ellipse (int x, int y, int stangle, int endangle, int xrasius,int yradius)</a:t>
            </a:r>
            <a:endParaRPr b="0" sz="12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lang="en" sz="1100" u="sng">
                <a:solidFill>
                  <a:srgbClr val="B7B7B7"/>
                </a:solidFill>
                <a:latin typeface="Comic Sans MS"/>
                <a:ea typeface="Comic Sans MS"/>
                <a:cs typeface="Comic Sans MS"/>
                <a:sym typeface="Comic Sans MS"/>
              </a:rPr>
              <a:t>5.SETTEXTSTYLE</a:t>
            </a:r>
            <a:r>
              <a:rPr b="0" lang="en" sz="1100" u="sng">
                <a:solidFill>
                  <a:srgbClr val="B7B7B7"/>
                </a:solidFill>
                <a:latin typeface="Comic Sans MS"/>
                <a:ea typeface="Comic Sans MS"/>
                <a:cs typeface="Comic Sans MS"/>
                <a:sym typeface="Comic Sans MS"/>
              </a:rPr>
              <a:t>:  </a:t>
            </a:r>
            <a:r>
              <a:rPr b="0" lang="en" sz="1100">
                <a:solidFill>
                  <a:srgbClr val="B7B7B7"/>
                </a:solidFill>
                <a:latin typeface="Comic Sans MS"/>
                <a:ea typeface="Comic Sans MS"/>
                <a:cs typeface="Comic Sans MS"/>
                <a:sym typeface="Comic Sans MS"/>
              </a:rPr>
              <a:t>Sets the current text characteristics.</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rPr b="0" lang="en" sz="1100" u="sng">
                <a:solidFill>
                  <a:srgbClr val="B7B7B7"/>
                </a:solidFill>
                <a:latin typeface="Comic Sans MS"/>
                <a:ea typeface="Comic Sans MS"/>
                <a:cs typeface="Comic Sans MS"/>
                <a:sym typeface="Comic Sans MS"/>
              </a:rPr>
              <a:t>Syntax:</a:t>
            </a:r>
            <a:r>
              <a:rPr b="0" lang="en" sz="1100">
                <a:solidFill>
                  <a:srgbClr val="B7B7B7"/>
                </a:solidFill>
                <a:latin typeface="Comic Sans MS"/>
                <a:ea typeface="Comic Sans MS"/>
                <a:cs typeface="Comic Sans MS"/>
                <a:sym typeface="Comic Sans MS"/>
              </a:rPr>
              <a:t> Settextstyle(intfont,intdirection,intcharsize);</a:t>
            </a:r>
            <a:endParaRPr b="0" sz="1100">
              <a:solidFill>
                <a:srgbClr val="B7B7B7"/>
              </a:solidFill>
              <a:latin typeface="Comic Sans MS"/>
              <a:ea typeface="Comic Sans MS"/>
              <a:cs typeface="Comic Sans MS"/>
              <a:sym typeface="Comic Sans MS"/>
            </a:endParaRPr>
          </a:p>
          <a:p>
            <a:pPr indent="0" lvl="0" marL="0" rtl="0" algn="l">
              <a:lnSpc>
                <a:spcPct val="150000"/>
              </a:lnSpc>
              <a:spcBef>
                <a:spcPts val="600"/>
              </a:spcBef>
              <a:spcAft>
                <a:spcPts val="0"/>
              </a:spcAft>
              <a:buNone/>
            </a:pPr>
            <a:r>
              <a:t/>
            </a:r>
            <a:endParaRPr b="0" sz="1200">
              <a:latin typeface="Times New Roman"/>
              <a:ea typeface="Times New Roman"/>
              <a:cs typeface="Times New Roman"/>
              <a:sym typeface="Times New Roman"/>
            </a:endParaRPr>
          </a:p>
          <a:p>
            <a:pPr indent="0" lvl="0" marL="0" algn="l">
              <a:lnSpc>
                <a:spcPct val="150000"/>
              </a:lnSpc>
              <a:spcBef>
                <a:spcPts val="600"/>
              </a:spcBef>
              <a:spcAft>
                <a:spcPts val="0"/>
              </a:spcAft>
              <a:buClr>
                <a:schemeClr val="dk2"/>
              </a:buClr>
              <a:buSzPts val="1100"/>
              <a:buFont typeface="Arial"/>
              <a:buNone/>
            </a:pPr>
            <a:r>
              <a:t/>
            </a:r>
            <a:endParaRPr b="0" sz="1200">
              <a:latin typeface="Times New Roman"/>
              <a:ea typeface="Times New Roman"/>
              <a:cs typeface="Times New Roman"/>
              <a:sym typeface="Times New Roman"/>
            </a:endParaRPr>
          </a:p>
          <a:p>
            <a:pPr indent="0" lvl="0" marL="0">
              <a:spcBef>
                <a:spcPts val="0"/>
              </a:spcBef>
              <a:spcAft>
                <a:spcPts val="0"/>
              </a:spcAft>
              <a:buNone/>
            </a:pPr>
            <a:r>
              <a:t/>
            </a:r>
            <a:endParaRPr/>
          </a:p>
        </p:txBody>
      </p:sp>
      <p:pic>
        <p:nvPicPr>
          <p:cNvPr descr="Logomakr_1weYb5.png" id="107" name="Shape 107"/>
          <p:cNvPicPr preferRelativeResize="0"/>
          <p:nvPr/>
        </p:nvPicPr>
        <p:blipFill>
          <a:blip r:embed="rId3">
            <a:alphaModFix/>
          </a:blip>
          <a:stretch>
            <a:fillRect/>
          </a:stretch>
        </p:blipFill>
        <p:spPr>
          <a:xfrm>
            <a:off x="248925" y="128500"/>
            <a:ext cx="841625" cy="90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