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80" r:id="rId4"/>
    <p:sldId id="269" r:id="rId5"/>
    <p:sldId id="282" r:id="rId6"/>
    <p:sldId id="270" r:id="rId7"/>
    <p:sldId id="271" r:id="rId8"/>
    <p:sldId id="272" r:id="rId9"/>
    <p:sldId id="273" r:id="rId10"/>
    <p:sldId id="274" r:id="rId11"/>
    <p:sldId id="276" r:id="rId12"/>
    <p:sldId id="283" r:id="rId13"/>
    <p:sldId id="284" r:id="rId14"/>
    <p:sldId id="285" r:id="rId15"/>
    <p:sldId id="286" r:id="rId16"/>
    <p:sldId id="278" r:id="rId17"/>
    <p:sldId id="288" r:id="rId18"/>
    <p:sldId id="287" r:id="rId19"/>
    <p:sldId id="289" r:id="rId20"/>
    <p:sldId id="29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2"/>
    <p:restoredTop sz="94629"/>
  </p:normalViewPr>
  <p:slideViewPr>
    <p:cSldViewPr snapToGrid="0" snapToObjects="1">
      <p:cViewPr>
        <p:scale>
          <a:sx n="146" d="100"/>
          <a:sy n="146" d="100"/>
        </p:scale>
        <p:origin x="-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Workbook1"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Workbook1"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Work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lumMod val="75000"/>
              </a:schemeClr>
            </a:solidFill>
            <a:ln>
              <a:noFill/>
            </a:ln>
            <a:effectLst/>
          </c:spPr>
          <c:invertIfNegative val="0"/>
          <c:cat>
            <c:numRef>
              <c:f>Sheet1!$A$3:$A$17</c:f>
              <c:numCache>
                <c:formatCode>General</c:formatCode>
                <c:ptCount val="15"/>
                <c:pt idx="0">
                  <c:v>15.0</c:v>
                </c:pt>
                <c:pt idx="1">
                  <c:v>11.0</c:v>
                </c:pt>
                <c:pt idx="2">
                  <c:v>5.0</c:v>
                </c:pt>
                <c:pt idx="3">
                  <c:v>2.0</c:v>
                </c:pt>
                <c:pt idx="4">
                  <c:v>6.0</c:v>
                </c:pt>
                <c:pt idx="5">
                  <c:v>3.0</c:v>
                </c:pt>
                <c:pt idx="6">
                  <c:v>10.0</c:v>
                </c:pt>
                <c:pt idx="7">
                  <c:v>4.0</c:v>
                </c:pt>
                <c:pt idx="8">
                  <c:v>12.0</c:v>
                </c:pt>
                <c:pt idx="9">
                  <c:v>13.0</c:v>
                </c:pt>
                <c:pt idx="10">
                  <c:v>1.0</c:v>
                </c:pt>
                <c:pt idx="11">
                  <c:v>7.0</c:v>
                </c:pt>
                <c:pt idx="12">
                  <c:v>9.0</c:v>
                </c:pt>
                <c:pt idx="13">
                  <c:v>8.0</c:v>
                </c:pt>
                <c:pt idx="14">
                  <c:v>14.0</c:v>
                </c:pt>
              </c:numCache>
            </c:numRef>
          </c:cat>
          <c:val>
            <c:numRef>
              <c:f>Sheet1!$B$3:$B$17</c:f>
              <c:numCache>
                <c:formatCode>General</c:formatCode>
                <c:ptCount val="15"/>
                <c:pt idx="0">
                  <c:v>2.0</c:v>
                </c:pt>
                <c:pt idx="1">
                  <c:v>3.0</c:v>
                </c:pt>
                <c:pt idx="2">
                  <c:v>3.0</c:v>
                </c:pt>
                <c:pt idx="3">
                  <c:v>3.0</c:v>
                </c:pt>
                <c:pt idx="4">
                  <c:v>3.0</c:v>
                </c:pt>
                <c:pt idx="5">
                  <c:v>3.0</c:v>
                </c:pt>
                <c:pt idx="6">
                  <c:v>2.0</c:v>
                </c:pt>
                <c:pt idx="7">
                  <c:v>2.0</c:v>
                </c:pt>
                <c:pt idx="8">
                  <c:v>2.0</c:v>
                </c:pt>
                <c:pt idx="9">
                  <c:v>1.0</c:v>
                </c:pt>
                <c:pt idx="10">
                  <c:v>1.0</c:v>
                </c:pt>
                <c:pt idx="11">
                  <c:v>5.0</c:v>
                </c:pt>
                <c:pt idx="12">
                  <c:v>5.0</c:v>
                </c:pt>
                <c:pt idx="13">
                  <c:v>5.0</c:v>
                </c:pt>
                <c:pt idx="14">
                  <c:v>5.0</c:v>
                </c:pt>
              </c:numCache>
            </c:numRef>
          </c:val>
        </c:ser>
        <c:dLbls>
          <c:showLegendKey val="0"/>
          <c:showVal val="0"/>
          <c:showCatName val="0"/>
          <c:showSerName val="0"/>
          <c:showPercent val="0"/>
          <c:showBubbleSize val="0"/>
        </c:dLbls>
        <c:gapWidth val="219"/>
        <c:overlap val="-27"/>
        <c:axId val="-377354368"/>
        <c:axId val="-376456592"/>
      </c:barChart>
      <c:catAx>
        <c:axId val="-37735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76456592"/>
        <c:crosses val="autoZero"/>
        <c:auto val="1"/>
        <c:lblAlgn val="ctr"/>
        <c:lblOffset val="100"/>
        <c:noMultiLvlLbl val="0"/>
      </c:catAx>
      <c:valAx>
        <c:axId val="-376456592"/>
        <c:scaling>
          <c:orientation val="minMax"/>
        </c:scaling>
        <c:delete val="1"/>
        <c:axPos val="l"/>
        <c:majorGridlines>
          <c:spPr>
            <a:ln w="9525" cap="flat" cmpd="sng" algn="ctr">
              <a:solidFill>
                <a:schemeClr val="tx1">
                  <a:lumMod val="15000"/>
                  <a:lumOff val="85000"/>
                </a:schemeClr>
              </a:solidFill>
              <a:round/>
            </a:ln>
            <a:effectLst/>
          </c:spPr>
        </c:majorGridlines>
        <c:majorTickMark val="none"/>
        <c:minorTickMark val="none"/>
        <c:tickLblPos val="nextTo"/>
        <c:crossAx val="-37735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Sheet1!$A$3:$A$17</c:f>
              <c:strCache>
                <c:ptCount val="15"/>
                <c:pt idx="0">
                  <c:v>15</c:v>
                </c:pt>
                <c:pt idx="1">
                  <c:v>11</c:v>
                </c:pt>
                <c:pt idx="2">
                  <c:v>5</c:v>
                </c:pt>
                <c:pt idx="3">
                  <c:v>2</c:v>
                </c:pt>
                <c:pt idx="4">
                  <c:v>6</c:v>
                </c:pt>
                <c:pt idx="5">
                  <c:v>3</c:v>
                </c:pt>
                <c:pt idx="6">
                  <c:v>10</c:v>
                </c:pt>
                <c:pt idx="7">
                  <c:v>4</c:v>
                </c:pt>
                <c:pt idx="8">
                  <c:v>12</c:v>
                </c:pt>
                <c:pt idx="9">
                  <c:v>13</c:v>
                </c:pt>
                <c:pt idx="10">
                  <c:v>1</c:v>
                </c:pt>
                <c:pt idx="11">
                  <c:v>7</c:v>
                </c:pt>
                <c:pt idx="12">
                  <c:v>9</c:v>
                </c:pt>
                <c:pt idx="13">
                  <c:v>8</c:v>
                </c:pt>
                <c:pt idx="14">
                  <c:v>14</c:v>
                </c:pt>
              </c:strCache>
            </c:strRef>
          </c:tx>
          <c:spPr>
            <a:solidFill>
              <a:srgbClr val="7030A0"/>
            </a:solidFill>
            <a:ln>
              <a:noFill/>
            </a:ln>
            <a:effectLst/>
          </c:spPr>
          <c:invertIfNegative val="0"/>
          <c:val>
            <c:numRef>
              <c:f>Sheet1!$E$3:$E$17</c:f>
              <c:numCache>
                <c:formatCode>General</c:formatCode>
                <c:ptCount val="15"/>
                <c:pt idx="0">
                  <c:v>5.0</c:v>
                </c:pt>
                <c:pt idx="1">
                  <c:v>4.0</c:v>
                </c:pt>
                <c:pt idx="2">
                  <c:v>4.0</c:v>
                </c:pt>
                <c:pt idx="3">
                  <c:v>4.0</c:v>
                </c:pt>
                <c:pt idx="4">
                  <c:v>2.0</c:v>
                </c:pt>
                <c:pt idx="5">
                  <c:v>2.0</c:v>
                </c:pt>
                <c:pt idx="6">
                  <c:v>6.0</c:v>
                </c:pt>
                <c:pt idx="7">
                  <c:v>6.0</c:v>
                </c:pt>
                <c:pt idx="8">
                  <c:v>6.0</c:v>
                </c:pt>
                <c:pt idx="9">
                  <c:v>3.0</c:v>
                </c:pt>
                <c:pt idx="10">
                  <c:v>3.0</c:v>
                </c:pt>
                <c:pt idx="11">
                  <c:v>3.0</c:v>
                </c:pt>
                <c:pt idx="12">
                  <c:v>3.0</c:v>
                </c:pt>
                <c:pt idx="13">
                  <c:v>3.0</c:v>
                </c:pt>
                <c:pt idx="14">
                  <c:v>3.0</c:v>
                </c:pt>
              </c:numCache>
            </c:numRef>
          </c:val>
        </c:ser>
        <c:dLbls>
          <c:showLegendKey val="0"/>
          <c:showVal val="0"/>
          <c:showCatName val="0"/>
          <c:showSerName val="0"/>
          <c:showPercent val="0"/>
          <c:showBubbleSize val="0"/>
        </c:dLbls>
        <c:gapWidth val="219"/>
        <c:overlap val="-27"/>
        <c:axId val="-377382608"/>
        <c:axId val="-377177104"/>
      </c:barChart>
      <c:catAx>
        <c:axId val="-377382608"/>
        <c:scaling>
          <c:orientation val="minMax"/>
        </c:scaling>
        <c:delete val="1"/>
        <c:axPos val="b"/>
        <c:majorTickMark val="none"/>
        <c:minorTickMark val="none"/>
        <c:tickLblPos val="nextTo"/>
        <c:crossAx val="-377177104"/>
        <c:crosses val="autoZero"/>
        <c:auto val="1"/>
        <c:lblAlgn val="ctr"/>
        <c:lblOffset val="100"/>
        <c:noMultiLvlLbl val="0"/>
      </c:catAx>
      <c:valAx>
        <c:axId val="-377177104"/>
        <c:scaling>
          <c:orientation val="minMax"/>
        </c:scaling>
        <c:delete val="1"/>
        <c:axPos val="l"/>
        <c:majorGridlines>
          <c:spPr>
            <a:ln w="9525" cap="flat" cmpd="sng" algn="ctr">
              <a:solidFill>
                <a:schemeClr val="tx1">
                  <a:lumMod val="15000"/>
                  <a:lumOff val="85000"/>
                </a:schemeClr>
              </a:solidFill>
              <a:round/>
            </a:ln>
            <a:effectLst/>
          </c:spPr>
        </c:majorGridlines>
        <c:majorTickMark val="none"/>
        <c:minorTickMark val="none"/>
        <c:tickLblPos val="nextTo"/>
        <c:crossAx val="-37738260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lumMod val="75000"/>
              </a:schemeClr>
            </a:solidFill>
            <a:ln>
              <a:noFill/>
            </a:ln>
            <a:effectLst/>
          </c:spPr>
          <c:invertIfNegative val="0"/>
          <c:cat>
            <c:numRef>
              <c:f>Sheet1!$A$3:$A$17</c:f>
              <c:numCache>
                <c:formatCode>General</c:formatCode>
                <c:ptCount val="15"/>
                <c:pt idx="0">
                  <c:v>15.0</c:v>
                </c:pt>
                <c:pt idx="1">
                  <c:v>11.0</c:v>
                </c:pt>
                <c:pt idx="2">
                  <c:v>5.0</c:v>
                </c:pt>
                <c:pt idx="3">
                  <c:v>2.0</c:v>
                </c:pt>
                <c:pt idx="4">
                  <c:v>6.0</c:v>
                </c:pt>
                <c:pt idx="5">
                  <c:v>3.0</c:v>
                </c:pt>
                <c:pt idx="6">
                  <c:v>10.0</c:v>
                </c:pt>
                <c:pt idx="7">
                  <c:v>4.0</c:v>
                </c:pt>
                <c:pt idx="8">
                  <c:v>12.0</c:v>
                </c:pt>
                <c:pt idx="9">
                  <c:v>13.0</c:v>
                </c:pt>
                <c:pt idx="10">
                  <c:v>1.0</c:v>
                </c:pt>
                <c:pt idx="11">
                  <c:v>7.0</c:v>
                </c:pt>
                <c:pt idx="12">
                  <c:v>9.0</c:v>
                </c:pt>
                <c:pt idx="13">
                  <c:v>8.0</c:v>
                </c:pt>
                <c:pt idx="14">
                  <c:v>14.0</c:v>
                </c:pt>
              </c:numCache>
            </c:numRef>
          </c:cat>
          <c:val>
            <c:numRef>
              <c:f>Sheet1!$B$3:$B$17</c:f>
              <c:numCache>
                <c:formatCode>General</c:formatCode>
                <c:ptCount val="15"/>
                <c:pt idx="0">
                  <c:v>2.0</c:v>
                </c:pt>
                <c:pt idx="1">
                  <c:v>3.0</c:v>
                </c:pt>
                <c:pt idx="2">
                  <c:v>3.0</c:v>
                </c:pt>
                <c:pt idx="3">
                  <c:v>3.0</c:v>
                </c:pt>
                <c:pt idx="4">
                  <c:v>3.0</c:v>
                </c:pt>
                <c:pt idx="5">
                  <c:v>3.0</c:v>
                </c:pt>
                <c:pt idx="6">
                  <c:v>2.0</c:v>
                </c:pt>
                <c:pt idx="7">
                  <c:v>2.0</c:v>
                </c:pt>
                <c:pt idx="8">
                  <c:v>2.0</c:v>
                </c:pt>
                <c:pt idx="9">
                  <c:v>1.0</c:v>
                </c:pt>
                <c:pt idx="10">
                  <c:v>1.0</c:v>
                </c:pt>
                <c:pt idx="11">
                  <c:v>5.0</c:v>
                </c:pt>
                <c:pt idx="12">
                  <c:v>5.0</c:v>
                </c:pt>
                <c:pt idx="13">
                  <c:v>5.0</c:v>
                </c:pt>
                <c:pt idx="14">
                  <c:v>5.0</c:v>
                </c:pt>
              </c:numCache>
            </c:numRef>
          </c:val>
        </c:ser>
        <c:dLbls>
          <c:showLegendKey val="0"/>
          <c:showVal val="0"/>
          <c:showCatName val="0"/>
          <c:showSerName val="0"/>
          <c:showPercent val="0"/>
          <c:showBubbleSize val="0"/>
        </c:dLbls>
        <c:gapWidth val="219"/>
        <c:overlap val="-27"/>
        <c:axId val="-377156688"/>
        <c:axId val="-377154368"/>
      </c:barChart>
      <c:catAx>
        <c:axId val="-37715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77154368"/>
        <c:crosses val="autoZero"/>
        <c:auto val="1"/>
        <c:lblAlgn val="ctr"/>
        <c:lblOffset val="100"/>
        <c:noMultiLvlLbl val="0"/>
      </c:catAx>
      <c:valAx>
        <c:axId val="-377154368"/>
        <c:scaling>
          <c:orientation val="minMax"/>
        </c:scaling>
        <c:delete val="1"/>
        <c:axPos val="l"/>
        <c:majorGridlines>
          <c:spPr>
            <a:ln w="9525" cap="flat" cmpd="sng" algn="ctr">
              <a:solidFill>
                <a:schemeClr val="tx1">
                  <a:lumMod val="15000"/>
                  <a:lumOff val="85000"/>
                </a:schemeClr>
              </a:solidFill>
              <a:round/>
            </a:ln>
            <a:effectLst/>
          </c:spPr>
        </c:majorGridlines>
        <c:majorTickMark val="none"/>
        <c:minorTickMark val="none"/>
        <c:tickLblPos val="nextTo"/>
        <c:crossAx val="-377156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Sheet1!$A$3:$A$17</c:f>
              <c:strCache>
                <c:ptCount val="15"/>
                <c:pt idx="0">
                  <c:v>15</c:v>
                </c:pt>
                <c:pt idx="1">
                  <c:v>11</c:v>
                </c:pt>
                <c:pt idx="2">
                  <c:v>5</c:v>
                </c:pt>
                <c:pt idx="3">
                  <c:v>2</c:v>
                </c:pt>
                <c:pt idx="4">
                  <c:v>6</c:v>
                </c:pt>
                <c:pt idx="5">
                  <c:v>3</c:v>
                </c:pt>
                <c:pt idx="6">
                  <c:v>10</c:v>
                </c:pt>
                <c:pt idx="7">
                  <c:v>4</c:v>
                </c:pt>
                <c:pt idx="8">
                  <c:v>12</c:v>
                </c:pt>
                <c:pt idx="9">
                  <c:v>13</c:v>
                </c:pt>
                <c:pt idx="10">
                  <c:v>1</c:v>
                </c:pt>
                <c:pt idx="11">
                  <c:v>7</c:v>
                </c:pt>
                <c:pt idx="12">
                  <c:v>9</c:v>
                </c:pt>
                <c:pt idx="13">
                  <c:v>8</c:v>
                </c:pt>
                <c:pt idx="14">
                  <c:v>14</c:v>
                </c:pt>
              </c:strCache>
            </c:strRef>
          </c:tx>
          <c:spPr>
            <a:solidFill>
              <a:srgbClr val="7030A0"/>
            </a:solidFill>
            <a:ln>
              <a:noFill/>
            </a:ln>
            <a:effectLst/>
          </c:spPr>
          <c:invertIfNegative val="0"/>
          <c:val>
            <c:numRef>
              <c:f>Sheet1!$E$3:$E$17</c:f>
              <c:numCache>
                <c:formatCode>General</c:formatCode>
                <c:ptCount val="15"/>
                <c:pt idx="0">
                  <c:v>5.0</c:v>
                </c:pt>
                <c:pt idx="1">
                  <c:v>4.0</c:v>
                </c:pt>
                <c:pt idx="2">
                  <c:v>4.0</c:v>
                </c:pt>
                <c:pt idx="3">
                  <c:v>4.0</c:v>
                </c:pt>
                <c:pt idx="4">
                  <c:v>2.0</c:v>
                </c:pt>
                <c:pt idx="5">
                  <c:v>2.0</c:v>
                </c:pt>
                <c:pt idx="6">
                  <c:v>6.0</c:v>
                </c:pt>
                <c:pt idx="7">
                  <c:v>6.0</c:v>
                </c:pt>
                <c:pt idx="8">
                  <c:v>6.0</c:v>
                </c:pt>
                <c:pt idx="9">
                  <c:v>3.0</c:v>
                </c:pt>
                <c:pt idx="10">
                  <c:v>3.0</c:v>
                </c:pt>
                <c:pt idx="11">
                  <c:v>3.0</c:v>
                </c:pt>
                <c:pt idx="12">
                  <c:v>3.0</c:v>
                </c:pt>
                <c:pt idx="13">
                  <c:v>3.0</c:v>
                </c:pt>
                <c:pt idx="14">
                  <c:v>3.0</c:v>
                </c:pt>
              </c:numCache>
            </c:numRef>
          </c:val>
        </c:ser>
        <c:dLbls>
          <c:showLegendKey val="0"/>
          <c:showVal val="0"/>
          <c:showCatName val="0"/>
          <c:showSerName val="0"/>
          <c:showPercent val="0"/>
          <c:showBubbleSize val="0"/>
        </c:dLbls>
        <c:gapWidth val="219"/>
        <c:overlap val="-27"/>
        <c:axId val="-377137088"/>
        <c:axId val="-377134768"/>
      </c:barChart>
      <c:catAx>
        <c:axId val="-377137088"/>
        <c:scaling>
          <c:orientation val="minMax"/>
        </c:scaling>
        <c:delete val="1"/>
        <c:axPos val="b"/>
        <c:majorTickMark val="none"/>
        <c:minorTickMark val="none"/>
        <c:tickLblPos val="nextTo"/>
        <c:crossAx val="-377134768"/>
        <c:crosses val="autoZero"/>
        <c:auto val="1"/>
        <c:lblAlgn val="ctr"/>
        <c:lblOffset val="100"/>
        <c:noMultiLvlLbl val="0"/>
      </c:catAx>
      <c:valAx>
        <c:axId val="-377134768"/>
        <c:scaling>
          <c:orientation val="minMax"/>
        </c:scaling>
        <c:delete val="1"/>
        <c:axPos val="l"/>
        <c:majorGridlines>
          <c:spPr>
            <a:ln w="9525" cap="flat" cmpd="sng" algn="ctr">
              <a:solidFill>
                <a:schemeClr val="tx1">
                  <a:lumMod val="15000"/>
                  <a:lumOff val="85000"/>
                </a:schemeClr>
              </a:solidFill>
              <a:round/>
            </a:ln>
            <a:effectLst/>
          </c:spPr>
        </c:majorGridlines>
        <c:majorTickMark val="none"/>
        <c:minorTickMark val="none"/>
        <c:tickLblPos val="nextTo"/>
        <c:crossAx val="-377137088"/>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lumMod val="75000"/>
              </a:schemeClr>
            </a:solidFill>
            <a:ln>
              <a:noFill/>
            </a:ln>
            <a:effectLst/>
          </c:spPr>
          <c:invertIfNegative val="0"/>
          <c:cat>
            <c:numRef>
              <c:f>Sheet1!$A$3:$A$17</c:f>
              <c:numCache>
                <c:formatCode>General</c:formatCode>
                <c:ptCount val="15"/>
                <c:pt idx="0">
                  <c:v>15.0</c:v>
                </c:pt>
                <c:pt idx="1">
                  <c:v>11.0</c:v>
                </c:pt>
                <c:pt idx="2">
                  <c:v>5.0</c:v>
                </c:pt>
                <c:pt idx="3">
                  <c:v>2.0</c:v>
                </c:pt>
                <c:pt idx="4">
                  <c:v>6.0</c:v>
                </c:pt>
                <c:pt idx="5">
                  <c:v>3.0</c:v>
                </c:pt>
                <c:pt idx="6">
                  <c:v>10.0</c:v>
                </c:pt>
                <c:pt idx="7">
                  <c:v>4.0</c:v>
                </c:pt>
                <c:pt idx="8">
                  <c:v>12.0</c:v>
                </c:pt>
                <c:pt idx="9">
                  <c:v>13.0</c:v>
                </c:pt>
                <c:pt idx="10">
                  <c:v>1.0</c:v>
                </c:pt>
                <c:pt idx="11">
                  <c:v>7.0</c:v>
                </c:pt>
                <c:pt idx="12">
                  <c:v>9.0</c:v>
                </c:pt>
                <c:pt idx="13">
                  <c:v>8.0</c:v>
                </c:pt>
                <c:pt idx="14">
                  <c:v>14.0</c:v>
                </c:pt>
              </c:numCache>
            </c:numRef>
          </c:cat>
          <c:val>
            <c:numRef>
              <c:f>Sheet1!$B$3:$B$17</c:f>
              <c:numCache>
                <c:formatCode>General</c:formatCode>
                <c:ptCount val="15"/>
                <c:pt idx="0">
                  <c:v>2.0</c:v>
                </c:pt>
                <c:pt idx="1">
                  <c:v>3.0</c:v>
                </c:pt>
                <c:pt idx="2">
                  <c:v>3.0</c:v>
                </c:pt>
                <c:pt idx="3">
                  <c:v>3.0</c:v>
                </c:pt>
                <c:pt idx="4">
                  <c:v>3.0</c:v>
                </c:pt>
                <c:pt idx="5">
                  <c:v>3.0</c:v>
                </c:pt>
                <c:pt idx="6">
                  <c:v>2.0</c:v>
                </c:pt>
                <c:pt idx="7">
                  <c:v>2.0</c:v>
                </c:pt>
                <c:pt idx="8">
                  <c:v>2.0</c:v>
                </c:pt>
                <c:pt idx="9">
                  <c:v>1.0</c:v>
                </c:pt>
                <c:pt idx="10">
                  <c:v>1.0</c:v>
                </c:pt>
                <c:pt idx="11">
                  <c:v>5.0</c:v>
                </c:pt>
                <c:pt idx="12">
                  <c:v>5.0</c:v>
                </c:pt>
                <c:pt idx="13">
                  <c:v>5.0</c:v>
                </c:pt>
                <c:pt idx="14">
                  <c:v>5.0</c:v>
                </c:pt>
              </c:numCache>
            </c:numRef>
          </c:val>
        </c:ser>
        <c:dLbls>
          <c:showLegendKey val="0"/>
          <c:showVal val="0"/>
          <c:showCatName val="0"/>
          <c:showSerName val="0"/>
          <c:showPercent val="0"/>
          <c:showBubbleSize val="0"/>
        </c:dLbls>
        <c:gapWidth val="219"/>
        <c:overlap val="-27"/>
        <c:axId val="-377101296"/>
        <c:axId val="-377098976"/>
      </c:barChart>
      <c:catAx>
        <c:axId val="-37710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77098976"/>
        <c:crosses val="autoZero"/>
        <c:auto val="1"/>
        <c:lblAlgn val="ctr"/>
        <c:lblOffset val="100"/>
        <c:noMultiLvlLbl val="0"/>
      </c:catAx>
      <c:valAx>
        <c:axId val="-377098976"/>
        <c:scaling>
          <c:orientation val="minMax"/>
        </c:scaling>
        <c:delete val="1"/>
        <c:axPos val="l"/>
        <c:majorGridlines>
          <c:spPr>
            <a:ln w="9525" cap="flat" cmpd="sng" algn="ctr">
              <a:solidFill>
                <a:schemeClr val="tx1">
                  <a:lumMod val="15000"/>
                  <a:lumOff val="85000"/>
                </a:schemeClr>
              </a:solidFill>
              <a:round/>
            </a:ln>
            <a:effectLst/>
          </c:spPr>
        </c:majorGridlines>
        <c:majorTickMark val="none"/>
        <c:minorTickMark val="none"/>
        <c:tickLblPos val="nextTo"/>
        <c:crossAx val="-377101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Sheet1!$A$3:$A$17</c:f>
              <c:strCache>
                <c:ptCount val="15"/>
                <c:pt idx="0">
                  <c:v>15</c:v>
                </c:pt>
                <c:pt idx="1">
                  <c:v>11</c:v>
                </c:pt>
                <c:pt idx="2">
                  <c:v>5</c:v>
                </c:pt>
                <c:pt idx="3">
                  <c:v>2</c:v>
                </c:pt>
                <c:pt idx="4">
                  <c:v>6</c:v>
                </c:pt>
                <c:pt idx="5">
                  <c:v>3</c:v>
                </c:pt>
                <c:pt idx="6">
                  <c:v>10</c:v>
                </c:pt>
                <c:pt idx="7">
                  <c:v>4</c:v>
                </c:pt>
                <c:pt idx="8">
                  <c:v>12</c:v>
                </c:pt>
                <c:pt idx="9">
                  <c:v>13</c:v>
                </c:pt>
                <c:pt idx="10">
                  <c:v>1</c:v>
                </c:pt>
                <c:pt idx="11">
                  <c:v>7</c:v>
                </c:pt>
                <c:pt idx="12">
                  <c:v>9</c:v>
                </c:pt>
                <c:pt idx="13">
                  <c:v>8</c:v>
                </c:pt>
                <c:pt idx="14">
                  <c:v>14</c:v>
                </c:pt>
              </c:strCache>
            </c:strRef>
          </c:tx>
          <c:spPr>
            <a:solidFill>
              <a:srgbClr val="7030A0"/>
            </a:solidFill>
            <a:ln>
              <a:noFill/>
            </a:ln>
            <a:effectLst/>
          </c:spPr>
          <c:invertIfNegative val="0"/>
          <c:val>
            <c:numRef>
              <c:f>Sheet1!$E$3:$E$17</c:f>
              <c:numCache>
                <c:formatCode>General</c:formatCode>
                <c:ptCount val="15"/>
                <c:pt idx="0">
                  <c:v>5.0</c:v>
                </c:pt>
                <c:pt idx="1">
                  <c:v>4.0</c:v>
                </c:pt>
                <c:pt idx="2">
                  <c:v>4.0</c:v>
                </c:pt>
                <c:pt idx="3">
                  <c:v>4.0</c:v>
                </c:pt>
                <c:pt idx="4">
                  <c:v>2.0</c:v>
                </c:pt>
                <c:pt idx="5">
                  <c:v>2.0</c:v>
                </c:pt>
                <c:pt idx="6">
                  <c:v>6.0</c:v>
                </c:pt>
                <c:pt idx="7">
                  <c:v>6.0</c:v>
                </c:pt>
                <c:pt idx="8">
                  <c:v>6.0</c:v>
                </c:pt>
                <c:pt idx="9">
                  <c:v>3.0</c:v>
                </c:pt>
                <c:pt idx="10">
                  <c:v>3.0</c:v>
                </c:pt>
                <c:pt idx="11">
                  <c:v>3.0</c:v>
                </c:pt>
                <c:pt idx="12">
                  <c:v>3.0</c:v>
                </c:pt>
                <c:pt idx="13">
                  <c:v>3.0</c:v>
                </c:pt>
                <c:pt idx="14">
                  <c:v>3.0</c:v>
                </c:pt>
              </c:numCache>
            </c:numRef>
          </c:val>
        </c:ser>
        <c:dLbls>
          <c:showLegendKey val="0"/>
          <c:showVal val="0"/>
          <c:showCatName val="0"/>
          <c:showSerName val="0"/>
          <c:showPercent val="0"/>
          <c:showBubbleSize val="0"/>
        </c:dLbls>
        <c:gapWidth val="219"/>
        <c:overlap val="-27"/>
        <c:axId val="-377080720"/>
        <c:axId val="-377077152"/>
      </c:barChart>
      <c:catAx>
        <c:axId val="-377080720"/>
        <c:scaling>
          <c:orientation val="minMax"/>
        </c:scaling>
        <c:delete val="1"/>
        <c:axPos val="b"/>
        <c:majorTickMark val="none"/>
        <c:minorTickMark val="none"/>
        <c:tickLblPos val="nextTo"/>
        <c:crossAx val="-377077152"/>
        <c:crosses val="autoZero"/>
        <c:auto val="1"/>
        <c:lblAlgn val="ctr"/>
        <c:lblOffset val="100"/>
        <c:noMultiLvlLbl val="0"/>
      </c:catAx>
      <c:valAx>
        <c:axId val="-377077152"/>
        <c:scaling>
          <c:orientation val="minMax"/>
        </c:scaling>
        <c:delete val="1"/>
        <c:axPos val="l"/>
        <c:majorGridlines>
          <c:spPr>
            <a:ln w="9525" cap="flat" cmpd="sng" algn="ctr">
              <a:solidFill>
                <a:schemeClr val="tx1">
                  <a:lumMod val="15000"/>
                  <a:lumOff val="85000"/>
                </a:schemeClr>
              </a:solidFill>
              <a:round/>
            </a:ln>
            <a:effectLst/>
          </c:spPr>
        </c:majorGridlines>
        <c:majorTickMark val="none"/>
        <c:minorTickMark val="none"/>
        <c:tickLblPos val="nextTo"/>
        <c:crossAx val="-37708072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890CF-711B-0045-A09B-AE5410E42C85}" type="datetimeFigureOut">
              <a:rPr lang="en-US" smtClean="0"/>
              <a:t>11/14/17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2E3A0-BDC7-5248-984C-2DC597118937}" type="slidenum">
              <a:rPr lang="en-US" smtClean="0"/>
              <a:t>‹#›</a:t>
            </a:fld>
            <a:endParaRPr lang="en-US"/>
          </a:p>
        </p:txBody>
      </p:sp>
    </p:spTree>
    <p:extLst>
      <p:ext uri="{BB962C8B-B14F-4D97-AF65-F5344CB8AC3E}">
        <p14:creationId xmlns:p14="http://schemas.microsoft.com/office/powerpoint/2010/main" val="107656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think human gut, agricultural soil, oceans, tooth plaque, decaying corpses, bathroom floors, hospitals, aquifers, everything</a:t>
            </a:r>
          </a:p>
          <a:p>
            <a:endParaRPr lang="en-US" dirty="0"/>
          </a:p>
        </p:txBody>
      </p:sp>
      <p:sp>
        <p:nvSpPr>
          <p:cNvPr id="4" name="Slide Number Placeholder 3"/>
          <p:cNvSpPr>
            <a:spLocks noGrp="1"/>
          </p:cNvSpPr>
          <p:nvPr>
            <p:ph type="sldNum" sz="quarter" idx="10"/>
          </p:nvPr>
        </p:nvSpPr>
        <p:spPr/>
        <p:txBody>
          <a:bodyPr/>
          <a:lstStyle/>
          <a:p>
            <a:fld id="{1A82E3A0-BDC7-5248-984C-2DC597118937}" type="slidenum">
              <a:rPr lang="en-US" smtClean="0"/>
              <a:t>3</a:t>
            </a:fld>
            <a:endParaRPr lang="en-US"/>
          </a:p>
        </p:txBody>
      </p:sp>
    </p:spTree>
    <p:extLst>
      <p:ext uri="{BB962C8B-B14F-4D97-AF65-F5344CB8AC3E}">
        <p14:creationId xmlns:p14="http://schemas.microsoft.com/office/powerpoint/2010/main" val="122323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3B673F-B2B7-BD43-821B-1DF69ED7E9F1}"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3B673F-B2B7-BD43-821B-1DF69ED7E9F1}"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3B673F-B2B7-BD43-821B-1DF69ED7E9F1}"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3B673F-B2B7-BD43-821B-1DF69ED7E9F1}"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3B673F-B2B7-BD43-821B-1DF69ED7E9F1}" type="datetimeFigureOut">
              <a:rPr lang="en-US" smtClean="0"/>
              <a:t>11/14/17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3B673F-B2B7-BD43-821B-1DF69ED7E9F1}" type="datetimeFigureOut">
              <a:rPr lang="en-US" smtClean="0"/>
              <a:t>11/14/17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3B673F-B2B7-BD43-821B-1DF69ED7E9F1}" type="datetimeFigureOut">
              <a:rPr lang="en-US" smtClean="0"/>
              <a:t>11/14/17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3B673F-B2B7-BD43-821B-1DF69ED7E9F1}" type="datetimeFigureOut">
              <a:rPr lang="en-US" smtClean="0"/>
              <a:t>11/14/17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B673F-B2B7-BD43-821B-1DF69ED7E9F1}" type="datetimeFigureOut">
              <a:rPr lang="en-US" smtClean="0"/>
              <a:t>11/14/17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3B673F-B2B7-BD43-821B-1DF69ED7E9F1}" type="datetimeFigureOut">
              <a:rPr lang="en-US" smtClean="0"/>
              <a:t>11/14/17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3B673F-B2B7-BD43-821B-1DF69ED7E9F1}" type="datetimeFigureOut">
              <a:rPr lang="en-US" smtClean="0"/>
              <a:t>11/14/17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075EF2-0388-A64D-BDD6-D83F9FA1E83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B673F-B2B7-BD43-821B-1DF69ED7E9F1}" type="datetimeFigureOut">
              <a:rPr lang="en-US" smtClean="0"/>
              <a:t>11/14/17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75EF2-0388-A64D-BDD6-D83F9FA1E835}" type="slidenum">
              <a:rPr lang="en-US" smtClean="0"/>
              <a:t>‹#›</a:t>
            </a:fld>
            <a:endParaRPr lang="en-US"/>
          </a:p>
        </p:txBody>
      </p:sp>
    </p:spTree>
    <p:extLst>
      <p:ext uri="{BB962C8B-B14F-4D97-AF65-F5344CB8AC3E}">
        <p14:creationId xmlns:p14="http://schemas.microsoft.com/office/powerpoint/2010/main" val="397299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chart" Target="../charts/char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chart" Target="../charts/char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Metagenomes</a:t>
            </a:r>
            <a:br>
              <a:rPr lang="en-US" dirty="0" smtClean="0"/>
            </a:br>
            <a:r>
              <a:rPr lang="en-US" dirty="0" smtClean="0"/>
              <a:t>to Genomes</a:t>
            </a:r>
            <a:endParaRPr lang="en-US" dirty="0"/>
          </a:p>
        </p:txBody>
      </p:sp>
      <p:sp>
        <p:nvSpPr>
          <p:cNvPr id="3" name="Subtitle 2"/>
          <p:cNvSpPr>
            <a:spLocks noGrp="1"/>
          </p:cNvSpPr>
          <p:nvPr>
            <p:ph type="subTitle" idx="1"/>
          </p:nvPr>
        </p:nvSpPr>
        <p:spPr>
          <a:xfrm>
            <a:off x="1143000" y="3941064"/>
            <a:ext cx="6858000" cy="1316736"/>
          </a:xfrm>
        </p:spPr>
        <p:txBody>
          <a:bodyPr>
            <a:normAutofit/>
          </a:bodyPr>
          <a:lstStyle/>
          <a:p>
            <a:r>
              <a:rPr lang="en-US" dirty="0"/>
              <a:t>a</a:t>
            </a:r>
            <a:r>
              <a:rPr lang="en-US" dirty="0" smtClean="0"/>
              <a:t> crash course by Andrea Watson</a:t>
            </a:r>
          </a:p>
          <a:p>
            <a:endParaRPr lang="en-US" dirty="0" smtClean="0"/>
          </a:p>
          <a:p>
            <a:r>
              <a:rPr lang="en-US" sz="1800" dirty="0" smtClean="0"/>
              <a:t>11.14.17</a:t>
            </a:r>
            <a:endParaRPr lang="en-US" sz="1800" dirty="0"/>
          </a:p>
        </p:txBody>
      </p:sp>
    </p:spTree>
    <p:extLst>
      <p:ext uri="{BB962C8B-B14F-4D97-AF65-F5344CB8AC3E}">
        <p14:creationId xmlns:p14="http://schemas.microsoft.com/office/powerpoint/2010/main" val="912621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365126"/>
            <a:ext cx="8769096" cy="1325563"/>
          </a:xfrm>
        </p:spPr>
        <p:txBody>
          <a:bodyPr>
            <a:normAutofit/>
          </a:bodyPr>
          <a:lstStyle/>
          <a:p>
            <a:r>
              <a:rPr lang="en-US" dirty="0" smtClean="0"/>
              <a:t>Metagenome sequencing reads are also turned into </a:t>
            </a:r>
            <a:r>
              <a:rPr lang="en-US" b="1" dirty="0" err="1" smtClean="0"/>
              <a:t>contigs</a:t>
            </a:r>
            <a:endParaRPr lang="en-US" b="1" dirty="0"/>
          </a:p>
        </p:txBody>
      </p:sp>
      <p:sp>
        <p:nvSpPr>
          <p:cNvPr id="49" name="Rectangle 48"/>
          <p:cNvSpPr/>
          <p:nvPr/>
        </p:nvSpPr>
        <p:spPr>
          <a:xfrm>
            <a:off x="602934" y="2716806"/>
            <a:ext cx="2233188" cy="461665"/>
          </a:xfrm>
          <a:prstGeom prst="rect">
            <a:avLst/>
          </a:prstGeom>
          <a:noFill/>
        </p:spPr>
        <p:txBody>
          <a:bodyPr wrap="square" lIns="91440" tIns="45720" rIns="91440" bIns="45720">
            <a:spAutoFit/>
          </a:bodyPr>
          <a:lstStyle/>
          <a:p>
            <a:pPr algn="ctr"/>
            <a:r>
              <a:rPr lang="en-US" sz="2400" b="1" cap="none" spc="0" dirty="0" smtClean="0">
                <a:ln w="0"/>
                <a:latin typeface="Courier New" charset="0"/>
                <a:ea typeface="Courier New" charset="0"/>
                <a:cs typeface="Courier New" charset="0"/>
              </a:rPr>
              <a:t>GGTAAGCCT</a:t>
            </a:r>
            <a:endParaRPr lang="en-US" sz="2400" b="1" cap="none" spc="0" dirty="0">
              <a:ln w="0"/>
              <a:latin typeface="Courier New" charset="0"/>
              <a:ea typeface="Courier New" charset="0"/>
              <a:cs typeface="Courier New" charset="0"/>
            </a:endParaRPr>
          </a:p>
        </p:txBody>
      </p:sp>
      <p:sp>
        <p:nvSpPr>
          <p:cNvPr id="52" name="Rectangle 51"/>
          <p:cNvSpPr/>
          <p:nvPr/>
        </p:nvSpPr>
        <p:spPr>
          <a:xfrm>
            <a:off x="499683" y="3071737"/>
            <a:ext cx="1659429" cy="461665"/>
          </a:xfrm>
          <a:prstGeom prst="rect">
            <a:avLst/>
          </a:prstGeom>
        </p:spPr>
        <p:txBody>
          <a:bodyPr wrap="none">
            <a:spAutoFit/>
          </a:bodyPr>
          <a:lstStyle/>
          <a:p>
            <a:r>
              <a:rPr lang="en-US" sz="2400" b="1" cap="none" spc="0" dirty="0" smtClean="0">
                <a:ln w="0"/>
                <a:latin typeface="Courier New" charset="0"/>
                <a:ea typeface="Courier New" charset="0"/>
                <a:cs typeface="Courier New" charset="0"/>
              </a:rPr>
              <a:t>CGTAACCC</a:t>
            </a:r>
            <a:endParaRPr lang="en-US" sz="2400" b="1" dirty="0">
              <a:latin typeface="Courier New" charset="0"/>
              <a:ea typeface="Courier New" charset="0"/>
              <a:cs typeface="Courier New" charset="0"/>
            </a:endParaRPr>
          </a:p>
        </p:txBody>
      </p:sp>
      <p:sp>
        <p:nvSpPr>
          <p:cNvPr id="53" name="Rectangle 52"/>
          <p:cNvSpPr/>
          <p:nvPr/>
        </p:nvSpPr>
        <p:spPr>
          <a:xfrm>
            <a:off x="1697844" y="3908039"/>
            <a:ext cx="1659430" cy="461665"/>
          </a:xfrm>
          <a:prstGeom prst="rect">
            <a:avLst/>
          </a:prstGeom>
        </p:spPr>
        <p:txBody>
          <a:bodyPr wrap="none">
            <a:spAutoFit/>
          </a:bodyPr>
          <a:lstStyle/>
          <a:p>
            <a:pPr algn="ctr"/>
            <a:r>
              <a:rPr lang="en-US" sz="2400" b="1" cap="none" spc="0" dirty="0" smtClean="0">
                <a:ln w="0"/>
                <a:latin typeface="Courier New" charset="0"/>
                <a:ea typeface="Courier New" charset="0"/>
                <a:cs typeface="Courier New" charset="0"/>
              </a:rPr>
              <a:t>ATCGGTA </a:t>
            </a:r>
          </a:p>
        </p:txBody>
      </p:sp>
      <p:sp>
        <p:nvSpPr>
          <p:cNvPr id="54" name="Rectangle 53"/>
          <p:cNvSpPr/>
          <p:nvPr/>
        </p:nvSpPr>
        <p:spPr>
          <a:xfrm>
            <a:off x="496098" y="3647145"/>
            <a:ext cx="1843774" cy="461665"/>
          </a:xfrm>
          <a:prstGeom prst="rect">
            <a:avLst/>
          </a:prstGeom>
        </p:spPr>
        <p:txBody>
          <a:bodyPr wrap="none">
            <a:spAutoFit/>
          </a:bodyPr>
          <a:lstStyle/>
          <a:p>
            <a:r>
              <a:rPr lang="en-US" sz="2400" b="1" cap="none" spc="0" dirty="0" smtClean="0">
                <a:ln w="0"/>
                <a:latin typeface="Courier New" charset="0"/>
                <a:ea typeface="Courier New" charset="0"/>
                <a:cs typeface="Courier New" charset="0"/>
              </a:rPr>
              <a:t>GATATATAA</a:t>
            </a:r>
            <a:endParaRPr lang="en-US" sz="2400" b="1" dirty="0">
              <a:latin typeface="Courier New" charset="0"/>
              <a:ea typeface="Courier New" charset="0"/>
              <a:cs typeface="Courier New" charset="0"/>
            </a:endParaRPr>
          </a:p>
        </p:txBody>
      </p:sp>
      <p:sp>
        <p:nvSpPr>
          <p:cNvPr id="55" name="Rectangle 54"/>
          <p:cNvSpPr/>
          <p:nvPr/>
        </p:nvSpPr>
        <p:spPr>
          <a:xfrm>
            <a:off x="1909884" y="3342901"/>
            <a:ext cx="1475084" cy="461665"/>
          </a:xfrm>
          <a:prstGeom prst="rect">
            <a:avLst/>
          </a:prstGeom>
        </p:spPr>
        <p:txBody>
          <a:bodyPr wrap="none">
            <a:spAutoFit/>
          </a:bodyPr>
          <a:lstStyle/>
          <a:p>
            <a:r>
              <a:rPr lang="en-US" sz="2400" b="1" cap="none" spc="0" smtClean="0">
                <a:ln w="0"/>
                <a:latin typeface="Courier New" charset="0"/>
                <a:ea typeface="Courier New" charset="0"/>
                <a:cs typeface="Courier New" charset="0"/>
              </a:rPr>
              <a:t>GCGCCGT</a:t>
            </a:r>
            <a:endParaRPr lang="en-US" sz="2400" b="1">
              <a:latin typeface="Courier New" charset="0"/>
              <a:ea typeface="Courier New" charset="0"/>
              <a:cs typeface="Courier New" charset="0"/>
            </a:endParaRPr>
          </a:p>
        </p:txBody>
      </p:sp>
      <p:sp>
        <p:nvSpPr>
          <p:cNvPr id="56" name="Rectangle 55"/>
          <p:cNvSpPr/>
          <p:nvPr/>
        </p:nvSpPr>
        <p:spPr>
          <a:xfrm>
            <a:off x="1441711" y="4670628"/>
            <a:ext cx="1659429" cy="461665"/>
          </a:xfrm>
          <a:prstGeom prst="rect">
            <a:avLst/>
          </a:prstGeom>
        </p:spPr>
        <p:txBody>
          <a:bodyPr wrap="none">
            <a:spAutoFit/>
          </a:bodyPr>
          <a:lstStyle/>
          <a:p>
            <a:r>
              <a:rPr lang="en-US" sz="2400" b="1" cap="none" spc="0" smtClean="0">
                <a:ln w="0"/>
                <a:latin typeface="Courier New" charset="0"/>
                <a:ea typeface="Courier New" charset="0"/>
                <a:cs typeface="Courier New" charset="0"/>
              </a:rPr>
              <a:t>TGGATCGA</a:t>
            </a:r>
            <a:endParaRPr lang="en-US" sz="2400" b="1">
              <a:latin typeface="Courier New" charset="0"/>
              <a:ea typeface="Courier New" charset="0"/>
              <a:cs typeface="Courier New" charset="0"/>
            </a:endParaRPr>
          </a:p>
        </p:txBody>
      </p:sp>
      <p:sp>
        <p:nvSpPr>
          <p:cNvPr id="57" name="Rectangle 56"/>
          <p:cNvSpPr/>
          <p:nvPr/>
        </p:nvSpPr>
        <p:spPr>
          <a:xfrm>
            <a:off x="161410" y="4218489"/>
            <a:ext cx="1659429" cy="461665"/>
          </a:xfrm>
          <a:prstGeom prst="rect">
            <a:avLst/>
          </a:prstGeom>
        </p:spPr>
        <p:txBody>
          <a:bodyPr wrap="none">
            <a:spAutoFit/>
          </a:bodyPr>
          <a:lstStyle/>
          <a:p>
            <a:r>
              <a:rPr lang="en-US" sz="2400" b="1" cap="none" spc="0" dirty="0" smtClean="0">
                <a:ln w="0"/>
                <a:latin typeface="Courier New" charset="0"/>
                <a:ea typeface="Courier New" charset="0"/>
                <a:cs typeface="Courier New" charset="0"/>
              </a:rPr>
              <a:t>TCCGAGCT</a:t>
            </a:r>
            <a:endParaRPr lang="en-US" sz="2400" b="1" dirty="0">
              <a:latin typeface="Courier New" charset="0"/>
              <a:ea typeface="Courier New" charset="0"/>
              <a:cs typeface="Courier New" charset="0"/>
            </a:endParaRPr>
          </a:p>
        </p:txBody>
      </p:sp>
      <p:sp>
        <p:nvSpPr>
          <p:cNvPr id="58" name="Rectangle 57"/>
          <p:cNvSpPr/>
          <p:nvPr/>
        </p:nvSpPr>
        <p:spPr>
          <a:xfrm>
            <a:off x="2031990" y="4301296"/>
            <a:ext cx="1475084" cy="461665"/>
          </a:xfrm>
          <a:prstGeom prst="rect">
            <a:avLst/>
          </a:prstGeom>
        </p:spPr>
        <p:txBody>
          <a:bodyPr wrap="none">
            <a:spAutoFit/>
          </a:bodyPr>
          <a:lstStyle/>
          <a:p>
            <a:r>
              <a:rPr lang="en-US" sz="2400" b="1" cap="none" spc="0" dirty="0" smtClean="0">
                <a:ln w="0"/>
                <a:latin typeface="Courier New" charset="0"/>
                <a:ea typeface="Courier New" charset="0"/>
                <a:cs typeface="Courier New" charset="0"/>
              </a:rPr>
              <a:t>GCTAGCT</a:t>
            </a:r>
            <a:endParaRPr lang="en-US" sz="2400" b="1" dirty="0">
              <a:latin typeface="Courier New" charset="0"/>
              <a:ea typeface="Courier New" charset="0"/>
              <a:cs typeface="Courier New" charset="0"/>
            </a:endParaRPr>
          </a:p>
        </p:txBody>
      </p:sp>
      <p:sp>
        <p:nvSpPr>
          <p:cNvPr id="60" name="TextBox 59"/>
          <p:cNvSpPr txBox="1"/>
          <p:nvPr/>
        </p:nvSpPr>
        <p:spPr>
          <a:xfrm>
            <a:off x="4546104" y="3647145"/>
            <a:ext cx="4458272" cy="1200329"/>
          </a:xfrm>
          <a:prstGeom prst="rect">
            <a:avLst/>
          </a:prstGeom>
          <a:noFill/>
        </p:spPr>
        <p:txBody>
          <a:bodyPr wrap="none" rtlCol="0">
            <a:spAutoFit/>
          </a:bodyPr>
          <a:lstStyle/>
          <a:p>
            <a:r>
              <a:rPr lang="en-US" b="1" dirty="0" smtClean="0">
                <a:latin typeface="Courier" charset="0"/>
                <a:ea typeface="Courier" charset="0"/>
                <a:cs typeface="Courier" charset="0"/>
              </a:rPr>
              <a:t>      TAGTGAGTG</a:t>
            </a:r>
          </a:p>
          <a:p>
            <a:r>
              <a:rPr lang="en-US" b="1" dirty="0">
                <a:latin typeface="Courier" charset="0"/>
                <a:ea typeface="Courier" charset="0"/>
                <a:cs typeface="Courier" charset="0"/>
              </a:rPr>
              <a:t> </a:t>
            </a:r>
            <a:r>
              <a:rPr lang="en-US" b="1" dirty="0" smtClean="0">
                <a:latin typeface="Courier" charset="0"/>
                <a:ea typeface="Courier" charset="0"/>
                <a:cs typeface="Courier" charset="0"/>
              </a:rPr>
              <a:t>  TGGTAGTGAGTGTAG</a:t>
            </a:r>
          </a:p>
          <a:p>
            <a:r>
              <a:rPr lang="en-US" b="1" dirty="0" smtClean="0">
                <a:latin typeface="Courier" charset="0"/>
                <a:ea typeface="Courier" charset="0"/>
                <a:cs typeface="Courier" charset="0"/>
              </a:rPr>
              <a:t>          GAGTGTAGTACGTGT</a:t>
            </a:r>
          </a:p>
          <a:p>
            <a:r>
              <a:rPr lang="en-US" b="1" dirty="0" smtClean="0">
                <a:latin typeface="Courier" charset="0"/>
                <a:ea typeface="Courier" charset="0"/>
                <a:cs typeface="Courier" charset="0"/>
              </a:rPr>
              <a:t>                  TACGTGTGTGACG</a:t>
            </a:r>
            <a:endParaRPr lang="en-US" b="1" dirty="0">
              <a:latin typeface="Courier" charset="0"/>
              <a:ea typeface="Courier" charset="0"/>
              <a:cs typeface="Courier" charset="0"/>
            </a:endParaRPr>
          </a:p>
        </p:txBody>
      </p:sp>
      <p:sp>
        <p:nvSpPr>
          <p:cNvPr id="62" name="TextBox 61"/>
          <p:cNvSpPr txBox="1"/>
          <p:nvPr/>
        </p:nvSpPr>
        <p:spPr>
          <a:xfrm>
            <a:off x="4546104" y="5437157"/>
            <a:ext cx="3631122" cy="923330"/>
          </a:xfrm>
          <a:prstGeom prst="rect">
            <a:avLst/>
          </a:prstGeom>
          <a:noFill/>
        </p:spPr>
        <p:txBody>
          <a:bodyPr wrap="none" rtlCol="0">
            <a:spAutoFit/>
          </a:bodyPr>
          <a:lstStyle/>
          <a:p>
            <a:r>
              <a:rPr lang="en-US" b="1">
                <a:latin typeface="Courier" charset="0"/>
                <a:ea typeface="Courier" charset="0"/>
                <a:cs typeface="Courier" charset="0"/>
              </a:rPr>
              <a:t> </a:t>
            </a:r>
            <a:r>
              <a:rPr lang="en-US" b="1" smtClean="0">
                <a:latin typeface="Courier" charset="0"/>
                <a:ea typeface="Courier" charset="0"/>
                <a:cs typeface="Courier" charset="0"/>
              </a:rPr>
              <a:t>            CCTTGTAAGTGA</a:t>
            </a:r>
            <a:endParaRPr lang="en-US" b="1" dirty="0" smtClean="0">
              <a:latin typeface="Courier" charset="0"/>
              <a:ea typeface="Courier" charset="0"/>
              <a:cs typeface="Courier" charset="0"/>
            </a:endParaRPr>
          </a:p>
          <a:p>
            <a:r>
              <a:rPr lang="en-US" b="1" dirty="0">
                <a:latin typeface="Courier" charset="0"/>
                <a:ea typeface="Courier" charset="0"/>
                <a:cs typeface="Courier" charset="0"/>
              </a:rPr>
              <a:t> </a:t>
            </a:r>
            <a:r>
              <a:rPr lang="en-US" b="1" dirty="0" smtClean="0">
                <a:latin typeface="Courier" charset="0"/>
                <a:ea typeface="Courier" charset="0"/>
                <a:cs typeface="Courier" charset="0"/>
              </a:rPr>
              <a:t>  AGCCGTGAAACCTTGT</a:t>
            </a:r>
          </a:p>
          <a:p>
            <a:r>
              <a:rPr lang="en-US" b="1" dirty="0" smtClean="0">
                <a:latin typeface="Courier" charset="0"/>
                <a:ea typeface="Courier" charset="0"/>
                <a:cs typeface="Courier" charset="0"/>
              </a:rPr>
              <a:t>GAAAGCCGT</a:t>
            </a:r>
          </a:p>
        </p:txBody>
      </p:sp>
      <p:sp>
        <p:nvSpPr>
          <p:cNvPr id="66" name="TextBox 65"/>
          <p:cNvSpPr txBox="1"/>
          <p:nvPr/>
        </p:nvSpPr>
        <p:spPr>
          <a:xfrm>
            <a:off x="4894275" y="1825241"/>
            <a:ext cx="4182555" cy="1477328"/>
          </a:xfrm>
          <a:prstGeom prst="rect">
            <a:avLst/>
          </a:prstGeom>
          <a:noFill/>
        </p:spPr>
        <p:txBody>
          <a:bodyPr wrap="none" rtlCol="0">
            <a:spAutoFit/>
          </a:bodyPr>
          <a:lstStyle/>
          <a:p>
            <a:r>
              <a:rPr lang="en-US" b="1" dirty="0" smtClean="0">
                <a:latin typeface="Courier" charset="0"/>
                <a:ea typeface="Courier" charset="0"/>
                <a:cs typeface="Courier" charset="0"/>
              </a:rPr>
              <a:t>         GACCTTGGTG</a:t>
            </a:r>
          </a:p>
          <a:p>
            <a:r>
              <a:rPr lang="en-US" b="1" dirty="0" smtClean="0">
                <a:latin typeface="Courier" charset="0"/>
                <a:ea typeface="Courier" charset="0"/>
                <a:cs typeface="Courier" charset="0"/>
              </a:rPr>
              <a:t>    GCCAAGACCTTGGTGAATT</a:t>
            </a:r>
          </a:p>
          <a:p>
            <a:r>
              <a:rPr lang="en-US" b="1" dirty="0" smtClean="0">
                <a:latin typeface="Courier" charset="0"/>
                <a:ea typeface="Courier" charset="0"/>
                <a:cs typeface="Courier" charset="0"/>
              </a:rPr>
              <a:t>AGAAGCC          TGAATTAGTCGT</a:t>
            </a:r>
          </a:p>
          <a:p>
            <a:endParaRPr lang="en-US" b="1" dirty="0" smtClean="0">
              <a:latin typeface="Courier" charset="0"/>
              <a:ea typeface="Courier" charset="0"/>
              <a:cs typeface="Courier" charset="0"/>
            </a:endParaRPr>
          </a:p>
          <a:p>
            <a:r>
              <a:rPr lang="en-US" b="1" dirty="0" smtClean="0">
                <a:latin typeface="Courier" charset="0"/>
                <a:ea typeface="Courier" charset="0"/>
                <a:cs typeface="Courier" charset="0"/>
              </a:rPr>
              <a:t>                 </a:t>
            </a:r>
          </a:p>
        </p:txBody>
      </p:sp>
      <p:cxnSp>
        <p:nvCxnSpPr>
          <p:cNvPr id="67" name="Straight Arrow Connector 66"/>
          <p:cNvCxnSpPr/>
          <p:nvPr/>
        </p:nvCxnSpPr>
        <p:spPr>
          <a:xfrm flipV="1">
            <a:off x="3584214" y="3874581"/>
            <a:ext cx="824033" cy="33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1878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turn metagenome </a:t>
            </a:r>
            <a:r>
              <a:rPr lang="en-US" b="1" dirty="0" err="1" smtClean="0"/>
              <a:t>contigs</a:t>
            </a:r>
            <a:r>
              <a:rPr lang="en-US" b="1" dirty="0" smtClean="0"/>
              <a:t> </a:t>
            </a:r>
            <a:r>
              <a:rPr lang="en-US" dirty="0" smtClean="0"/>
              <a:t>into individual species genomes?</a:t>
            </a:r>
            <a:endParaRPr lang="en-US" dirty="0"/>
          </a:p>
        </p:txBody>
      </p:sp>
      <p:sp>
        <p:nvSpPr>
          <p:cNvPr id="3" name="Content Placeholder 2"/>
          <p:cNvSpPr>
            <a:spLocks noGrp="1"/>
          </p:cNvSpPr>
          <p:nvPr>
            <p:ph idx="1"/>
          </p:nvPr>
        </p:nvSpPr>
        <p:spPr/>
        <p:txBody>
          <a:bodyPr/>
          <a:lstStyle/>
          <a:p>
            <a:endParaRPr lang="en-US" dirty="0" smtClean="0"/>
          </a:p>
          <a:p>
            <a:r>
              <a:rPr lang="en-US" dirty="0" smtClean="0"/>
              <a:t>Genomes of individual strains that have been isolated from metagenomic data are called </a:t>
            </a:r>
            <a:r>
              <a:rPr lang="en-US" sz="4000" b="1" dirty="0" smtClean="0"/>
              <a:t>metagenome-assembled genomes (MAGs)</a:t>
            </a:r>
            <a:br>
              <a:rPr lang="en-US" sz="4000" b="1" dirty="0" smtClean="0"/>
            </a:br>
            <a:endParaRPr lang="en-US" sz="4000" b="1" dirty="0" smtClean="0"/>
          </a:p>
          <a:p>
            <a:r>
              <a:rPr lang="en-US" dirty="0" smtClean="0"/>
              <a:t>Caveat: they are often incomplete</a:t>
            </a:r>
            <a:endParaRPr lang="en-US" sz="2400" dirty="0" smtClean="0"/>
          </a:p>
        </p:txBody>
      </p:sp>
    </p:spTree>
    <p:extLst>
      <p:ext uri="{BB962C8B-B14F-4D97-AF65-F5344CB8AC3E}">
        <p14:creationId xmlns:p14="http://schemas.microsoft.com/office/powerpoint/2010/main" val="86792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611145" cy="1325563"/>
          </a:xfrm>
        </p:spPr>
        <p:txBody>
          <a:bodyPr>
            <a:normAutofit fontScale="90000"/>
          </a:bodyPr>
          <a:lstStyle/>
          <a:p>
            <a:r>
              <a:rPr lang="en-US" dirty="0" smtClean="0"/>
              <a:t>How do we turn metagenome </a:t>
            </a:r>
            <a:r>
              <a:rPr lang="en-US" b="1" dirty="0" err="1" smtClean="0"/>
              <a:t>contigs</a:t>
            </a:r>
            <a:r>
              <a:rPr lang="en-US" b="1" dirty="0" smtClean="0"/>
              <a:t> </a:t>
            </a:r>
            <a:r>
              <a:rPr lang="en-US" dirty="0" smtClean="0"/>
              <a:t>into individual species </a:t>
            </a:r>
            <a:r>
              <a:rPr lang="en-US" dirty="0" smtClean="0"/>
              <a:t>genomes (</a:t>
            </a:r>
            <a:r>
              <a:rPr lang="en-US" b="1" dirty="0" smtClean="0"/>
              <a:t>MAGs</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err="1" smtClean="0"/>
              <a:t>Contigs</a:t>
            </a:r>
            <a:r>
              <a:rPr lang="en-US" dirty="0" smtClean="0"/>
              <a:t> are grouped together based on shared properties unique to an individual genome:</a:t>
            </a:r>
            <a:endParaRPr lang="en-US" dirty="0"/>
          </a:p>
          <a:p>
            <a:endParaRPr lang="en-US" sz="1200" b="1" dirty="0"/>
          </a:p>
          <a:p>
            <a:pPr lvl="1"/>
            <a:r>
              <a:rPr lang="en-US" b="1" dirty="0" err="1"/>
              <a:t>Tetranucleotide</a:t>
            </a:r>
            <a:r>
              <a:rPr lang="en-US" b="1" dirty="0"/>
              <a:t> </a:t>
            </a:r>
            <a:r>
              <a:rPr lang="en-US" b="1" dirty="0" smtClean="0"/>
              <a:t>frequency</a:t>
            </a:r>
            <a:endParaRPr lang="en-US" b="1" dirty="0"/>
          </a:p>
          <a:p>
            <a:pPr lvl="1"/>
            <a:endParaRPr lang="en-US" b="1" dirty="0"/>
          </a:p>
          <a:p>
            <a:pPr lvl="1"/>
            <a:r>
              <a:rPr lang="en-US" b="1" dirty="0"/>
              <a:t>Differential coverage</a:t>
            </a:r>
          </a:p>
          <a:p>
            <a:endParaRPr lang="en-US" dirty="0" smtClean="0"/>
          </a:p>
          <a:p>
            <a:r>
              <a:rPr lang="en-US" dirty="0" smtClean="0"/>
              <a:t>Each grouping represents </a:t>
            </a:r>
            <a:r>
              <a:rPr lang="en-US" dirty="0"/>
              <a:t>a different </a:t>
            </a:r>
            <a:r>
              <a:rPr lang="en-US" b="1" dirty="0" smtClean="0"/>
              <a:t>metagenome-assembled genome (MAG)</a:t>
            </a:r>
            <a:endParaRPr lang="en-US" b="1" dirty="0"/>
          </a:p>
        </p:txBody>
      </p:sp>
    </p:spTree>
    <p:extLst>
      <p:ext uri="{BB962C8B-B14F-4D97-AF65-F5344CB8AC3E}">
        <p14:creationId xmlns:p14="http://schemas.microsoft.com/office/powerpoint/2010/main" val="217987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Tetranucleotide</a:t>
            </a:r>
            <a:r>
              <a:rPr lang="en-US" dirty="0" smtClean="0"/>
              <a:t> frequency</a:t>
            </a:r>
            <a:endParaRPr lang="en-US" dirty="0"/>
          </a:p>
        </p:txBody>
      </p:sp>
      <p:sp>
        <p:nvSpPr>
          <p:cNvPr id="3" name="Content Placeholder 2"/>
          <p:cNvSpPr>
            <a:spLocks noGrp="1"/>
          </p:cNvSpPr>
          <p:nvPr>
            <p:ph idx="1"/>
          </p:nvPr>
        </p:nvSpPr>
        <p:spPr/>
        <p:txBody>
          <a:bodyPr/>
          <a:lstStyle/>
          <a:p>
            <a:r>
              <a:rPr lang="en-US" dirty="0" smtClean="0"/>
              <a:t>The frequency at which every possible 4 nucleotide combination occurs in a genome</a:t>
            </a:r>
          </a:p>
          <a:p>
            <a:endParaRPr lang="en-US" sz="1600" dirty="0"/>
          </a:p>
          <a:p>
            <a:r>
              <a:rPr lang="en-US" dirty="0" smtClean="0"/>
              <a:t>Very conserved across different regions of the same genome</a:t>
            </a:r>
          </a:p>
        </p:txBody>
      </p:sp>
      <p:sp>
        <p:nvSpPr>
          <p:cNvPr id="4" name="TextBox 3"/>
          <p:cNvSpPr txBox="1"/>
          <p:nvPr/>
        </p:nvSpPr>
        <p:spPr>
          <a:xfrm>
            <a:off x="-269150" y="4154479"/>
            <a:ext cx="9682299" cy="2800767"/>
          </a:xfrm>
          <a:prstGeom prst="rect">
            <a:avLst/>
          </a:prstGeom>
          <a:noFill/>
        </p:spPr>
        <p:txBody>
          <a:bodyPr wrap="square" rtlCol="0">
            <a:spAutoFit/>
          </a:bodyPr>
          <a:lstStyle/>
          <a:p>
            <a:pPr algn="ctr"/>
            <a:r>
              <a:rPr lang="en-US" sz="1100" b="1" smtClean="0">
                <a:solidFill>
                  <a:schemeClr val="bg2">
                    <a:lumMod val="75000"/>
                  </a:schemeClr>
                </a:solidFill>
                <a:latin typeface="Courier New" charset="0"/>
                <a:ea typeface="Courier New" charset="0"/>
                <a:cs typeface="Courier New" charset="0"/>
              </a:rPr>
              <a:t>AAAA   AAAT   AAAG   AAAC   AATA   AATT   AATG   AATC   AAGA   AAGT   AAGG   AAGC   AACA   AACT   AACG   AACC   ATAA   ATAT   ATAG   ATAC   ATTA   ATTT   ATTG   ATTC   ATGA   ATGT   ATGG   ATGC   ATCA   ATCT   ATCG   ATCC   AGAA   AGAT   AGAG   AGAC   AGTA   AGTT   AGTG   AGTC   AGGA   AGGT   AGGG   AGGC   AGCA   AGCT   AGCG   AGCC   ACAA   ACAT   ACAG   ACAC   ACTA   ACTT   ACTG   ACTC   ACGA   ACGT   ACGG   ACGC   ACCA   ACCT   ACCG   ACCC   TAAA   TAAT   TAAG   TAAC   TATA   TATT   TATG   TATC   TAGA   TAGT   TAGG   TAGC   TACA   TACT   TACG   TACC   TTAA   TTAT   TTAG   TTAC   TTTA   TTTT   TTTG   TTTC   TTGA   TTGT   TTGG   TTGC   TTCA   TTCT   TTCG   TTCC   TGAA   TGAT   TGAG   TGAC   TGTA   TGTT   TGTG   TGTC   TGGA   TGGT   TGGG   TGGC   TGCA   TGCT   TGCG   TGCC   TCAA   TCAT   TCAG   TCAC   TCTA   TCTT   TCTG   TCTC   TCGA   TCGT   TCGG   TCGC   TCCA   TCCT   TCCG   TCCC   GAAA   GAAT   GAAG   GAAC   GATA   GATT   GATG   GATC   GAGA   GAGT   GAGG   GAGC   GACA   GACT   GACG   GACC   GTAA   GTAT   GTAG   GTAC   GTTA   GTTT   GTTG   GTTC   GTGA   GTGT   GTGG   GTGC   GTCA   GTCT   GTCG   GTCC   GGAA   GGAT   GGAG   GGAC   GGTA   GGTT   GGTG   GGTC   GGGA   GGGT   GGGG   GGGC   GGCA   GGCT   GGCG   GGCC   GCAA   GCAT   GCAG   GCAC   GCTA   GCTT   GCTG   GCTC   GCGA   GCGT   GCGG   GCGC   GCCA   GCCT   GCCG   GCCC   CAAA   CAAT   CAAG   CAAC   CATA   CATT   CATG   CATC   CAGA   CAGT   CAGG   CAGC   CACA   CACT   CACG   CACC   CTAA   CTAT   CTAG   CTAC   CTTA   CTTT   CTTG   CTTC   CTGA   CTGT   CTGG   CTGC   CTCA   CTCT   CTCG   CTCC   CGAA   CGAT   CGAG   CGAC   CGTA   CGTT   CGTG   CGTC   CGGA   CGGT   CGGG   CGGC   CGCA   CGCT   CGCG   CGCC   CCAA   CCAT   CCAG   CCAC   CCTA   CCTT   CCTG   CCTC   CCGA   CCGT   CCGG   CCGC   CCCA   CCCT   CCCG   CCCC</a:t>
            </a:r>
            <a:endParaRPr lang="en-US" sz="1100" b="1" dirty="0">
              <a:solidFill>
                <a:schemeClr val="bg2">
                  <a:lumMod val="75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1002733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coverage</a:t>
            </a:r>
            <a:endParaRPr lang="en-US" dirty="0"/>
          </a:p>
        </p:txBody>
      </p:sp>
      <p:sp>
        <p:nvSpPr>
          <p:cNvPr id="3" name="Content Placeholder 2"/>
          <p:cNvSpPr>
            <a:spLocks noGrp="1"/>
          </p:cNvSpPr>
          <p:nvPr>
            <p:ph idx="1"/>
          </p:nvPr>
        </p:nvSpPr>
        <p:spPr/>
        <p:txBody>
          <a:bodyPr/>
          <a:lstStyle/>
          <a:p>
            <a:r>
              <a:rPr lang="en-US" dirty="0" smtClean="0"/>
              <a:t>Sequences from the same genome will be detected at similar abundances within one sample</a:t>
            </a:r>
          </a:p>
          <a:p>
            <a:endParaRPr lang="en-US" dirty="0" smtClean="0"/>
          </a:p>
          <a:p>
            <a:r>
              <a:rPr lang="en-US" dirty="0" smtClean="0"/>
              <a:t>The more samples you look at, the higher resolution is for distinguishing individual genomes from metagenomes</a:t>
            </a:r>
          </a:p>
        </p:txBody>
      </p:sp>
    </p:spTree>
    <p:extLst>
      <p:ext uri="{BB962C8B-B14F-4D97-AF65-F5344CB8AC3E}">
        <p14:creationId xmlns:p14="http://schemas.microsoft.com/office/powerpoint/2010/main" val="65851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999010842"/>
              </p:ext>
            </p:extLst>
          </p:nvPr>
        </p:nvGraphicFramePr>
        <p:xfrm>
          <a:off x="1491056" y="3434784"/>
          <a:ext cx="7488935" cy="27334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348069248"/>
              </p:ext>
            </p:extLst>
          </p:nvPr>
        </p:nvGraphicFramePr>
        <p:xfrm>
          <a:off x="1491055" y="1297497"/>
          <a:ext cx="7488935" cy="27382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Grouping </a:t>
            </a:r>
            <a:r>
              <a:rPr lang="en-US" dirty="0" err="1"/>
              <a:t>contigs</a:t>
            </a:r>
            <a:r>
              <a:rPr lang="en-US" dirty="0"/>
              <a:t> </a:t>
            </a:r>
            <a:r>
              <a:rPr lang="en-US" dirty="0" smtClean="0"/>
              <a:t>into MAGs</a:t>
            </a:r>
            <a:endParaRPr lang="en-US" dirty="0"/>
          </a:p>
        </p:txBody>
      </p:sp>
      <p:sp>
        <p:nvSpPr>
          <p:cNvPr id="6" name="TextBox 5"/>
          <p:cNvSpPr txBox="1"/>
          <p:nvPr/>
        </p:nvSpPr>
        <p:spPr>
          <a:xfrm>
            <a:off x="160497" y="2540057"/>
            <a:ext cx="1330557" cy="646331"/>
          </a:xfrm>
          <a:prstGeom prst="rect">
            <a:avLst/>
          </a:prstGeom>
          <a:noFill/>
        </p:spPr>
        <p:txBody>
          <a:bodyPr wrap="none" rtlCol="0">
            <a:spAutoFit/>
          </a:bodyPr>
          <a:lstStyle/>
          <a:p>
            <a:r>
              <a:rPr lang="en-US" dirty="0" smtClean="0"/>
              <a:t>Detection in</a:t>
            </a:r>
          </a:p>
          <a:p>
            <a:r>
              <a:rPr lang="en-US" dirty="0" smtClean="0"/>
              <a:t>sample A</a:t>
            </a:r>
            <a:endParaRPr lang="en-US" dirty="0"/>
          </a:p>
        </p:txBody>
      </p:sp>
      <p:sp>
        <p:nvSpPr>
          <p:cNvPr id="7" name="TextBox 6"/>
          <p:cNvSpPr txBox="1"/>
          <p:nvPr/>
        </p:nvSpPr>
        <p:spPr>
          <a:xfrm>
            <a:off x="160497" y="4284153"/>
            <a:ext cx="1330557" cy="646331"/>
          </a:xfrm>
          <a:prstGeom prst="rect">
            <a:avLst/>
          </a:prstGeom>
          <a:noFill/>
        </p:spPr>
        <p:txBody>
          <a:bodyPr wrap="none" rtlCol="0">
            <a:spAutoFit/>
          </a:bodyPr>
          <a:lstStyle/>
          <a:p>
            <a:r>
              <a:rPr lang="en-US" dirty="0" smtClean="0"/>
              <a:t>Detection in</a:t>
            </a:r>
          </a:p>
          <a:p>
            <a:r>
              <a:rPr lang="en-US" dirty="0" smtClean="0"/>
              <a:t>sample B</a:t>
            </a:r>
            <a:endParaRPr lang="en-US" dirty="0"/>
          </a:p>
        </p:txBody>
      </p:sp>
      <p:sp>
        <p:nvSpPr>
          <p:cNvPr id="15" name="Rectangle 14"/>
          <p:cNvSpPr/>
          <p:nvPr/>
        </p:nvSpPr>
        <p:spPr>
          <a:xfrm>
            <a:off x="1611086" y="5765074"/>
            <a:ext cx="7219405" cy="403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532442" y="6032184"/>
            <a:ext cx="5406160" cy="369332"/>
          </a:xfrm>
          <a:prstGeom prst="rect">
            <a:avLst/>
          </a:prstGeom>
          <a:noFill/>
        </p:spPr>
        <p:txBody>
          <a:bodyPr wrap="none" rtlCol="0">
            <a:spAutoFit/>
          </a:bodyPr>
          <a:lstStyle/>
          <a:p>
            <a:r>
              <a:rPr lang="en-US" dirty="0" err="1" smtClean="0"/>
              <a:t>Contigs</a:t>
            </a:r>
            <a:r>
              <a:rPr lang="en-US" dirty="0" smtClean="0"/>
              <a:t> clustered by similar </a:t>
            </a:r>
            <a:r>
              <a:rPr lang="en-US" dirty="0" err="1" smtClean="0"/>
              <a:t>tetranucleotide</a:t>
            </a:r>
            <a:r>
              <a:rPr lang="en-US" dirty="0" smtClean="0"/>
              <a:t> frequencies</a:t>
            </a:r>
            <a:endParaRPr lang="en-US" dirty="0"/>
          </a:p>
        </p:txBody>
      </p:sp>
    </p:spTree>
    <p:extLst>
      <p:ext uri="{BB962C8B-B14F-4D97-AF65-F5344CB8AC3E}">
        <p14:creationId xmlns:p14="http://schemas.microsoft.com/office/powerpoint/2010/main" val="107383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999010842"/>
              </p:ext>
            </p:extLst>
          </p:nvPr>
        </p:nvGraphicFramePr>
        <p:xfrm>
          <a:off x="1491056" y="3434784"/>
          <a:ext cx="7488935" cy="27334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348069248"/>
              </p:ext>
            </p:extLst>
          </p:nvPr>
        </p:nvGraphicFramePr>
        <p:xfrm>
          <a:off x="1491055" y="1297497"/>
          <a:ext cx="7488935" cy="273826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p:cNvSpPr txBox="1"/>
          <p:nvPr/>
        </p:nvSpPr>
        <p:spPr>
          <a:xfrm>
            <a:off x="1491055" y="1348789"/>
            <a:ext cx="7652946" cy="369332"/>
          </a:xfrm>
          <a:prstGeom prst="rect">
            <a:avLst/>
          </a:prstGeom>
          <a:solidFill>
            <a:schemeClr val="bg1"/>
          </a:solidFill>
        </p:spPr>
        <p:txBody>
          <a:bodyPr wrap="square" rtlCol="0">
            <a:spAutoFit/>
          </a:bodyPr>
          <a:lstStyle/>
          <a:p>
            <a:r>
              <a:rPr lang="en-US" dirty="0" smtClean="0"/>
              <a:t>MAG 1       MAG 2          MAG 3           MAG 4          MAG 5                MAG 6</a:t>
            </a:r>
          </a:p>
        </p:txBody>
      </p:sp>
      <p:sp>
        <p:nvSpPr>
          <p:cNvPr id="2" name="Title 1"/>
          <p:cNvSpPr>
            <a:spLocks noGrp="1"/>
          </p:cNvSpPr>
          <p:nvPr>
            <p:ph type="title"/>
          </p:nvPr>
        </p:nvSpPr>
        <p:spPr/>
        <p:txBody>
          <a:bodyPr/>
          <a:lstStyle/>
          <a:p>
            <a:r>
              <a:rPr lang="en-US" dirty="0" smtClean="0"/>
              <a:t>Grouping </a:t>
            </a:r>
            <a:r>
              <a:rPr lang="en-US" dirty="0" err="1" smtClean="0"/>
              <a:t>contigs</a:t>
            </a:r>
            <a:r>
              <a:rPr lang="en-US" dirty="0" smtClean="0"/>
              <a:t> into MAGs</a:t>
            </a:r>
            <a:endParaRPr lang="en-US" dirty="0"/>
          </a:p>
        </p:txBody>
      </p:sp>
      <p:sp>
        <p:nvSpPr>
          <p:cNvPr id="6" name="TextBox 5"/>
          <p:cNvSpPr txBox="1"/>
          <p:nvPr/>
        </p:nvSpPr>
        <p:spPr>
          <a:xfrm>
            <a:off x="160497" y="2540057"/>
            <a:ext cx="1330557" cy="646331"/>
          </a:xfrm>
          <a:prstGeom prst="rect">
            <a:avLst/>
          </a:prstGeom>
          <a:noFill/>
        </p:spPr>
        <p:txBody>
          <a:bodyPr wrap="none" rtlCol="0">
            <a:spAutoFit/>
          </a:bodyPr>
          <a:lstStyle/>
          <a:p>
            <a:r>
              <a:rPr lang="en-US" dirty="0" smtClean="0"/>
              <a:t>Detection in</a:t>
            </a:r>
          </a:p>
          <a:p>
            <a:r>
              <a:rPr lang="en-US" dirty="0" smtClean="0"/>
              <a:t>sample A</a:t>
            </a:r>
            <a:endParaRPr lang="en-US" dirty="0"/>
          </a:p>
        </p:txBody>
      </p:sp>
      <p:sp>
        <p:nvSpPr>
          <p:cNvPr id="7" name="TextBox 6"/>
          <p:cNvSpPr txBox="1"/>
          <p:nvPr/>
        </p:nvSpPr>
        <p:spPr>
          <a:xfrm>
            <a:off x="160497" y="4284153"/>
            <a:ext cx="1330557" cy="646331"/>
          </a:xfrm>
          <a:prstGeom prst="rect">
            <a:avLst/>
          </a:prstGeom>
          <a:noFill/>
        </p:spPr>
        <p:txBody>
          <a:bodyPr wrap="none" rtlCol="0">
            <a:spAutoFit/>
          </a:bodyPr>
          <a:lstStyle/>
          <a:p>
            <a:r>
              <a:rPr lang="en-US" dirty="0" smtClean="0"/>
              <a:t>Detection in</a:t>
            </a:r>
          </a:p>
          <a:p>
            <a:r>
              <a:rPr lang="en-US" dirty="0" smtClean="0"/>
              <a:t>sample B</a:t>
            </a:r>
            <a:endParaRPr lang="en-US" dirty="0"/>
          </a:p>
        </p:txBody>
      </p:sp>
      <p:sp>
        <p:nvSpPr>
          <p:cNvPr id="15" name="Rectangle 14"/>
          <p:cNvSpPr/>
          <p:nvPr/>
        </p:nvSpPr>
        <p:spPr>
          <a:xfrm>
            <a:off x="1611086" y="5765074"/>
            <a:ext cx="7219405" cy="403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27632" y="1690689"/>
            <a:ext cx="530352" cy="4222431"/>
          </a:xfrm>
          <a:prstGeom prst="rect">
            <a:avLst/>
          </a:prstGeom>
          <a:solidFill>
            <a:srgbClr val="00B0F0">
              <a:alpha val="30000"/>
            </a:srgb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62556" y="1690689"/>
            <a:ext cx="1367028" cy="4222431"/>
          </a:xfrm>
          <a:prstGeom prst="rect">
            <a:avLst/>
          </a:prstGeom>
          <a:solidFill>
            <a:schemeClr val="accent6">
              <a:lumMod val="50000"/>
              <a:alpha val="3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16159" y="1690689"/>
            <a:ext cx="1000977" cy="4222431"/>
          </a:xfrm>
          <a:prstGeom prst="rect">
            <a:avLst/>
          </a:prstGeom>
          <a:solidFill>
            <a:srgbClr val="C00000">
              <a:alpha val="30000"/>
            </a:srgb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27713" y="1690689"/>
            <a:ext cx="1425031" cy="4222431"/>
          </a:xfrm>
          <a:prstGeom prst="rect">
            <a:avLst/>
          </a:prstGeom>
          <a:solidFill>
            <a:schemeClr val="accent4">
              <a:alpha val="3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52745" y="1690689"/>
            <a:ext cx="950976" cy="4222431"/>
          </a:xfrm>
          <a:prstGeom prst="rect">
            <a:avLst/>
          </a:prstGeom>
          <a:solidFill>
            <a:schemeClr val="bg2">
              <a:lumMod val="50000"/>
              <a:alpha val="3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03721" y="1690689"/>
            <a:ext cx="1911095" cy="4222431"/>
          </a:xfrm>
          <a:prstGeom prst="rect">
            <a:avLst/>
          </a:prstGeom>
          <a:solidFill>
            <a:srgbClr val="7030A0">
              <a:alpha val="30000"/>
            </a:srgb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32442" y="6032184"/>
            <a:ext cx="5406160" cy="369332"/>
          </a:xfrm>
          <a:prstGeom prst="rect">
            <a:avLst/>
          </a:prstGeom>
          <a:noFill/>
        </p:spPr>
        <p:txBody>
          <a:bodyPr wrap="none" rtlCol="0">
            <a:spAutoFit/>
          </a:bodyPr>
          <a:lstStyle/>
          <a:p>
            <a:r>
              <a:rPr lang="en-US" dirty="0" err="1" smtClean="0"/>
              <a:t>Contigs</a:t>
            </a:r>
            <a:r>
              <a:rPr lang="en-US" dirty="0" smtClean="0"/>
              <a:t> clustered by similar </a:t>
            </a:r>
            <a:r>
              <a:rPr lang="en-US" dirty="0" err="1" smtClean="0"/>
              <a:t>tetranucleotide</a:t>
            </a:r>
            <a:r>
              <a:rPr lang="en-US" dirty="0" smtClean="0"/>
              <a:t> frequencies</a:t>
            </a:r>
            <a:endParaRPr lang="en-US" dirty="0"/>
          </a:p>
        </p:txBody>
      </p:sp>
    </p:spTree>
    <p:extLst>
      <p:ext uri="{BB962C8B-B14F-4D97-AF65-F5344CB8AC3E}">
        <p14:creationId xmlns:p14="http://schemas.microsoft.com/office/powerpoint/2010/main" val="504010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999010842"/>
              </p:ext>
            </p:extLst>
          </p:nvPr>
        </p:nvGraphicFramePr>
        <p:xfrm>
          <a:off x="1491056" y="3434784"/>
          <a:ext cx="7488935" cy="27334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348069248"/>
              </p:ext>
            </p:extLst>
          </p:nvPr>
        </p:nvGraphicFramePr>
        <p:xfrm>
          <a:off x="1491055" y="1297497"/>
          <a:ext cx="7488935" cy="273826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p:cNvSpPr txBox="1"/>
          <p:nvPr/>
        </p:nvSpPr>
        <p:spPr>
          <a:xfrm>
            <a:off x="1491055" y="1348789"/>
            <a:ext cx="7652946" cy="369332"/>
          </a:xfrm>
          <a:prstGeom prst="rect">
            <a:avLst/>
          </a:prstGeom>
          <a:solidFill>
            <a:schemeClr val="bg1"/>
          </a:solidFill>
        </p:spPr>
        <p:txBody>
          <a:bodyPr wrap="square" rtlCol="0">
            <a:spAutoFit/>
          </a:bodyPr>
          <a:lstStyle/>
          <a:p>
            <a:r>
              <a:rPr lang="en-US" dirty="0" smtClean="0"/>
              <a:t>MAG 1       MAG 2          MAG 3           MAG 4          MAG 5                MAG 6</a:t>
            </a:r>
          </a:p>
        </p:txBody>
      </p:sp>
      <p:sp>
        <p:nvSpPr>
          <p:cNvPr id="2" name="Title 1"/>
          <p:cNvSpPr>
            <a:spLocks noGrp="1"/>
          </p:cNvSpPr>
          <p:nvPr>
            <p:ph type="title"/>
          </p:nvPr>
        </p:nvSpPr>
        <p:spPr/>
        <p:txBody>
          <a:bodyPr/>
          <a:lstStyle/>
          <a:p>
            <a:r>
              <a:rPr lang="en-US" dirty="0" smtClean="0"/>
              <a:t>Grouping </a:t>
            </a:r>
            <a:r>
              <a:rPr lang="en-US" dirty="0" err="1" smtClean="0"/>
              <a:t>contigs</a:t>
            </a:r>
            <a:r>
              <a:rPr lang="en-US" dirty="0" smtClean="0"/>
              <a:t> into MAGs</a:t>
            </a:r>
            <a:endParaRPr lang="en-US" dirty="0"/>
          </a:p>
        </p:txBody>
      </p:sp>
      <p:sp>
        <p:nvSpPr>
          <p:cNvPr id="6" name="TextBox 5"/>
          <p:cNvSpPr txBox="1"/>
          <p:nvPr/>
        </p:nvSpPr>
        <p:spPr>
          <a:xfrm>
            <a:off x="160497" y="2540057"/>
            <a:ext cx="1330557" cy="646331"/>
          </a:xfrm>
          <a:prstGeom prst="rect">
            <a:avLst/>
          </a:prstGeom>
          <a:noFill/>
        </p:spPr>
        <p:txBody>
          <a:bodyPr wrap="none" rtlCol="0">
            <a:spAutoFit/>
          </a:bodyPr>
          <a:lstStyle/>
          <a:p>
            <a:r>
              <a:rPr lang="en-US" dirty="0" smtClean="0"/>
              <a:t>Detection in</a:t>
            </a:r>
          </a:p>
          <a:p>
            <a:r>
              <a:rPr lang="en-US" dirty="0" smtClean="0"/>
              <a:t>sample A</a:t>
            </a:r>
            <a:endParaRPr lang="en-US" dirty="0"/>
          </a:p>
        </p:txBody>
      </p:sp>
      <p:sp>
        <p:nvSpPr>
          <p:cNvPr id="7" name="TextBox 6"/>
          <p:cNvSpPr txBox="1"/>
          <p:nvPr/>
        </p:nvSpPr>
        <p:spPr>
          <a:xfrm>
            <a:off x="160497" y="4284153"/>
            <a:ext cx="1330557" cy="646331"/>
          </a:xfrm>
          <a:prstGeom prst="rect">
            <a:avLst/>
          </a:prstGeom>
          <a:noFill/>
        </p:spPr>
        <p:txBody>
          <a:bodyPr wrap="none" rtlCol="0">
            <a:spAutoFit/>
          </a:bodyPr>
          <a:lstStyle/>
          <a:p>
            <a:r>
              <a:rPr lang="en-US" dirty="0" smtClean="0"/>
              <a:t>Detection in</a:t>
            </a:r>
          </a:p>
          <a:p>
            <a:r>
              <a:rPr lang="en-US" dirty="0" smtClean="0"/>
              <a:t>sample B</a:t>
            </a:r>
            <a:endParaRPr lang="en-US" dirty="0"/>
          </a:p>
        </p:txBody>
      </p:sp>
      <p:sp>
        <p:nvSpPr>
          <p:cNvPr id="15" name="Rectangle 14"/>
          <p:cNvSpPr/>
          <p:nvPr/>
        </p:nvSpPr>
        <p:spPr>
          <a:xfrm>
            <a:off x="1611086" y="5765074"/>
            <a:ext cx="7219405" cy="403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627632" y="1690689"/>
            <a:ext cx="530352" cy="4222431"/>
          </a:xfrm>
          <a:prstGeom prst="rect">
            <a:avLst/>
          </a:prstGeom>
          <a:solidFill>
            <a:srgbClr val="00B0F0">
              <a:alpha val="30000"/>
            </a:srgb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62556" y="1690689"/>
            <a:ext cx="1367028" cy="4222431"/>
          </a:xfrm>
          <a:prstGeom prst="rect">
            <a:avLst/>
          </a:prstGeom>
          <a:solidFill>
            <a:schemeClr val="accent6">
              <a:lumMod val="50000"/>
              <a:alpha val="3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16159" y="1690689"/>
            <a:ext cx="1000977" cy="4222431"/>
          </a:xfrm>
          <a:prstGeom prst="rect">
            <a:avLst/>
          </a:prstGeom>
          <a:solidFill>
            <a:srgbClr val="C00000">
              <a:alpha val="30000"/>
            </a:srgb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27713" y="1690689"/>
            <a:ext cx="1425031" cy="4222431"/>
          </a:xfrm>
          <a:prstGeom prst="rect">
            <a:avLst/>
          </a:prstGeom>
          <a:solidFill>
            <a:schemeClr val="accent4">
              <a:alpha val="3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52745" y="1690689"/>
            <a:ext cx="950976" cy="4222431"/>
          </a:xfrm>
          <a:prstGeom prst="rect">
            <a:avLst/>
          </a:prstGeom>
          <a:solidFill>
            <a:schemeClr val="bg2">
              <a:lumMod val="50000"/>
              <a:alpha val="3000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03721" y="1690689"/>
            <a:ext cx="1911095" cy="4222431"/>
          </a:xfrm>
          <a:prstGeom prst="rect">
            <a:avLst/>
          </a:prstGeom>
          <a:solidFill>
            <a:srgbClr val="7030A0">
              <a:alpha val="30000"/>
            </a:srgb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32442" y="6032184"/>
            <a:ext cx="5406160" cy="369332"/>
          </a:xfrm>
          <a:prstGeom prst="rect">
            <a:avLst/>
          </a:prstGeom>
          <a:noFill/>
        </p:spPr>
        <p:txBody>
          <a:bodyPr wrap="none" rtlCol="0">
            <a:spAutoFit/>
          </a:bodyPr>
          <a:lstStyle/>
          <a:p>
            <a:r>
              <a:rPr lang="en-US" dirty="0" err="1" smtClean="0"/>
              <a:t>Contigs</a:t>
            </a:r>
            <a:r>
              <a:rPr lang="en-US" dirty="0" smtClean="0"/>
              <a:t> clustered by similar </a:t>
            </a:r>
            <a:r>
              <a:rPr lang="en-US" dirty="0" err="1" smtClean="0"/>
              <a:t>tetranucleotide</a:t>
            </a:r>
            <a:r>
              <a:rPr lang="en-US" dirty="0" smtClean="0"/>
              <a:t> frequencies</a:t>
            </a:r>
            <a:endParaRPr lang="en-US" dirty="0"/>
          </a:p>
        </p:txBody>
      </p:sp>
      <p:sp>
        <p:nvSpPr>
          <p:cNvPr id="19" name="Rectangle 18"/>
          <p:cNvSpPr/>
          <p:nvPr/>
        </p:nvSpPr>
        <p:spPr>
          <a:xfrm>
            <a:off x="-8709" y="252549"/>
            <a:ext cx="9292046" cy="693637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 y="2516765"/>
            <a:ext cx="9144000" cy="646331"/>
          </a:xfrm>
          <a:prstGeom prst="rect">
            <a:avLst/>
          </a:prstGeom>
          <a:solidFill>
            <a:schemeClr val="bg1"/>
          </a:solidFill>
          <a:ln>
            <a:solidFill>
              <a:schemeClr val="tx1"/>
            </a:solidFill>
          </a:ln>
        </p:spPr>
        <p:txBody>
          <a:bodyPr wrap="square" rtlCol="0" anchor="ctr">
            <a:spAutoFit/>
          </a:bodyPr>
          <a:lstStyle/>
          <a:p>
            <a:pPr algn="ctr"/>
            <a:r>
              <a:rPr lang="en-US" sz="3600" dirty="0" smtClean="0"/>
              <a:t>6 MAGs = 6 (incomplete) independent genomes</a:t>
            </a:r>
          </a:p>
        </p:txBody>
      </p:sp>
    </p:spTree>
    <p:extLst>
      <p:ext uri="{BB962C8B-B14F-4D97-AF65-F5344CB8AC3E}">
        <p14:creationId xmlns:p14="http://schemas.microsoft.com/office/powerpoint/2010/main" val="925937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MAG quality</a:t>
            </a:r>
            <a:endParaRPr lang="en-US" dirty="0"/>
          </a:p>
        </p:txBody>
      </p:sp>
      <p:sp>
        <p:nvSpPr>
          <p:cNvPr id="3" name="Content Placeholder 2"/>
          <p:cNvSpPr>
            <a:spLocks noGrp="1"/>
          </p:cNvSpPr>
          <p:nvPr>
            <p:ph idx="1"/>
          </p:nvPr>
        </p:nvSpPr>
        <p:spPr/>
        <p:txBody>
          <a:bodyPr>
            <a:normAutofit lnSpcReduction="10000"/>
          </a:bodyPr>
          <a:lstStyle/>
          <a:p>
            <a:r>
              <a:rPr lang="en-US" b="1" dirty="0" smtClean="0"/>
              <a:t>Single copy core genes:</a:t>
            </a:r>
          </a:p>
          <a:p>
            <a:pPr lvl="1"/>
            <a:r>
              <a:rPr lang="en-US" dirty="0"/>
              <a:t>Present in almost all bacterial genomes</a:t>
            </a:r>
          </a:p>
          <a:p>
            <a:pPr lvl="1"/>
            <a:r>
              <a:rPr lang="en-US" dirty="0"/>
              <a:t>Usually only one copy per genome</a:t>
            </a:r>
          </a:p>
          <a:p>
            <a:endParaRPr lang="en-US" b="1" dirty="0" smtClean="0"/>
          </a:p>
          <a:p>
            <a:r>
              <a:rPr lang="en-US" b="1" dirty="0" smtClean="0"/>
              <a:t>Completion</a:t>
            </a:r>
            <a:r>
              <a:rPr lang="en-US" dirty="0" smtClean="0"/>
              <a:t> is the percent of known single copy core genes present in a MAG</a:t>
            </a:r>
          </a:p>
          <a:p>
            <a:pPr lvl="1"/>
            <a:r>
              <a:rPr lang="en-US" dirty="0" smtClean="0"/>
              <a:t>Higher is better, want &gt;70%</a:t>
            </a:r>
          </a:p>
          <a:p>
            <a:endParaRPr lang="en-US" sz="1200" dirty="0" smtClean="0"/>
          </a:p>
          <a:p>
            <a:r>
              <a:rPr lang="en-US" b="1" dirty="0" smtClean="0"/>
              <a:t>Redundancy</a:t>
            </a:r>
            <a:r>
              <a:rPr lang="en-US" dirty="0" smtClean="0"/>
              <a:t> is the percent of single copy core genes present </a:t>
            </a:r>
            <a:r>
              <a:rPr lang="en-US" i="1" dirty="0" smtClean="0"/>
              <a:t>more than once</a:t>
            </a:r>
            <a:r>
              <a:rPr lang="en-US" dirty="0" smtClean="0"/>
              <a:t> in a MAG</a:t>
            </a:r>
          </a:p>
          <a:p>
            <a:pPr lvl="1"/>
            <a:r>
              <a:rPr lang="en-US" dirty="0" smtClean="0"/>
              <a:t>Lower is better, want &lt;10%</a:t>
            </a:r>
          </a:p>
        </p:txBody>
      </p:sp>
    </p:spTree>
    <p:extLst>
      <p:ext uri="{BB962C8B-B14F-4D97-AF65-F5344CB8AC3E}">
        <p14:creationId xmlns:p14="http://schemas.microsoft.com/office/powerpoint/2010/main" val="1733948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3500844" y="344589"/>
            <a:ext cx="2312125" cy="1336457"/>
          </a:xfrm>
          <a:prstGeom prst="cloud">
            <a:avLst/>
          </a:prstGeom>
          <a:gradFill flip="none" rotWithShape="1">
            <a:gsLst>
              <a:gs pos="0">
                <a:schemeClr val="tx1"/>
              </a:gs>
              <a:gs pos="100000">
                <a:schemeClr val="bg1"/>
              </a:gs>
              <a:gs pos="100000">
                <a:schemeClr val="accent2">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Microbial community</a:t>
            </a:r>
            <a:endParaRPr lang="en-US"/>
          </a:p>
        </p:txBody>
      </p:sp>
      <p:sp>
        <p:nvSpPr>
          <p:cNvPr id="6" name="Multidocument 5"/>
          <p:cNvSpPr/>
          <p:nvPr/>
        </p:nvSpPr>
        <p:spPr>
          <a:xfrm>
            <a:off x="3294015" y="2175973"/>
            <a:ext cx="2725782" cy="696686"/>
          </a:xfrm>
          <a:prstGeom prst="flowChartMultidocumen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63500" algn="ctr" rotWithShape="0">
                  <a:schemeClr val="bg1">
                    <a:alpha val="93000"/>
                  </a:schemeClr>
                </a:outerShdw>
              </a:effectLst>
            </a:endParaRPr>
          </a:p>
        </p:txBody>
      </p:sp>
      <p:sp>
        <p:nvSpPr>
          <p:cNvPr id="9" name="Rectangle 8"/>
          <p:cNvSpPr/>
          <p:nvPr/>
        </p:nvSpPr>
        <p:spPr>
          <a:xfrm>
            <a:off x="3294015" y="4491662"/>
            <a:ext cx="2725782" cy="696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Discover new species</a:t>
            </a:r>
            <a:endParaRPr lang="en-US" dirty="0">
              <a:solidFill>
                <a:schemeClr val="tx1"/>
              </a:solidFill>
            </a:endParaRPr>
          </a:p>
        </p:txBody>
      </p:sp>
      <p:sp>
        <p:nvSpPr>
          <p:cNvPr id="11" name="Rectangle 10"/>
          <p:cNvSpPr/>
          <p:nvPr/>
        </p:nvSpPr>
        <p:spPr>
          <a:xfrm>
            <a:off x="1321522" y="1178557"/>
            <a:ext cx="1667691" cy="953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n-US" dirty="0" smtClean="0">
                <a:solidFill>
                  <a:schemeClr val="tx1"/>
                </a:solidFill>
              </a:rPr>
              <a:t>community taxonomic makeup</a:t>
            </a:r>
            <a:endParaRPr lang="en-US" dirty="0">
              <a:solidFill>
                <a:schemeClr val="tx1"/>
              </a:solidFill>
            </a:endParaRPr>
          </a:p>
        </p:txBody>
      </p:sp>
      <p:sp>
        <p:nvSpPr>
          <p:cNvPr id="12" name="Rectangle 11"/>
          <p:cNvSpPr/>
          <p:nvPr/>
        </p:nvSpPr>
        <p:spPr>
          <a:xfrm>
            <a:off x="6328946" y="1178557"/>
            <a:ext cx="1667691" cy="892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
            </a:r>
            <a:r>
              <a:rPr lang="en-US" smtClean="0">
                <a:solidFill>
                  <a:schemeClr val="tx1"/>
                </a:solidFill>
              </a:rPr>
              <a:t>ommunity functional potential</a:t>
            </a:r>
            <a:endParaRPr lang="en-US" dirty="0">
              <a:solidFill>
                <a:schemeClr val="tx1"/>
              </a:solidFill>
            </a:endParaRPr>
          </a:p>
        </p:txBody>
      </p:sp>
      <p:sp>
        <p:nvSpPr>
          <p:cNvPr id="13" name="Rectangle 12"/>
          <p:cNvSpPr/>
          <p:nvPr/>
        </p:nvSpPr>
        <p:spPr>
          <a:xfrm>
            <a:off x="1138637" y="3572907"/>
            <a:ext cx="1998617" cy="892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Ecological distribution of </a:t>
            </a:r>
            <a:r>
              <a:rPr lang="en-US" smtClean="0">
                <a:solidFill>
                  <a:schemeClr val="tx1"/>
                </a:solidFill>
              </a:rPr>
              <a:t>individual strains</a:t>
            </a:r>
            <a:endParaRPr lang="en-US" dirty="0">
              <a:solidFill>
                <a:schemeClr val="tx1"/>
              </a:solidFill>
            </a:endParaRPr>
          </a:p>
        </p:txBody>
      </p:sp>
      <p:sp>
        <p:nvSpPr>
          <p:cNvPr id="14" name="Rectangle 13"/>
          <p:cNvSpPr/>
          <p:nvPr/>
        </p:nvSpPr>
        <p:spPr>
          <a:xfrm>
            <a:off x="5329637" y="5459983"/>
            <a:ext cx="1998617" cy="892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Their </a:t>
            </a:r>
            <a:r>
              <a:rPr lang="en-US" smtClean="0">
                <a:solidFill>
                  <a:schemeClr val="tx1"/>
                </a:solidFill>
              </a:rPr>
              <a:t>functional potential</a:t>
            </a:r>
            <a:endParaRPr lang="en-US" dirty="0">
              <a:solidFill>
                <a:schemeClr val="tx1"/>
              </a:solidFill>
            </a:endParaRPr>
          </a:p>
        </p:txBody>
      </p:sp>
      <p:sp>
        <p:nvSpPr>
          <p:cNvPr id="16" name="Rectangle 15"/>
          <p:cNvSpPr/>
          <p:nvPr/>
        </p:nvSpPr>
        <p:spPr>
          <a:xfrm>
            <a:off x="1768926" y="5459983"/>
            <a:ext cx="2157545" cy="892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Where they belong in tree of life</a:t>
            </a:r>
            <a:endParaRPr lang="en-US" dirty="0">
              <a:solidFill>
                <a:schemeClr val="tx1"/>
              </a:solidFill>
            </a:endParaRPr>
          </a:p>
        </p:txBody>
      </p:sp>
      <p:sp>
        <p:nvSpPr>
          <p:cNvPr id="20" name="Oval 19"/>
          <p:cNvSpPr/>
          <p:nvPr/>
        </p:nvSpPr>
        <p:spPr>
          <a:xfrm>
            <a:off x="4075602" y="3369762"/>
            <a:ext cx="1088571" cy="91331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MAGs</a:t>
            </a:r>
            <a:endParaRPr lang="en-US"/>
          </a:p>
        </p:txBody>
      </p:sp>
      <p:sp>
        <p:nvSpPr>
          <p:cNvPr id="23" name="Rectangle 22"/>
          <p:cNvSpPr/>
          <p:nvPr/>
        </p:nvSpPr>
        <p:spPr>
          <a:xfrm>
            <a:off x="3137254" y="2370464"/>
            <a:ext cx="2965269" cy="306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r>
              <a:rPr lang="en-US" dirty="0" smtClean="0">
                <a:solidFill>
                  <a:schemeClr val="tx1"/>
                </a:solidFill>
              </a:rPr>
              <a:t>etagenomic sequence reads</a:t>
            </a:r>
            <a:endParaRPr lang="en-US" dirty="0">
              <a:solidFill>
                <a:schemeClr val="tx1"/>
              </a:solidFill>
            </a:endParaRPr>
          </a:p>
        </p:txBody>
      </p:sp>
      <p:sp>
        <p:nvSpPr>
          <p:cNvPr id="24" name="Curved Left Arrow 23"/>
          <p:cNvSpPr/>
          <p:nvPr/>
        </p:nvSpPr>
        <p:spPr>
          <a:xfrm flipV="1">
            <a:off x="6102523" y="1029065"/>
            <a:ext cx="452846" cy="1191612"/>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Left Arrow 24"/>
          <p:cNvSpPr/>
          <p:nvPr/>
        </p:nvSpPr>
        <p:spPr>
          <a:xfrm flipH="1" flipV="1">
            <a:off x="2762791" y="1029065"/>
            <a:ext cx="452844" cy="1191612"/>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6" name="Straight Arrow Connector 25"/>
          <p:cNvCxnSpPr/>
          <p:nvPr/>
        </p:nvCxnSpPr>
        <p:spPr>
          <a:xfrm>
            <a:off x="4639489" y="1788660"/>
            <a:ext cx="0" cy="3107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39489" y="2927472"/>
            <a:ext cx="0" cy="3107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urved Left Arrow 29"/>
          <p:cNvSpPr/>
          <p:nvPr/>
        </p:nvSpPr>
        <p:spPr>
          <a:xfrm rot="17266278" flipV="1">
            <a:off x="3204365" y="2649556"/>
            <a:ext cx="542572" cy="1323260"/>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Straight Arrow Connector 30"/>
          <p:cNvCxnSpPr/>
          <p:nvPr/>
        </p:nvCxnSpPr>
        <p:spPr>
          <a:xfrm>
            <a:off x="4659080" y="4377449"/>
            <a:ext cx="0" cy="3107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4" idx="0"/>
          </p:cNvCxnSpPr>
          <p:nvPr/>
        </p:nvCxnSpPr>
        <p:spPr>
          <a:xfrm>
            <a:off x="5682337" y="5041695"/>
            <a:ext cx="646609" cy="4182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947923" y="5041695"/>
            <a:ext cx="697470" cy="4795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545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Know the difference between </a:t>
            </a:r>
            <a:r>
              <a:rPr lang="en-US" b="1" dirty="0" smtClean="0"/>
              <a:t>genomes</a:t>
            </a:r>
            <a:r>
              <a:rPr lang="en-US" dirty="0" smtClean="0"/>
              <a:t> and </a:t>
            </a:r>
            <a:r>
              <a:rPr lang="en-US" b="1" dirty="0" smtClean="0"/>
              <a:t>metagenomes</a:t>
            </a:r>
          </a:p>
          <a:p>
            <a:endParaRPr lang="en-US" dirty="0" smtClean="0"/>
          </a:p>
          <a:p>
            <a:r>
              <a:rPr lang="en-US" dirty="0" smtClean="0"/>
              <a:t>Be able to use </a:t>
            </a:r>
            <a:r>
              <a:rPr lang="en-US" b="1" dirty="0" err="1" smtClean="0"/>
              <a:t>tetranucleotide</a:t>
            </a:r>
            <a:r>
              <a:rPr lang="en-US" b="1" dirty="0" smtClean="0"/>
              <a:t> frequency </a:t>
            </a:r>
            <a:r>
              <a:rPr lang="en-US" dirty="0" smtClean="0"/>
              <a:t>and </a:t>
            </a:r>
            <a:r>
              <a:rPr lang="en-US" b="1" dirty="0" smtClean="0"/>
              <a:t>differential coverage </a:t>
            </a:r>
            <a:r>
              <a:rPr lang="en-US" dirty="0" smtClean="0"/>
              <a:t>to derive genomes from metagenomes</a:t>
            </a:r>
          </a:p>
          <a:p>
            <a:endParaRPr lang="en-US" dirty="0" smtClean="0"/>
          </a:p>
          <a:p>
            <a:r>
              <a:rPr lang="en-US" dirty="0" smtClean="0"/>
              <a:t>Be able to use </a:t>
            </a:r>
            <a:r>
              <a:rPr lang="en-US" b="1" dirty="0" smtClean="0"/>
              <a:t>single copy core genes </a:t>
            </a:r>
            <a:r>
              <a:rPr lang="en-US" dirty="0" smtClean="0"/>
              <a:t>to evaluate the quality of metagenome assembled genomes</a:t>
            </a:r>
            <a:endParaRPr lang="en-US" b="1" dirty="0"/>
          </a:p>
        </p:txBody>
      </p:sp>
    </p:spTree>
    <p:extLst>
      <p:ext uri="{BB962C8B-B14F-4D97-AF65-F5344CB8AC3E}">
        <p14:creationId xmlns:p14="http://schemas.microsoft.com/office/powerpoint/2010/main" val="220833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3500844" y="344589"/>
            <a:ext cx="2312125" cy="1336457"/>
          </a:xfrm>
          <a:prstGeom prst="cloud">
            <a:avLst/>
          </a:prstGeom>
          <a:gradFill flip="none" rotWithShape="1">
            <a:gsLst>
              <a:gs pos="0">
                <a:schemeClr val="tx1"/>
              </a:gs>
              <a:gs pos="100000">
                <a:schemeClr val="bg1"/>
              </a:gs>
              <a:gs pos="100000">
                <a:schemeClr val="accent2">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Microbial community</a:t>
            </a:r>
            <a:endParaRPr lang="en-US"/>
          </a:p>
        </p:txBody>
      </p:sp>
      <p:sp>
        <p:nvSpPr>
          <p:cNvPr id="6" name="Multidocument 5"/>
          <p:cNvSpPr/>
          <p:nvPr/>
        </p:nvSpPr>
        <p:spPr>
          <a:xfrm>
            <a:off x="3294015" y="2175973"/>
            <a:ext cx="2725782" cy="696686"/>
          </a:xfrm>
          <a:prstGeom prst="flowChartMultidocumen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ffectLst>
                <a:outerShdw blurRad="63500" algn="ctr" rotWithShape="0">
                  <a:schemeClr val="bg1">
                    <a:alpha val="93000"/>
                  </a:schemeClr>
                </a:outerShdw>
              </a:effectLst>
            </a:endParaRPr>
          </a:p>
        </p:txBody>
      </p:sp>
      <p:sp>
        <p:nvSpPr>
          <p:cNvPr id="9" name="Rectangle 8"/>
          <p:cNvSpPr/>
          <p:nvPr/>
        </p:nvSpPr>
        <p:spPr>
          <a:xfrm>
            <a:off x="3294015" y="4491662"/>
            <a:ext cx="2725782" cy="6966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Discover new species</a:t>
            </a:r>
            <a:endParaRPr lang="en-US" dirty="0">
              <a:solidFill>
                <a:schemeClr val="tx1"/>
              </a:solidFill>
            </a:endParaRPr>
          </a:p>
        </p:txBody>
      </p:sp>
      <p:sp>
        <p:nvSpPr>
          <p:cNvPr id="11" name="Rectangle 10"/>
          <p:cNvSpPr/>
          <p:nvPr/>
        </p:nvSpPr>
        <p:spPr>
          <a:xfrm>
            <a:off x="1321522" y="1178557"/>
            <a:ext cx="1667691" cy="953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r>
              <a:rPr lang="en-US" dirty="0" smtClean="0">
                <a:solidFill>
                  <a:schemeClr val="tx1"/>
                </a:solidFill>
              </a:rPr>
              <a:t>community taxonomic makeup</a:t>
            </a:r>
            <a:endParaRPr lang="en-US" dirty="0">
              <a:solidFill>
                <a:schemeClr val="tx1"/>
              </a:solidFill>
            </a:endParaRPr>
          </a:p>
        </p:txBody>
      </p:sp>
      <p:sp>
        <p:nvSpPr>
          <p:cNvPr id="12" name="Rectangle 11"/>
          <p:cNvSpPr/>
          <p:nvPr/>
        </p:nvSpPr>
        <p:spPr>
          <a:xfrm>
            <a:off x="6328946" y="1178557"/>
            <a:ext cx="1667691" cy="892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a:t>
            </a:r>
            <a:r>
              <a:rPr lang="en-US" smtClean="0">
                <a:solidFill>
                  <a:schemeClr val="tx1"/>
                </a:solidFill>
              </a:rPr>
              <a:t>ommunity functional potential</a:t>
            </a:r>
            <a:endParaRPr lang="en-US" dirty="0">
              <a:solidFill>
                <a:schemeClr val="tx1"/>
              </a:solidFill>
            </a:endParaRPr>
          </a:p>
        </p:txBody>
      </p:sp>
      <p:sp>
        <p:nvSpPr>
          <p:cNvPr id="13" name="Rectangle 12"/>
          <p:cNvSpPr/>
          <p:nvPr/>
        </p:nvSpPr>
        <p:spPr>
          <a:xfrm>
            <a:off x="1138637" y="3572907"/>
            <a:ext cx="1998617" cy="892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Ecological distribution of </a:t>
            </a:r>
            <a:r>
              <a:rPr lang="en-US" smtClean="0">
                <a:solidFill>
                  <a:schemeClr val="tx1"/>
                </a:solidFill>
              </a:rPr>
              <a:t>individual strains</a:t>
            </a:r>
            <a:endParaRPr lang="en-US" dirty="0">
              <a:solidFill>
                <a:schemeClr val="tx1"/>
              </a:solidFill>
            </a:endParaRPr>
          </a:p>
        </p:txBody>
      </p:sp>
      <p:sp>
        <p:nvSpPr>
          <p:cNvPr id="14" name="Rectangle 13"/>
          <p:cNvSpPr/>
          <p:nvPr/>
        </p:nvSpPr>
        <p:spPr>
          <a:xfrm>
            <a:off x="5329637" y="5459983"/>
            <a:ext cx="1998617" cy="892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Their </a:t>
            </a:r>
            <a:r>
              <a:rPr lang="en-US" smtClean="0">
                <a:solidFill>
                  <a:schemeClr val="tx1"/>
                </a:solidFill>
              </a:rPr>
              <a:t>functional potential</a:t>
            </a:r>
            <a:endParaRPr lang="en-US" dirty="0">
              <a:solidFill>
                <a:schemeClr val="tx1"/>
              </a:solidFill>
            </a:endParaRPr>
          </a:p>
        </p:txBody>
      </p:sp>
      <p:sp>
        <p:nvSpPr>
          <p:cNvPr id="16" name="Rectangle 15"/>
          <p:cNvSpPr/>
          <p:nvPr/>
        </p:nvSpPr>
        <p:spPr>
          <a:xfrm>
            <a:off x="1768926" y="5459983"/>
            <a:ext cx="2157545" cy="8926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Where they belong in tree of life</a:t>
            </a:r>
            <a:endParaRPr lang="en-US" dirty="0">
              <a:solidFill>
                <a:schemeClr val="tx1"/>
              </a:solidFill>
            </a:endParaRPr>
          </a:p>
        </p:txBody>
      </p:sp>
      <p:sp>
        <p:nvSpPr>
          <p:cNvPr id="20" name="Oval 19"/>
          <p:cNvSpPr/>
          <p:nvPr/>
        </p:nvSpPr>
        <p:spPr>
          <a:xfrm>
            <a:off x="4075602" y="3369762"/>
            <a:ext cx="1088571" cy="91331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MAGs</a:t>
            </a:r>
            <a:endParaRPr lang="en-US"/>
          </a:p>
        </p:txBody>
      </p:sp>
      <p:sp>
        <p:nvSpPr>
          <p:cNvPr id="23" name="Rectangle 22"/>
          <p:cNvSpPr/>
          <p:nvPr/>
        </p:nvSpPr>
        <p:spPr>
          <a:xfrm>
            <a:off x="3137254" y="2370464"/>
            <a:ext cx="2965269" cy="306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r>
              <a:rPr lang="en-US" dirty="0" smtClean="0">
                <a:solidFill>
                  <a:schemeClr val="tx1"/>
                </a:solidFill>
              </a:rPr>
              <a:t>etagenomic sequence reads</a:t>
            </a:r>
            <a:endParaRPr lang="en-US" dirty="0">
              <a:solidFill>
                <a:schemeClr val="tx1"/>
              </a:solidFill>
            </a:endParaRPr>
          </a:p>
        </p:txBody>
      </p:sp>
      <p:sp>
        <p:nvSpPr>
          <p:cNvPr id="24" name="Curved Left Arrow 23"/>
          <p:cNvSpPr/>
          <p:nvPr/>
        </p:nvSpPr>
        <p:spPr>
          <a:xfrm flipV="1">
            <a:off x="6102523" y="1029065"/>
            <a:ext cx="452846" cy="1191612"/>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urved Left Arrow 24"/>
          <p:cNvSpPr/>
          <p:nvPr/>
        </p:nvSpPr>
        <p:spPr>
          <a:xfrm flipH="1" flipV="1">
            <a:off x="2762791" y="1029065"/>
            <a:ext cx="452844" cy="1191612"/>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6" name="Straight Arrow Connector 25"/>
          <p:cNvCxnSpPr/>
          <p:nvPr/>
        </p:nvCxnSpPr>
        <p:spPr>
          <a:xfrm>
            <a:off x="4639489" y="1788660"/>
            <a:ext cx="0" cy="3107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39489" y="2927472"/>
            <a:ext cx="0" cy="3107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urved Left Arrow 29"/>
          <p:cNvSpPr/>
          <p:nvPr/>
        </p:nvSpPr>
        <p:spPr>
          <a:xfrm rot="17266278" flipV="1">
            <a:off x="3204365" y="2649556"/>
            <a:ext cx="542572" cy="1323260"/>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Straight Arrow Connector 30"/>
          <p:cNvCxnSpPr/>
          <p:nvPr/>
        </p:nvCxnSpPr>
        <p:spPr>
          <a:xfrm>
            <a:off x="4659080" y="4377449"/>
            <a:ext cx="0" cy="3107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4" idx="0"/>
          </p:cNvCxnSpPr>
          <p:nvPr/>
        </p:nvCxnSpPr>
        <p:spPr>
          <a:xfrm>
            <a:off x="5682337" y="5041695"/>
            <a:ext cx="646609" cy="4182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947923" y="5041695"/>
            <a:ext cx="697470" cy="4795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709" y="252549"/>
            <a:ext cx="9292046" cy="693637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 y="1962768"/>
            <a:ext cx="9144000" cy="1754326"/>
          </a:xfrm>
          <a:prstGeom prst="rect">
            <a:avLst/>
          </a:prstGeom>
          <a:solidFill>
            <a:schemeClr val="bg1"/>
          </a:solidFill>
          <a:ln>
            <a:solidFill>
              <a:schemeClr val="tx1"/>
            </a:solidFill>
          </a:ln>
        </p:spPr>
        <p:txBody>
          <a:bodyPr wrap="square" rtlCol="0" anchor="ctr">
            <a:spAutoFit/>
          </a:bodyPr>
          <a:lstStyle/>
          <a:p>
            <a:pPr algn="ctr"/>
            <a:r>
              <a:rPr lang="en-US" sz="3600" dirty="0" smtClean="0"/>
              <a:t>MAGs and metagenomes are an excellent tool for understanding complex microbial communities</a:t>
            </a:r>
          </a:p>
        </p:txBody>
      </p:sp>
    </p:spTree>
    <p:extLst>
      <p:ext uri="{BB962C8B-B14F-4D97-AF65-F5344CB8AC3E}">
        <p14:creationId xmlns:p14="http://schemas.microsoft.com/office/powerpoint/2010/main" val="1612323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care about metagenomics?</a:t>
            </a:r>
            <a:endParaRPr lang="en-US" dirty="0"/>
          </a:p>
        </p:txBody>
      </p:sp>
      <p:sp>
        <p:nvSpPr>
          <p:cNvPr id="3" name="Content Placeholder 2"/>
          <p:cNvSpPr>
            <a:spLocks noGrp="1"/>
          </p:cNvSpPr>
          <p:nvPr>
            <p:ph idx="1"/>
          </p:nvPr>
        </p:nvSpPr>
        <p:spPr/>
        <p:txBody>
          <a:bodyPr>
            <a:normAutofit/>
          </a:bodyPr>
          <a:lstStyle/>
          <a:p>
            <a:r>
              <a:rPr lang="en-US" dirty="0" smtClean="0"/>
              <a:t>It provides taxonomic, ecological, and functional information about whole bacterial communities</a:t>
            </a:r>
          </a:p>
          <a:p>
            <a:endParaRPr lang="en-US" dirty="0" smtClean="0"/>
          </a:p>
          <a:p>
            <a:endParaRPr lang="en-US" dirty="0"/>
          </a:p>
          <a:p>
            <a:endParaRPr lang="en-US" dirty="0" smtClean="0"/>
          </a:p>
          <a:p>
            <a:endParaRPr lang="en-US" dirty="0" smtClean="0"/>
          </a:p>
          <a:p>
            <a:endParaRPr lang="en-US" dirty="0" smtClean="0"/>
          </a:p>
          <a:p>
            <a:r>
              <a:rPr lang="en-US" dirty="0" smtClean="0"/>
              <a:t>It allows for the study of bacteria we don’t know how to grow in culture</a:t>
            </a:r>
          </a:p>
        </p:txBody>
      </p:sp>
      <p:pic>
        <p:nvPicPr>
          <p:cNvPr id="5" name="Picture 4"/>
          <p:cNvPicPr>
            <a:picLocks noChangeAspect="1"/>
          </p:cNvPicPr>
          <p:nvPr/>
        </p:nvPicPr>
        <p:blipFill>
          <a:blip r:embed="rId3"/>
          <a:stretch>
            <a:fillRect/>
          </a:stretch>
        </p:blipFill>
        <p:spPr>
          <a:xfrm>
            <a:off x="3429406" y="2970054"/>
            <a:ext cx="2285188" cy="2062479"/>
          </a:xfrm>
          <a:prstGeom prst="rect">
            <a:avLst/>
          </a:prstGeom>
        </p:spPr>
      </p:pic>
    </p:spTree>
    <p:extLst>
      <p:ext uri="{BB962C8B-B14F-4D97-AF65-F5344CB8AC3E}">
        <p14:creationId xmlns:p14="http://schemas.microsoft.com/office/powerpoint/2010/main" val="2049670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dirty="0" smtClean="0"/>
              <a:t>A </a:t>
            </a:r>
            <a:r>
              <a:rPr lang="en-US" b="1" u="sng" dirty="0" smtClean="0"/>
              <a:t>genome</a:t>
            </a:r>
            <a:r>
              <a:rPr lang="en-US" dirty="0" smtClean="0"/>
              <a:t> is the </a:t>
            </a:r>
            <a:r>
              <a:rPr lang="en-US" dirty="0"/>
              <a:t>DNA sequence of all genetic material </a:t>
            </a:r>
            <a:r>
              <a:rPr lang="en-US" dirty="0" smtClean="0"/>
              <a:t>in </a:t>
            </a:r>
            <a:r>
              <a:rPr lang="en-US" dirty="0"/>
              <a:t>a </a:t>
            </a:r>
            <a:r>
              <a:rPr lang="en-US" dirty="0" smtClean="0"/>
              <a:t>single species</a:t>
            </a:r>
            <a:endParaRPr lang="en-US" dirty="0"/>
          </a:p>
        </p:txBody>
      </p:sp>
      <p:sp>
        <p:nvSpPr>
          <p:cNvPr id="41" name="Rectangle 40"/>
          <p:cNvSpPr/>
          <p:nvPr/>
        </p:nvSpPr>
        <p:spPr>
          <a:xfrm>
            <a:off x="416498" y="1951929"/>
            <a:ext cx="2233188" cy="2062257"/>
          </a:xfrm>
          <a:prstGeom prst="rect">
            <a:avLst/>
          </a:prstGeom>
          <a:noFill/>
        </p:spPr>
        <p:txBody>
          <a:bodyPr wrap="square" lIns="91440" tIns="45720" rIns="91440" bIns="45720">
            <a:prstTxWarp prst="textCircle">
              <a:avLst/>
            </a:prstTxWarp>
            <a:spAutoFit/>
          </a:bodyPr>
          <a:lstStyle/>
          <a:p>
            <a:pPr algn="ctr"/>
            <a:r>
              <a:rPr lang="en-US" sz="5400" b="1" cap="none" spc="0" dirty="0" smtClean="0">
                <a:ln w="0"/>
                <a:solidFill>
                  <a:srgbClr val="0070C0"/>
                </a:solidFill>
                <a:latin typeface="Courier New" charset="0"/>
                <a:ea typeface="Courier New" charset="0"/>
                <a:cs typeface="Courier New" charset="0"/>
              </a:rPr>
              <a:t>ATCGGTACGTAACCCGGTAAGCCTGTGAAGC</a:t>
            </a:r>
            <a:endParaRPr lang="en-US" sz="5400" b="1" cap="none" spc="0" dirty="0">
              <a:ln w="0"/>
              <a:solidFill>
                <a:srgbClr val="0070C0"/>
              </a:solidFill>
              <a:latin typeface="Courier New" charset="0"/>
              <a:ea typeface="Courier New" charset="0"/>
              <a:cs typeface="Courier New" charset="0"/>
            </a:endParaRPr>
          </a:p>
        </p:txBody>
      </p:sp>
      <p:sp>
        <p:nvSpPr>
          <p:cNvPr id="42" name="TextBox 41"/>
          <p:cNvSpPr txBox="1"/>
          <p:nvPr/>
        </p:nvSpPr>
        <p:spPr>
          <a:xfrm>
            <a:off x="4464381" y="5978856"/>
            <a:ext cx="4130298" cy="461665"/>
          </a:xfrm>
          <a:prstGeom prst="rect">
            <a:avLst/>
          </a:prstGeom>
          <a:noFill/>
        </p:spPr>
        <p:txBody>
          <a:bodyPr wrap="none" rtlCol="0">
            <a:spAutoFit/>
          </a:bodyPr>
          <a:lstStyle/>
          <a:p>
            <a:pPr algn="ctr"/>
            <a:r>
              <a:rPr lang="en-US" sz="2400" dirty="0" smtClean="0"/>
              <a:t>(bacterial genomes are circular)</a:t>
            </a:r>
            <a:endParaRPr lang="en-US" sz="2400" dirty="0"/>
          </a:p>
        </p:txBody>
      </p:sp>
      <p:sp>
        <p:nvSpPr>
          <p:cNvPr id="43" name="Rectangle 42"/>
          <p:cNvSpPr/>
          <p:nvPr/>
        </p:nvSpPr>
        <p:spPr>
          <a:xfrm>
            <a:off x="3805438" y="2258568"/>
            <a:ext cx="1982714" cy="1878749"/>
          </a:xfrm>
          <a:prstGeom prst="rect">
            <a:avLst/>
          </a:prstGeom>
          <a:noFill/>
        </p:spPr>
        <p:txBody>
          <a:bodyPr wrap="square" lIns="91440" tIns="45720" rIns="91440" bIns="45720">
            <a:prstTxWarp prst="textCircle">
              <a:avLst/>
            </a:prstTxWarp>
            <a:spAutoFit/>
          </a:bodyPr>
          <a:lstStyle/>
          <a:p>
            <a:pPr algn="ctr"/>
            <a:r>
              <a:rPr lang="en-US" sz="5400" b="1" dirty="0" smtClean="0">
                <a:ln w="0"/>
                <a:solidFill>
                  <a:schemeClr val="accent6">
                    <a:lumMod val="50000"/>
                  </a:schemeClr>
                </a:solidFill>
                <a:latin typeface="Courier New" charset="0"/>
                <a:ea typeface="Courier New" charset="0"/>
                <a:cs typeface="Courier New" charset="0"/>
              </a:rPr>
              <a:t>ACTGTGCTGTT</a:t>
            </a:r>
            <a:r>
              <a:rPr lang="en-US" sz="5400" b="1" cap="none" spc="0" dirty="0" smtClean="0">
                <a:ln w="0"/>
                <a:solidFill>
                  <a:schemeClr val="accent6">
                    <a:lumMod val="50000"/>
                  </a:schemeClr>
                </a:solidFill>
                <a:latin typeface="Courier New" charset="0"/>
                <a:ea typeface="Courier New" charset="0"/>
                <a:cs typeface="Courier New" charset="0"/>
              </a:rPr>
              <a:t>GTAAGCCTGTGAAGC</a:t>
            </a:r>
            <a:endParaRPr lang="en-US" sz="5400" b="1" cap="none" spc="0" dirty="0">
              <a:ln w="0"/>
              <a:solidFill>
                <a:schemeClr val="accent6">
                  <a:lumMod val="50000"/>
                </a:schemeClr>
              </a:solidFill>
              <a:latin typeface="Courier New" charset="0"/>
              <a:ea typeface="Courier New" charset="0"/>
              <a:cs typeface="Courier New" charset="0"/>
            </a:endParaRPr>
          </a:p>
        </p:txBody>
      </p:sp>
      <p:sp>
        <p:nvSpPr>
          <p:cNvPr id="44" name="Rectangle 43"/>
          <p:cNvSpPr/>
          <p:nvPr/>
        </p:nvSpPr>
        <p:spPr>
          <a:xfrm>
            <a:off x="6380746" y="2983058"/>
            <a:ext cx="2470645" cy="2308518"/>
          </a:xfrm>
          <a:prstGeom prst="rect">
            <a:avLst/>
          </a:prstGeom>
          <a:noFill/>
        </p:spPr>
        <p:txBody>
          <a:bodyPr wrap="square" lIns="91440" tIns="45720" rIns="91440" bIns="45720">
            <a:prstTxWarp prst="textCircle">
              <a:avLst/>
            </a:prstTxWarp>
            <a:spAutoFit/>
          </a:bodyPr>
          <a:lstStyle/>
          <a:p>
            <a:pPr algn="ctr"/>
            <a:r>
              <a:rPr lang="en-US" sz="5400" b="1" dirty="0" smtClean="0">
                <a:ln w="0"/>
                <a:solidFill>
                  <a:srgbClr val="7030A0"/>
                </a:solidFill>
                <a:latin typeface="Courier New" charset="0"/>
                <a:ea typeface="Courier New" charset="0"/>
                <a:cs typeface="Courier New" charset="0"/>
              </a:rPr>
              <a:t>ACTGTT</a:t>
            </a:r>
            <a:r>
              <a:rPr lang="en-US" sz="5400" b="1" cap="none" spc="0" dirty="0" smtClean="0">
                <a:ln w="0"/>
                <a:solidFill>
                  <a:srgbClr val="7030A0"/>
                </a:solidFill>
                <a:latin typeface="Courier New" charset="0"/>
                <a:ea typeface="Courier New" charset="0"/>
                <a:cs typeface="Courier New" charset="0"/>
              </a:rPr>
              <a:t>GTAAGCCGTGTAGTTGTAGCCGGAAGC</a:t>
            </a:r>
            <a:endParaRPr lang="en-US" sz="5400" b="1" cap="none" spc="0" dirty="0">
              <a:ln w="0"/>
              <a:solidFill>
                <a:srgbClr val="7030A0"/>
              </a:solidFill>
              <a:latin typeface="Courier New" charset="0"/>
              <a:ea typeface="Courier New" charset="0"/>
              <a:cs typeface="Courier New" charset="0"/>
            </a:endParaRPr>
          </a:p>
        </p:txBody>
      </p:sp>
      <p:sp>
        <p:nvSpPr>
          <p:cNvPr id="45" name="Rectangle 44"/>
          <p:cNvSpPr/>
          <p:nvPr/>
        </p:nvSpPr>
        <p:spPr>
          <a:xfrm rot="11753359">
            <a:off x="2007894" y="4403619"/>
            <a:ext cx="2233188" cy="2062257"/>
          </a:xfrm>
          <a:prstGeom prst="rect">
            <a:avLst/>
          </a:prstGeom>
          <a:noFill/>
        </p:spPr>
        <p:txBody>
          <a:bodyPr wrap="square" lIns="91440" tIns="45720" rIns="91440" bIns="45720">
            <a:prstTxWarp prst="textCircle">
              <a:avLst/>
            </a:prstTxWarp>
            <a:spAutoFit/>
          </a:bodyPr>
          <a:lstStyle/>
          <a:p>
            <a:pPr algn="ctr"/>
            <a:r>
              <a:rPr lang="en-US" sz="5400" b="1" dirty="0" smtClean="0">
                <a:ln w="0"/>
                <a:solidFill>
                  <a:srgbClr val="C00000"/>
                </a:solidFill>
                <a:latin typeface="Courier New" charset="0"/>
                <a:ea typeface="Courier New" charset="0"/>
                <a:cs typeface="Courier New" charset="0"/>
              </a:rPr>
              <a:t>ACTGTGCTGATCGTT</a:t>
            </a:r>
            <a:r>
              <a:rPr lang="en-US" sz="5400" b="1" cap="none" spc="0" dirty="0" smtClean="0">
                <a:ln w="0"/>
                <a:solidFill>
                  <a:srgbClr val="C00000"/>
                </a:solidFill>
                <a:latin typeface="Courier New" charset="0"/>
                <a:ea typeface="Courier New" charset="0"/>
                <a:cs typeface="Courier New" charset="0"/>
              </a:rPr>
              <a:t>GTAAGCCTGTGAAGC</a:t>
            </a:r>
            <a:endParaRPr lang="en-US" sz="5400" b="1" cap="none" spc="0" dirty="0">
              <a:ln w="0"/>
              <a:solidFill>
                <a:srgbClr val="C00000"/>
              </a:solidFill>
              <a:latin typeface="Courier New" charset="0"/>
              <a:ea typeface="Courier New" charset="0"/>
              <a:cs typeface="Courier New" charset="0"/>
            </a:endParaRPr>
          </a:p>
        </p:txBody>
      </p:sp>
      <p:sp>
        <p:nvSpPr>
          <p:cNvPr id="5" name="TextBox 4"/>
          <p:cNvSpPr txBox="1"/>
          <p:nvPr/>
        </p:nvSpPr>
        <p:spPr>
          <a:xfrm>
            <a:off x="539198" y="2798391"/>
            <a:ext cx="1987788" cy="369332"/>
          </a:xfrm>
          <a:prstGeom prst="rect">
            <a:avLst/>
          </a:prstGeom>
          <a:noFill/>
        </p:spPr>
        <p:txBody>
          <a:bodyPr wrap="none" rtlCol="0">
            <a:spAutoFit/>
          </a:bodyPr>
          <a:lstStyle/>
          <a:p>
            <a:r>
              <a:rPr lang="en-US" dirty="0" smtClean="0"/>
              <a:t>This </a:t>
            </a:r>
            <a:r>
              <a:rPr lang="en-US" smtClean="0"/>
              <a:t>is one </a:t>
            </a:r>
            <a:r>
              <a:rPr lang="en-US" dirty="0" smtClean="0"/>
              <a:t>genome</a:t>
            </a:r>
            <a:endParaRPr lang="en-US" dirty="0"/>
          </a:p>
        </p:txBody>
      </p:sp>
      <p:sp>
        <p:nvSpPr>
          <p:cNvPr id="48" name="TextBox 47"/>
          <p:cNvSpPr txBox="1"/>
          <p:nvPr/>
        </p:nvSpPr>
        <p:spPr>
          <a:xfrm>
            <a:off x="4017575" y="2874776"/>
            <a:ext cx="1558440" cy="646331"/>
          </a:xfrm>
          <a:prstGeom prst="rect">
            <a:avLst/>
          </a:prstGeom>
          <a:noFill/>
        </p:spPr>
        <p:txBody>
          <a:bodyPr wrap="none" rtlCol="0">
            <a:spAutoFit/>
          </a:bodyPr>
          <a:lstStyle/>
          <a:p>
            <a:r>
              <a:rPr lang="en-US" dirty="0" smtClean="0"/>
              <a:t>This is another</a:t>
            </a:r>
          </a:p>
          <a:p>
            <a:pPr algn="ctr"/>
            <a:r>
              <a:rPr lang="en-US" dirty="0" smtClean="0"/>
              <a:t> genome</a:t>
            </a:r>
            <a:endParaRPr lang="en-US" dirty="0"/>
          </a:p>
        </p:txBody>
      </p:sp>
      <p:sp>
        <p:nvSpPr>
          <p:cNvPr id="49" name="TextBox 48"/>
          <p:cNvSpPr txBox="1"/>
          <p:nvPr/>
        </p:nvSpPr>
        <p:spPr>
          <a:xfrm>
            <a:off x="6773658" y="3952648"/>
            <a:ext cx="1684820" cy="369332"/>
          </a:xfrm>
          <a:prstGeom prst="rect">
            <a:avLst/>
          </a:prstGeom>
          <a:noFill/>
        </p:spPr>
        <p:txBody>
          <a:bodyPr wrap="none" rtlCol="0">
            <a:spAutoFit/>
          </a:bodyPr>
          <a:lstStyle/>
          <a:p>
            <a:r>
              <a:rPr lang="en-US" smtClean="0"/>
              <a:t>Unique genome</a:t>
            </a:r>
            <a:endParaRPr lang="en-US" dirty="0"/>
          </a:p>
        </p:txBody>
      </p:sp>
      <p:sp>
        <p:nvSpPr>
          <p:cNvPr id="50" name="TextBox 49"/>
          <p:cNvSpPr txBox="1"/>
          <p:nvPr/>
        </p:nvSpPr>
        <p:spPr>
          <a:xfrm>
            <a:off x="2615278" y="5111581"/>
            <a:ext cx="1018420" cy="646331"/>
          </a:xfrm>
          <a:prstGeom prst="rect">
            <a:avLst/>
          </a:prstGeom>
          <a:noFill/>
        </p:spPr>
        <p:txBody>
          <a:bodyPr wrap="none" rtlCol="0">
            <a:spAutoFit/>
          </a:bodyPr>
          <a:lstStyle/>
          <a:p>
            <a:r>
              <a:rPr lang="en-US" smtClean="0"/>
              <a:t>Different</a:t>
            </a:r>
          </a:p>
          <a:p>
            <a:r>
              <a:rPr lang="en-US" dirty="0" smtClean="0"/>
              <a:t>genome</a:t>
            </a:r>
            <a:endParaRPr lang="en-US" dirty="0"/>
          </a:p>
        </p:txBody>
      </p:sp>
    </p:spTree>
    <p:extLst>
      <p:ext uri="{BB962C8B-B14F-4D97-AF65-F5344CB8AC3E}">
        <p14:creationId xmlns:p14="http://schemas.microsoft.com/office/powerpoint/2010/main" val="439143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dirty="0" smtClean="0"/>
              <a:t>A </a:t>
            </a:r>
            <a:r>
              <a:rPr lang="en-US" b="1" u="sng" dirty="0" smtClean="0"/>
              <a:t>metagenome</a:t>
            </a:r>
            <a:r>
              <a:rPr lang="en-US" dirty="0" smtClean="0"/>
              <a:t> is the </a:t>
            </a:r>
            <a:r>
              <a:rPr lang="en-US" dirty="0"/>
              <a:t>DNA sequence of all genetic material in a </a:t>
            </a:r>
            <a:r>
              <a:rPr lang="en-US" dirty="0" smtClean="0"/>
              <a:t>sample containing multiple different species</a:t>
            </a:r>
            <a:endParaRPr lang="en-US" dirty="0"/>
          </a:p>
        </p:txBody>
      </p:sp>
      <p:sp>
        <p:nvSpPr>
          <p:cNvPr id="3" name="TextBox 2"/>
          <p:cNvSpPr txBox="1"/>
          <p:nvPr/>
        </p:nvSpPr>
        <p:spPr>
          <a:xfrm>
            <a:off x="1188720" y="2368296"/>
            <a:ext cx="6766560" cy="3139321"/>
          </a:xfrm>
          <a:prstGeom prst="rect">
            <a:avLst/>
          </a:prstGeom>
          <a:noFill/>
        </p:spPr>
        <p:txBody>
          <a:bodyPr wrap="square" rtlCol="0">
            <a:spAutoFit/>
          </a:bodyPr>
          <a:lstStyle/>
          <a:p>
            <a:pPr algn="ctr"/>
            <a:r>
              <a:rPr lang="en-US" b="1" dirty="0" smtClean="0">
                <a:solidFill>
                  <a:srgbClr val="0070C0"/>
                </a:solidFill>
                <a:latin typeface="Courier New" charset="0"/>
                <a:ea typeface="Courier New" charset="0"/>
                <a:cs typeface="Courier New" charset="0"/>
              </a:rPr>
              <a:t>ATGCTCGCTAGCTGA</a:t>
            </a:r>
            <a:r>
              <a:rPr lang="en-US" b="1" dirty="0" smtClean="0">
                <a:latin typeface="Courier New" charset="0"/>
                <a:ea typeface="Courier New" charset="0"/>
                <a:cs typeface="Courier New" charset="0"/>
              </a:rPr>
              <a:t>       </a:t>
            </a:r>
            <a:r>
              <a:rPr lang="en-US" b="1" dirty="0" smtClean="0">
                <a:solidFill>
                  <a:srgbClr val="C00000"/>
                </a:solidFill>
                <a:latin typeface="Courier New" charset="0"/>
                <a:ea typeface="Courier New" charset="0"/>
                <a:cs typeface="Courier New" charset="0"/>
              </a:rPr>
              <a:t>GGGCTCGAGAGATCGCGATC</a:t>
            </a:r>
            <a:r>
              <a:rPr lang="en-US" b="1" dirty="0" smtClean="0">
                <a:latin typeface="Courier New" charset="0"/>
                <a:ea typeface="Courier New" charset="0"/>
                <a:cs typeface="Courier New" charset="0"/>
              </a:rPr>
              <a:t>     </a:t>
            </a:r>
            <a:r>
              <a:rPr lang="en-US" b="1" dirty="0" smtClean="0">
                <a:solidFill>
                  <a:srgbClr val="7030A0"/>
                </a:solidFill>
                <a:latin typeface="Courier New" charset="0"/>
                <a:ea typeface="Courier New" charset="0"/>
                <a:cs typeface="Courier New" charset="0"/>
              </a:rPr>
              <a:t>TTGATCCTGAGCTCTCTAGG</a:t>
            </a:r>
            <a:r>
              <a:rPr lang="en-US" b="1" dirty="0" smtClean="0">
                <a:latin typeface="Courier New" charset="0"/>
                <a:ea typeface="Courier New" charset="0"/>
                <a:cs typeface="Courier New" charset="0"/>
              </a:rPr>
              <a:t>     </a:t>
            </a:r>
          </a:p>
          <a:p>
            <a:pPr algn="ctr"/>
            <a:r>
              <a:rPr lang="en-US" b="1" dirty="0" smtClean="0">
                <a:solidFill>
                  <a:srgbClr val="0070C0"/>
                </a:solidFill>
                <a:latin typeface="Courier New" charset="0"/>
                <a:ea typeface="Courier New" charset="0"/>
                <a:cs typeface="Courier New" charset="0"/>
              </a:rPr>
              <a:t>GGCTAGCTT  </a:t>
            </a:r>
            <a:r>
              <a:rPr lang="en-US" b="1" dirty="0" smtClean="0">
                <a:latin typeface="Courier New" charset="0"/>
                <a:ea typeface="Courier New" charset="0"/>
                <a:cs typeface="Courier New" charset="0"/>
              </a:rPr>
              <a:t>    </a:t>
            </a:r>
            <a:r>
              <a:rPr lang="en-US" b="1" dirty="0" smtClean="0">
                <a:solidFill>
                  <a:srgbClr val="C00000"/>
                </a:solidFill>
                <a:latin typeface="Courier New" charset="0"/>
                <a:ea typeface="Courier New" charset="0"/>
                <a:cs typeface="Courier New" charset="0"/>
              </a:rPr>
              <a:t>GACTTCTATATAATCG</a:t>
            </a:r>
            <a:r>
              <a:rPr lang="en-US" b="1" dirty="0" smtClean="0">
                <a:latin typeface="Courier New" charset="0"/>
                <a:ea typeface="Courier New" charset="0"/>
                <a:cs typeface="Courier New" charset="0"/>
              </a:rPr>
              <a:t>      </a:t>
            </a:r>
            <a:r>
              <a:rPr lang="en-US" b="1" dirty="0" smtClean="0">
                <a:solidFill>
                  <a:schemeClr val="accent6">
                    <a:lumMod val="50000"/>
                  </a:schemeClr>
                </a:solidFill>
                <a:latin typeface="Courier New" charset="0"/>
                <a:ea typeface="Courier New" charset="0"/>
                <a:cs typeface="Courier New" charset="0"/>
              </a:rPr>
              <a:t>ATGCGCGTGTGCTAC</a:t>
            </a:r>
            <a:r>
              <a:rPr lang="en-US" b="1" dirty="0" smtClean="0">
                <a:latin typeface="Courier New" charset="0"/>
                <a:ea typeface="Courier New" charset="0"/>
                <a:cs typeface="Courier New" charset="0"/>
              </a:rPr>
              <a:t>     </a:t>
            </a:r>
            <a:r>
              <a:rPr lang="en-US" b="1" dirty="0" smtClean="0">
                <a:solidFill>
                  <a:srgbClr val="7030A0"/>
                </a:solidFill>
                <a:latin typeface="Courier New" charset="0"/>
                <a:ea typeface="Courier New" charset="0"/>
                <a:cs typeface="Courier New" charset="0"/>
              </a:rPr>
              <a:t>ACGTAGAGCGT  </a:t>
            </a:r>
            <a:r>
              <a:rPr lang="en-US" b="1" dirty="0" smtClean="0">
                <a:latin typeface="Courier New" charset="0"/>
                <a:ea typeface="Courier New" charset="0"/>
                <a:cs typeface="Courier New" charset="0"/>
              </a:rPr>
              <a:t>   </a:t>
            </a:r>
          </a:p>
          <a:p>
            <a:pPr algn="ctr"/>
            <a:r>
              <a:rPr lang="en-US" b="1" dirty="0" smtClean="0">
                <a:solidFill>
                  <a:srgbClr val="0070C0"/>
                </a:solidFill>
                <a:latin typeface="Courier New" charset="0"/>
                <a:ea typeface="Courier New" charset="0"/>
                <a:cs typeface="Courier New" charset="0"/>
              </a:rPr>
              <a:t>GCTAGCTGACT </a:t>
            </a:r>
            <a:r>
              <a:rPr lang="en-US" b="1" dirty="0" smtClean="0">
                <a:latin typeface="Courier New" charset="0"/>
                <a:ea typeface="Courier New" charset="0"/>
                <a:cs typeface="Courier New" charset="0"/>
              </a:rPr>
              <a:t>      </a:t>
            </a:r>
            <a:r>
              <a:rPr lang="en-US" b="1" dirty="0" smtClean="0">
                <a:solidFill>
                  <a:srgbClr val="0070C0"/>
                </a:solidFill>
                <a:latin typeface="Courier New" charset="0"/>
                <a:ea typeface="Courier New" charset="0"/>
                <a:cs typeface="Courier New" charset="0"/>
              </a:rPr>
              <a:t>GGGCTCGAGGCGATC</a:t>
            </a:r>
            <a:r>
              <a:rPr lang="en-US" b="1" dirty="0" smtClean="0">
                <a:latin typeface="Courier New" charset="0"/>
                <a:ea typeface="Courier New" charset="0"/>
                <a:cs typeface="Courier New" charset="0"/>
              </a:rPr>
              <a:t>     </a:t>
            </a:r>
            <a:r>
              <a:rPr lang="en-US" b="1" dirty="0" smtClean="0">
                <a:solidFill>
                  <a:srgbClr val="7030A0"/>
                </a:solidFill>
                <a:latin typeface="Courier New" charset="0"/>
                <a:ea typeface="Courier New" charset="0"/>
                <a:cs typeface="Courier New" charset="0"/>
              </a:rPr>
              <a:t>TTGATCCTGAGCT</a:t>
            </a:r>
            <a:r>
              <a:rPr lang="en-US" b="1" dirty="0" smtClean="0">
                <a:latin typeface="Courier New" charset="0"/>
                <a:ea typeface="Courier New" charset="0"/>
                <a:cs typeface="Courier New" charset="0"/>
              </a:rPr>
              <a:t>     </a:t>
            </a:r>
            <a:r>
              <a:rPr lang="en-US" b="1" dirty="0" smtClean="0">
                <a:solidFill>
                  <a:schemeClr val="accent6">
                    <a:lumMod val="50000"/>
                  </a:schemeClr>
                </a:solidFill>
                <a:latin typeface="Courier New" charset="0"/>
                <a:ea typeface="Courier New" charset="0"/>
                <a:cs typeface="Courier New" charset="0"/>
              </a:rPr>
              <a:t>GACTTCTATATAATCG </a:t>
            </a:r>
            <a:r>
              <a:rPr lang="en-US" b="1" dirty="0" smtClean="0">
                <a:latin typeface="Courier New" charset="0"/>
                <a:ea typeface="Courier New" charset="0"/>
                <a:cs typeface="Courier New" charset="0"/>
              </a:rPr>
              <a:t>     </a:t>
            </a:r>
          </a:p>
          <a:p>
            <a:pPr algn="ctr"/>
            <a:r>
              <a:rPr lang="en-US" b="1" dirty="0" smtClean="0">
                <a:solidFill>
                  <a:srgbClr val="C00000"/>
                </a:solidFill>
                <a:latin typeface="Courier New" charset="0"/>
                <a:ea typeface="Courier New" charset="0"/>
                <a:cs typeface="Courier New" charset="0"/>
              </a:rPr>
              <a:t>ATGCGCGTGTGCTAC </a:t>
            </a:r>
            <a:r>
              <a:rPr lang="en-US" b="1" dirty="0" smtClean="0">
                <a:latin typeface="Courier New" charset="0"/>
                <a:ea typeface="Courier New" charset="0"/>
                <a:cs typeface="Courier New" charset="0"/>
              </a:rPr>
              <a:t>    </a:t>
            </a:r>
            <a:r>
              <a:rPr lang="en-US" b="1" dirty="0" smtClean="0">
                <a:solidFill>
                  <a:srgbClr val="C00000"/>
                </a:solidFill>
                <a:latin typeface="Courier New" charset="0"/>
                <a:ea typeface="Courier New" charset="0"/>
                <a:cs typeface="Courier New" charset="0"/>
              </a:rPr>
              <a:t>ACGTAGAGCGT</a:t>
            </a:r>
            <a:r>
              <a:rPr lang="en-US" b="1" dirty="0" smtClean="0">
                <a:latin typeface="Courier New" charset="0"/>
                <a:ea typeface="Courier New" charset="0"/>
                <a:cs typeface="Courier New" charset="0"/>
              </a:rPr>
              <a:t>     </a:t>
            </a:r>
            <a:r>
              <a:rPr lang="en-US" b="1" dirty="0" smtClean="0">
                <a:solidFill>
                  <a:schemeClr val="accent6">
                    <a:lumMod val="50000"/>
                  </a:schemeClr>
                </a:solidFill>
                <a:latin typeface="Courier New" charset="0"/>
                <a:ea typeface="Courier New" charset="0"/>
                <a:cs typeface="Courier New" charset="0"/>
              </a:rPr>
              <a:t>GCTAGCTGACT</a:t>
            </a:r>
            <a:r>
              <a:rPr lang="en-US" b="1" dirty="0" smtClean="0">
                <a:latin typeface="Courier New" charset="0"/>
                <a:ea typeface="Courier New" charset="0"/>
                <a:cs typeface="Courier New" charset="0"/>
              </a:rPr>
              <a:t>      </a:t>
            </a:r>
            <a:r>
              <a:rPr lang="en-US" b="1" dirty="0" smtClean="0">
                <a:solidFill>
                  <a:schemeClr val="accent6">
                    <a:lumMod val="50000"/>
                  </a:schemeClr>
                </a:solidFill>
                <a:latin typeface="Courier New" charset="0"/>
                <a:ea typeface="Courier New" charset="0"/>
                <a:cs typeface="Courier New" charset="0"/>
              </a:rPr>
              <a:t>GGGCTCGAGA</a:t>
            </a:r>
          </a:p>
          <a:p>
            <a:pPr algn="ctr"/>
            <a:r>
              <a:rPr lang="en-US" b="1" dirty="0" smtClean="0">
                <a:solidFill>
                  <a:srgbClr val="0070C0"/>
                </a:solidFill>
                <a:latin typeface="Courier New" charset="0"/>
                <a:ea typeface="Courier New" charset="0"/>
                <a:cs typeface="Courier New" charset="0"/>
              </a:rPr>
              <a:t>GATCGCGATC</a:t>
            </a:r>
            <a:r>
              <a:rPr lang="en-US" b="1" dirty="0" smtClean="0">
                <a:latin typeface="Courier New" charset="0"/>
                <a:ea typeface="Courier New" charset="0"/>
                <a:cs typeface="Courier New" charset="0"/>
              </a:rPr>
              <a:t>     </a:t>
            </a:r>
            <a:r>
              <a:rPr lang="en-US" b="1" dirty="0" smtClean="0">
                <a:solidFill>
                  <a:srgbClr val="7030A0"/>
                </a:solidFill>
                <a:latin typeface="Courier New" charset="0"/>
                <a:ea typeface="Courier New" charset="0"/>
                <a:cs typeface="Courier New" charset="0"/>
              </a:rPr>
              <a:t>TTGATCCTGAGCTCTCTAGG</a:t>
            </a:r>
            <a:r>
              <a:rPr lang="en-US" b="1" dirty="0" smtClean="0">
                <a:latin typeface="Courier New" charset="0"/>
                <a:ea typeface="Courier New" charset="0"/>
                <a:cs typeface="Courier New" charset="0"/>
              </a:rPr>
              <a:t>     </a:t>
            </a:r>
            <a:r>
              <a:rPr lang="en-US" b="1" dirty="0" smtClean="0">
                <a:solidFill>
                  <a:srgbClr val="0070C0"/>
                </a:solidFill>
                <a:latin typeface="Courier New" charset="0"/>
                <a:ea typeface="Courier New" charset="0"/>
                <a:cs typeface="Courier New" charset="0"/>
              </a:rPr>
              <a:t>GGCTAGCTT      GACTTCTATATAATCG </a:t>
            </a:r>
          </a:p>
          <a:p>
            <a:pPr algn="ctr"/>
            <a:endParaRPr lang="en-US" b="1" dirty="0">
              <a:latin typeface="Courier New" charset="0"/>
              <a:ea typeface="Courier New" charset="0"/>
              <a:cs typeface="Courier New" charset="0"/>
            </a:endParaRPr>
          </a:p>
        </p:txBody>
      </p:sp>
      <p:sp>
        <p:nvSpPr>
          <p:cNvPr id="30" name="TextBox 29"/>
          <p:cNvSpPr txBox="1"/>
          <p:nvPr/>
        </p:nvSpPr>
        <p:spPr>
          <a:xfrm>
            <a:off x="189102" y="5507617"/>
            <a:ext cx="8765798" cy="1015663"/>
          </a:xfrm>
          <a:prstGeom prst="rect">
            <a:avLst/>
          </a:prstGeom>
          <a:noFill/>
        </p:spPr>
        <p:txBody>
          <a:bodyPr wrap="none" rtlCol="0">
            <a:spAutoFit/>
          </a:bodyPr>
          <a:lstStyle/>
          <a:p>
            <a:pPr algn="ctr"/>
            <a:r>
              <a:rPr lang="en-US" sz="2000" dirty="0" smtClean="0"/>
              <a:t>This is one metagenome, and it’s a mess</a:t>
            </a:r>
          </a:p>
          <a:p>
            <a:pPr algn="ctr"/>
            <a:endParaRPr lang="en-US" sz="2000" dirty="0"/>
          </a:p>
          <a:p>
            <a:pPr algn="ctr"/>
            <a:r>
              <a:rPr lang="en-US" sz="2000" dirty="0" smtClean="0"/>
              <a:t>If only we could assemble individual genomes from all this sequence information</a:t>
            </a:r>
            <a:r>
              <a:rPr lang="mr-IN" sz="2000" dirty="0" smtClean="0"/>
              <a:t>…</a:t>
            </a:r>
            <a:endParaRPr lang="en-US" sz="2000" dirty="0"/>
          </a:p>
        </p:txBody>
      </p:sp>
    </p:spTree>
    <p:extLst>
      <p:ext uri="{BB962C8B-B14F-4D97-AF65-F5344CB8AC3E}">
        <p14:creationId xmlns:p14="http://schemas.microsoft.com/office/powerpoint/2010/main" val="1444195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you sequence a genome?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Extract all DNA from population of genetically identical cells, and sequence fragments</a:t>
            </a:r>
          </a:p>
          <a:p>
            <a:endParaRPr lang="en-US" dirty="0"/>
          </a:p>
        </p:txBody>
      </p:sp>
      <p:grpSp>
        <p:nvGrpSpPr>
          <p:cNvPr id="53" name="Group 52"/>
          <p:cNvGrpSpPr/>
          <p:nvPr/>
        </p:nvGrpSpPr>
        <p:grpSpPr>
          <a:xfrm>
            <a:off x="356480" y="3088033"/>
            <a:ext cx="2112022" cy="712101"/>
            <a:chOff x="1149068" y="3434850"/>
            <a:chExt cx="2112022" cy="712101"/>
          </a:xfrm>
        </p:grpSpPr>
        <p:grpSp>
          <p:nvGrpSpPr>
            <p:cNvPr id="54" name="Group 53"/>
            <p:cNvGrpSpPr/>
            <p:nvPr/>
          </p:nvGrpSpPr>
          <p:grpSpPr>
            <a:xfrm>
              <a:off x="1149068" y="3434850"/>
              <a:ext cx="2112022" cy="712101"/>
              <a:chOff x="793019" y="3657599"/>
              <a:chExt cx="2112022" cy="712101"/>
            </a:xfrm>
            <a:solidFill>
              <a:schemeClr val="tx2">
                <a:lumMod val="40000"/>
                <a:lumOff val="60000"/>
              </a:schemeClr>
            </a:solidFill>
          </p:grpSpPr>
          <p:sp>
            <p:nvSpPr>
              <p:cNvPr id="58" name="Rectangle 57"/>
              <p:cNvSpPr/>
              <p:nvPr/>
            </p:nvSpPr>
            <p:spPr>
              <a:xfrm>
                <a:off x="1205713" y="3657600"/>
                <a:ext cx="1319002" cy="712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039193" y="3657600"/>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93019" y="3657599"/>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rot="18504742">
              <a:off x="2029984" y="3459320"/>
              <a:ext cx="546510" cy="688511"/>
              <a:chOff x="4524737" y="3282102"/>
              <a:chExt cx="2124382" cy="1414893"/>
            </a:xfrm>
            <a:effectLst>
              <a:reflection stA="45000" endPos="0" dist="50800" dir="5400000" sy="-100000" algn="bl" rotWithShape="0"/>
            </a:effectLst>
          </p:grpSpPr>
          <p:sp>
            <p:nvSpPr>
              <p:cNvPr id="56" name="Freeform 55"/>
              <p:cNvSpPr/>
              <p:nvPr/>
            </p:nvSpPr>
            <p:spPr>
              <a:xfrm rot="19000581">
                <a:off x="4524737" y="3376546"/>
                <a:ext cx="2124382" cy="999524"/>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rot="21172817">
                <a:off x="4754830" y="3282102"/>
                <a:ext cx="1602266" cy="141489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p:cNvGrpSpPr/>
          <p:nvPr/>
        </p:nvGrpSpPr>
        <p:grpSpPr>
          <a:xfrm>
            <a:off x="48466" y="4136042"/>
            <a:ext cx="2112022" cy="712101"/>
            <a:chOff x="931299" y="4463970"/>
            <a:chExt cx="2112022" cy="712101"/>
          </a:xfrm>
        </p:grpSpPr>
        <p:grpSp>
          <p:nvGrpSpPr>
            <p:cNvPr id="62" name="Group 61"/>
            <p:cNvGrpSpPr/>
            <p:nvPr/>
          </p:nvGrpSpPr>
          <p:grpSpPr>
            <a:xfrm rot="1126348">
              <a:off x="931299" y="4463970"/>
              <a:ext cx="2112022" cy="712101"/>
              <a:chOff x="793019" y="3657599"/>
              <a:chExt cx="2112022" cy="712101"/>
            </a:xfrm>
            <a:solidFill>
              <a:schemeClr val="tx2">
                <a:lumMod val="40000"/>
                <a:lumOff val="60000"/>
              </a:schemeClr>
            </a:solidFill>
          </p:grpSpPr>
          <p:sp>
            <p:nvSpPr>
              <p:cNvPr id="66" name="Rectangle 65"/>
              <p:cNvSpPr/>
              <p:nvPr/>
            </p:nvSpPr>
            <p:spPr>
              <a:xfrm>
                <a:off x="1205713" y="3657600"/>
                <a:ext cx="1319002" cy="712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039193" y="3657600"/>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793019" y="3657599"/>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rot="11082248">
              <a:off x="1801135" y="4528315"/>
              <a:ext cx="443143" cy="595795"/>
              <a:chOff x="4524737" y="3282102"/>
              <a:chExt cx="2124382" cy="1414893"/>
            </a:xfrm>
            <a:effectLst>
              <a:reflection stA="45000" endPos="0" dist="50800" dir="5400000" sy="-100000" algn="bl" rotWithShape="0"/>
            </a:effectLst>
          </p:grpSpPr>
          <p:sp>
            <p:nvSpPr>
              <p:cNvPr id="64" name="Freeform 63"/>
              <p:cNvSpPr/>
              <p:nvPr/>
            </p:nvSpPr>
            <p:spPr>
              <a:xfrm rot="19000581">
                <a:off x="4524737" y="3376546"/>
                <a:ext cx="2124382" cy="999524"/>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rot="21172817">
                <a:off x="4754830" y="3282102"/>
                <a:ext cx="1602266" cy="141489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9" name="Group 68"/>
          <p:cNvGrpSpPr/>
          <p:nvPr/>
        </p:nvGrpSpPr>
        <p:grpSpPr>
          <a:xfrm rot="20311372">
            <a:off x="230889" y="5376103"/>
            <a:ext cx="2112022" cy="712101"/>
            <a:chOff x="309697" y="5115908"/>
            <a:chExt cx="2112022" cy="712101"/>
          </a:xfrm>
        </p:grpSpPr>
        <p:grpSp>
          <p:nvGrpSpPr>
            <p:cNvPr id="70" name="Group 69"/>
            <p:cNvGrpSpPr/>
            <p:nvPr/>
          </p:nvGrpSpPr>
          <p:grpSpPr>
            <a:xfrm rot="11606054">
              <a:off x="309697" y="5115908"/>
              <a:ext cx="2112022" cy="712101"/>
              <a:chOff x="793019" y="3657599"/>
              <a:chExt cx="2112022" cy="712101"/>
            </a:xfrm>
            <a:solidFill>
              <a:schemeClr val="tx2">
                <a:lumMod val="40000"/>
                <a:lumOff val="60000"/>
              </a:schemeClr>
            </a:solidFill>
          </p:grpSpPr>
          <p:sp>
            <p:nvSpPr>
              <p:cNvPr id="74" name="Rectangle 73"/>
              <p:cNvSpPr/>
              <p:nvPr/>
            </p:nvSpPr>
            <p:spPr>
              <a:xfrm>
                <a:off x="1205713" y="3657600"/>
                <a:ext cx="1319002" cy="712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039193" y="3657600"/>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793019" y="3657599"/>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rot="13150239">
              <a:off x="885015" y="5215501"/>
              <a:ext cx="840012" cy="444032"/>
              <a:chOff x="4524738" y="3282102"/>
              <a:chExt cx="2124382" cy="1414893"/>
            </a:xfrm>
            <a:effectLst>
              <a:reflection stA="45000" endPos="0" dist="50800" dir="5400000" sy="-100000" algn="bl" rotWithShape="0"/>
            </a:effectLst>
          </p:grpSpPr>
          <p:sp>
            <p:nvSpPr>
              <p:cNvPr id="72" name="Freeform 71"/>
              <p:cNvSpPr/>
              <p:nvPr/>
            </p:nvSpPr>
            <p:spPr>
              <a:xfrm rot="19000581">
                <a:off x="4524738" y="3376545"/>
                <a:ext cx="2124382" cy="999524"/>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21172817">
                <a:off x="4754830" y="3282102"/>
                <a:ext cx="1602266" cy="141489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7" name="Straight Arrow Connector 76"/>
          <p:cNvCxnSpPr/>
          <p:nvPr/>
        </p:nvCxnSpPr>
        <p:spPr>
          <a:xfrm flipV="1">
            <a:off x="2327587" y="4437299"/>
            <a:ext cx="1159171" cy="21883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2522924" y="4996153"/>
            <a:ext cx="1362399" cy="595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610494" y="3715593"/>
            <a:ext cx="876264" cy="2955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0" name="Freeform 79"/>
          <p:cNvSpPr/>
          <p:nvPr/>
        </p:nvSpPr>
        <p:spPr>
          <a:xfrm rot="18077559">
            <a:off x="3835405" y="357403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rot="9834436">
            <a:off x="3713347" y="4095690"/>
            <a:ext cx="770953" cy="756006"/>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rot="15582218">
            <a:off x="3940663" y="3901755"/>
            <a:ext cx="770953" cy="756006"/>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rot="9834436">
            <a:off x="3865747" y="4248090"/>
            <a:ext cx="770953" cy="756006"/>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p:nvPr/>
        </p:nvCxnSpPr>
        <p:spPr>
          <a:xfrm flipV="1">
            <a:off x="4886524" y="4291866"/>
            <a:ext cx="834941" cy="15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721465" y="3392427"/>
            <a:ext cx="3493264" cy="646331"/>
          </a:xfrm>
          <a:prstGeom prst="rect">
            <a:avLst/>
          </a:prstGeom>
          <a:noFill/>
        </p:spPr>
        <p:txBody>
          <a:bodyPr wrap="none" rtlCol="0">
            <a:spAutoFit/>
          </a:bodyPr>
          <a:lstStyle/>
          <a:p>
            <a:r>
              <a:rPr lang="en-US" b="1" dirty="0" smtClean="0">
                <a:solidFill>
                  <a:srgbClr val="0070C0"/>
                </a:solidFill>
                <a:latin typeface="Courier" charset="0"/>
                <a:ea typeface="Courier" charset="0"/>
                <a:cs typeface="Courier" charset="0"/>
              </a:rPr>
              <a:t>GAGTGTAGTACGT</a:t>
            </a:r>
          </a:p>
          <a:p>
            <a:r>
              <a:rPr lang="en-US" b="1" dirty="0" smtClean="0">
                <a:solidFill>
                  <a:srgbClr val="0070C0"/>
                </a:solidFill>
                <a:latin typeface="Courier" charset="0"/>
                <a:ea typeface="Courier" charset="0"/>
                <a:cs typeface="Courier" charset="0"/>
              </a:rPr>
              <a:t>              TACGTGTGTG</a:t>
            </a:r>
            <a:endParaRPr lang="en-US" b="1" dirty="0">
              <a:solidFill>
                <a:srgbClr val="0070C0"/>
              </a:solidFill>
              <a:latin typeface="Courier" charset="0"/>
              <a:ea typeface="Courier" charset="0"/>
              <a:cs typeface="Courier" charset="0"/>
            </a:endParaRPr>
          </a:p>
        </p:txBody>
      </p:sp>
      <p:sp>
        <p:nvSpPr>
          <p:cNvPr id="42" name="TextBox 41"/>
          <p:cNvSpPr txBox="1"/>
          <p:nvPr/>
        </p:nvSpPr>
        <p:spPr>
          <a:xfrm>
            <a:off x="7032281" y="5163034"/>
            <a:ext cx="2114681" cy="369332"/>
          </a:xfrm>
          <a:prstGeom prst="rect">
            <a:avLst/>
          </a:prstGeom>
          <a:noFill/>
        </p:spPr>
        <p:txBody>
          <a:bodyPr wrap="none" rtlCol="0">
            <a:spAutoFit/>
          </a:bodyPr>
          <a:lstStyle/>
          <a:p>
            <a:r>
              <a:rPr lang="en-US" b="1" smtClean="0">
                <a:solidFill>
                  <a:srgbClr val="0070C0"/>
                </a:solidFill>
                <a:latin typeface="Courier" charset="0"/>
                <a:ea typeface="Courier" charset="0"/>
                <a:cs typeface="Courier" charset="0"/>
              </a:rPr>
              <a:t>GATCTGTAGGTCGA</a:t>
            </a:r>
            <a:endParaRPr lang="en-US" b="1" dirty="0" smtClean="0">
              <a:solidFill>
                <a:srgbClr val="0070C0"/>
              </a:solidFill>
              <a:latin typeface="Courier" charset="0"/>
              <a:ea typeface="Courier" charset="0"/>
              <a:cs typeface="Courier" charset="0"/>
            </a:endParaRPr>
          </a:p>
        </p:txBody>
      </p:sp>
      <p:sp>
        <p:nvSpPr>
          <p:cNvPr id="43" name="Rectangle 42"/>
          <p:cNvSpPr/>
          <p:nvPr/>
        </p:nvSpPr>
        <p:spPr>
          <a:xfrm>
            <a:off x="6042707" y="4041751"/>
            <a:ext cx="1425390" cy="369332"/>
          </a:xfrm>
          <a:prstGeom prst="rect">
            <a:avLst/>
          </a:prstGeom>
        </p:spPr>
        <p:txBody>
          <a:bodyPr wrap="none">
            <a:spAutoFit/>
          </a:bodyPr>
          <a:lstStyle/>
          <a:p>
            <a:r>
              <a:rPr lang="en-US" b="1" dirty="0" smtClean="0">
                <a:solidFill>
                  <a:srgbClr val="0070C0"/>
                </a:solidFill>
                <a:latin typeface="Courier" charset="0"/>
                <a:ea typeface="Courier" charset="0"/>
                <a:cs typeface="Courier" charset="0"/>
              </a:rPr>
              <a:t>TAGTGAGTG</a:t>
            </a:r>
          </a:p>
        </p:txBody>
      </p:sp>
      <p:sp>
        <p:nvSpPr>
          <p:cNvPr id="44" name="Rectangle 43"/>
          <p:cNvSpPr/>
          <p:nvPr/>
        </p:nvSpPr>
        <p:spPr>
          <a:xfrm>
            <a:off x="5563044" y="4611853"/>
            <a:ext cx="1701107" cy="369332"/>
          </a:xfrm>
          <a:prstGeom prst="rect">
            <a:avLst/>
          </a:prstGeom>
        </p:spPr>
        <p:txBody>
          <a:bodyPr wrap="none">
            <a:spAutoFit/>
          </a:bodyPr>
          <a:lstStyle/>
          <a:p>
            <a:r>
              <a:rPr lang="en-US" b="1" smtClean="0">
                <a:solidFill>
                  <a:srgbClr val="0070C0"/>
                </a:solidFill>
                <a:latin typeface="Courier" charset="0"/>
                <a:ea typeface="Courier" charset="0"/>
                <a:cs typeface="Courier" charset="0"/>
              </a:rPr>
              <a:t>AGGTCGATTA </a:t>
            </a:r>
            <a:endParaRPr lang="en-US"/>
          </a:p>
        </p:txBody>
      </p:sp>
      <p:sp>
        <p:nvSpPr>
          <p:cNvPr id="45" name="Rectangle 44"/>
          <p:cNvSpPr/>
          <p:nvPr/>
        </p:nvSpPr>
        <p:spPr>
          <a:xfrm>
            <a:off x="7628718" y="4385934"/>
            <a:ext cx="1425390" cy="369332"/>
          </a:xfrm>
          <a:prstGeom prst="rect">
            <a:avLst/>
          </a:prstGeom>
        </p:spPr>
        <p:txBody>
          <a:bodyPr wrap="none">
            <a:spAutoFit/>
          </a:bodyPr>
          <a:lstStyle/>
          <a:p>
            <a:r>
              <a:rPr lang="en-US" b="1" dirty="0" smtClean="0">
                <a:solidFill>
                  <a:srgbClr val="0070C0"/>
                </a:solidFill>
                <a:latin typeface="Courier" charset="0"/>
                <a:ea typeface="Courier" charset="0"/>
                <a:cs typeface="Courier" charset="0"/>
              </a:rPr>
              <a:t>AATGATCTG</a:t>
            </a:r>
          </a:p>
        </p:txBody>
      </p:sp>
    </p:spTree>
    <p:extLst>
      <p:ext uri="{BB962C8B-B14F-4D97-AF65-F5344CB8AC3E}">
        <p14:creationId xmlns:p14="http://schemas.microsoft.com/office/powerpoint/2010/main" val="1675314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you sequence a genome?</a:t>
            </a:r>
            <a:endParaRPr lang="en-US" dirty="0"/>
          </a:p>
        </p:txBody>
      </p:sp>
      <p:sp>
        <p:nvSpPr>
          <p:cNvPr id="3" name="Content Placeholder 2"/>
          <p:cNvSpPr>
            <a:spLocks noGrp="1"/>
          </p:cNvSpPr>
          <p:nvPr>
            <p:ph idx="1"/>
          </p:nvPr>
        </p:nvSpPr>
        <p:spPr>
          <a:xfrm>
            <a:off x="628650" y="1825625"/>
            <a:ext cx="7886700" cy="1284358"/>
          </a:xfrm>
        </p:spPr>
        <p:txBody>
          <a:bodyPr/>
          <a:lstStyle/>
          <a:p>
            <a:pPr marL="514350" indent="-514350">
              <a:buFont typeface="+mj-lt"/>
              <a:buAutoNum type="arabicPeriod" startAt="2"/>
            </a:pPr>
            <a:r>
              <a:rPr lang="en-US" dirty="0" smtClean="0"/>
              <a:t>Sequencing reads that overlap are put together into longer fragments of the genome - </a:t>
            </a:r>
            <a:r>
              <a:rPr lang="en-US" b="1" dirty="0" err="1" smtClean="0"/>
              <a:t>contigs</a:t>
            </a:r>
            <a:endParaRPr lang="en-US" b="1" dirty="0"/>
          </a:p>
          <a:p>
            <a:endParaRPr lang="en-US" dirty="0"/>
          </a:p>
        </p:txBody>
      </p:sp>
      <p:sp>
        <p:nvSpPr>
          <p:cNvPr id="85" name="TextBox 84"/>
          <p:cNvSpPr txBox="1"/>
          <p:nvPr/>
        </p:nvSpPr>
        <p:spPr>
          <a:xfrm>
            <a:off x="381184" y="3344218"/>
            <a:ext cx="3493264" cy="646331"/>
          </a:xfrm>
          <a:prstGeom prst="rect">
            <a:avLst/>
          </a:prstGeom>
          <a:noFill/>
        </p:spPr>
        <p:txBody>
          <a:bodyPr wrap="none" rtlCol="0">
            <a:spAutoFit/>
          </a:bodyPr>
          <a:lstStyle/>
          <a:p>
            <a:r>
              <a:rPr lang="en-US" b="1" dirty="0" smtClean="0">
                <a:solidFill>
                  <a:srgbClr val="0070C0"/>
                </a:solidFill>
                <a:latin typeface="Courier" charset="0"/>
                <a:ea typeface="Courier" charset="0"/>
                <a:cs typeface="Courier" charset="0"/>
              </a:rPr>
              <a:t>GAGTGTAGTACGT</a:t>
            </a:r>
          </a:p>
          <a:p>
            <a:r>
              <a:rPr lang="en-US" b="1" dirty="0" smtClean="0">
                <a:solidFill>
                  <a:srgbClr val="0070C0"/>
                </a:solidFill>
                <a:latin typeface="Courier" charset="0"/>
                <a:ea typeface="Courier" charset="0"/>
                <a:cs typeface="Courier" charset="0"/>
              </a:rPr>
              <a:t>              TACGTGTGTG</a:t>
            </a:r>
            <a:endParaRPr lang="en-US" b="1" dirty="0">
              <a:solidFill>
                <a:srgbClr val="0070C0"/>
              </a:solidFill>
              <a:latin typeface="Courier" charset="0"/>
              <a:ea typeface="Courier" charset="0"/>
              <a:cs typeface="Courier" charset="0"/>
            </a:endParaRPr>
          </a:p>
        </p:txBody>
      </p:sp>
      <p:sp>
        <p:nvSpPr>
          <p:cNvPr id="86" name="TextBox 85"/>
          <p:cNvSpPr txBox="1"/>
          <p:nvPr/>
        </p:nvSpPr>
        <p:spPr>
          <a:xfrm>
            <a:off x="1692000" y="5114825"/>
            <a:ext cx="2114681" cy="369332"/>
          </a:xfrm>
          <a:prstGeom prst="rect">
            <a:avLst/>
          </a:prstGeom>
          <a:noFill/>
        </p:spPr>
        <p:txBody>
          <a:bodyPr wrap="none" rtlCol="0">
            <a:spAutoFit/>
          </a:bodyPr>
          <a:lstStyle/>
          <a:p>
            <a:r>
              <a:rPr lang="en-US" b="1" smtClean="0">
                <a:solidFill>
                  <a:srgbClr val="0070C0"/>
                </a:solidFill>
                <a:latin typeface="Courier" charset="0"/>
                <a:ea typeface="Courier" charset="0"/>
                <a:cs typeface="Courier" charset="0"/>
              </a:rPr>
              <a:t>GATCTGTAGGTCGA</a:t>
            </a:r>
            <a:endParaRPr lang="en-US" b="1" dirty="0" smtClean="0">
              <a:solidFill>
                <a:srgbClr val="0070C0"/>
              </a:solidFill>
              <a:latin typeface="Courier" charset="0"/>
              <a:ea typeface="Courier" charset="0"/>
              <a:cs typeface="Courier" charset="0"/>
            </a:endParaRPr>
          </a:p>
        </p:txBody>
      </p:sp>
      <p:cxnSp>
        <p:nvCxnSpPr>
          <p:cNvPr id="87" name="Straight Arrow Connector 86"/>
          <p:cNvCxnSpPr/>
          <p:nvPr/>
        </p:nvCxnSpPr>
        <p:spPr>
          <a:xfrm flipV="1">
            <a:off x="4426359" y="4395495"/>
            <a:ext cx="834941" cy="15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02426" y="3993542"/>
            <a:ext cx="1425390" cy="369332"/>
          </a:xfrm>
          <a:prstGeom prst="rect">
            <a:avLst/>
          </a:prstGeom>
        </p:spPr>
        <p:txBody>
          <a:bodyPr wrap="none">
            <a:spAutoFit/>
          </a:bodyPr>
          <a:lstStyle/>
          <a:p>
            <a:r>
              <a:rPr lang="en-US" b="1" dirty="0" smtClean="0">
                <a:solidFill>
                  <a:srgbClr val="0070C0"/>
                </a:solidFill>
                <a:latin typeface="Courier" charset="0"/>
                <a:ea typeface="Courier" charset="0"/>
                <a:cs typeface="Courier" charset="0"/>
              </a:rPr>
              <a:t>TAGTGAGTG</a:t>
            </a:r>
          </a:p>
        </p:txBody>
      </p:sp>
      <p:sp>
        <p:nvSpPr>
          <p:cNvPr id="90" name="Rectangle 89"/>
          <p:cNvSpPr/>
          <p:nvPr/>
        </p:nvSpPr>
        <p:spPr>
          <a:xfrm>
            <a:off x="222763" y="4563644"/>
            <a:ext cx="1701107" cy="369332"/>
          </a:xfrm>
          <a:prstGeom prst="rect">
            <a:avLst/>
          </a:prstGeom>
        </p:spPr>
        <p:txBody>
          <a:bodyPr wrap="none">
            <a:spAutoFit/>
          </a:bodyPr>
          <a:lstStyle/>
          <a:p>
            <a:r>
              <a:rPr lang="en-US" b="1" smtClean="0">
                <a:solidFill>
                  <a:srgbClr val="0070C0"/>
                </a:solidFill>
                <a:latin typeface="Courier" charset="0"/>
                <a:ea typeface="Courier" charset="0"/>
                <a:cs typeface="Courier" charset="0"/>
              </a:rPr>
              <a:t>AGGTCGATTA </a:t>
            </a:r>
            <a:endParaRPr lang="en-US"/>
          </a:p>
        </p:txBody>
      </p:sp>
      <p:sp>
        <p:nvSpPr>
          <p:cNvPr id="91" name="Rectangle 90"/>
          <p:cNvSpPr/>
          <p:nvPr/>
        </p:nvSpPr>
        <p:spPr>
          <a:xfrm>
            <a:off x="2288437" y="4337725"/>
            <a:ext cx="1425390" cy="369332"/>
          </a:xfrm>
          <a:prstGeom prst="rect">
            <a:avLst/>
          </a:prstGeom>
        </p:spPr>
        <p:txBody>
          <a:bodyPr wrap="none">
            <a:spAutoFit/>
          </a:bodyPr>
          <a:lstStyle/>
          <a:p>
            <a:r>
              <a:rPr lang="en-US" b="1" dirty="0" smtClean="0">
                <a:solidFill>
                  <a:srgbClr val="0070C0"/>
                </a:solidFill>
                <a:latin typeface="Courier" charset="0"/>
                <a:ea typeface="Courier" charset="0"/>
                <a:cs typeface="Courier" charset="0"/>
              </a:rPr>
              <a:t>AATGATCTG</a:t>
            </a:r>
          </a:p>
        </p:txBody>
      </p:sp>
      <p:sp>
        <p:nvSpPr>
          <p:cNvPr id="42" name="TextBox 41"/>
          <p:cNvSpPr txBox="1"/>
          <p:nvPr/>
        </p:nvSpPr>
        <p:spPr>
          <a:xfrm>
            <a:off x="5027925" y="3291074"/>
            <a:ext cx="4044697" cy="923330"/>
          </a:xfrm>
          <a:prstGeom prst="rect">
            <a:avLst/>
          </a:prstGeom>
          <a:noFill/>
        </p:spPr>
        <p:txBody>
          <a:bodyPr wrap="none" rtlCol="0">
            <a:spAutoFit/>
          </a:bodyPr>
          <a:lstStyle/>
          <a:p>
            <a:r>
              <a:rPr lang="en-US" b="1" dirty="0" smtClean="0">
                <a:solidFill>
                  <a:srgbClr val="0070C0"/>
                </a:solidFill>
                <a:latin typeface="Courier" charset="0"/>
                <a:ea typeface="Courier" charset="0"/>
                <a:cs typeface="Courier" charset="0"/>
              </a:rPr>
              <a:t>      TAGTGAGTG</a:t>
            </a:r>
          </a:p>
          <a:p>
            <a:r>
              <a:rPr lang="en-US" b="1" dirty="0" smtClean="0">
                <a:solidFill>
                  <a:srgbClr val="0070C0"/>
                </a:solidFill>
                <a:latin typeface="Courier" charset="0"/>
                <a:ea typeface="Courier" charset="0"/>
                <a:cs typeface="Courier" charset="0"/>
              </a:rPr>
              <a:t>          GAGTGTAGTACGT</a:t>
            </a:r>
          </a:p>
          <a:p>
            <a:r>
              <a:rPr lang="en-US" b="1" dirty="0" smtClean="0">
                <a:solidFill>
                  <a:srgbClr val="0070C0"/>
                </a:solidFill>
                <a:latin typeface="Courier" charset="0"/>
                <a:ea typeface="Courier" charset="0"/>
                <a:cs typeface="Courier" charset="0"/>
              </a:rPr>
              <a:t>                  TACGTGTGTG</a:t>
            </a:r>
            <a:endParaRPr lang="en-US" b="1" dirty="0">
              <a:solidFill>
                <a:srgbClr val="0070C0"/>
              </a:solidFill>
              <a:latin typeface="Courier" charset="0"/>
              <a:ea typeface="Courier" charset="0"/>
              <a:cs typeface="Courier" charset="0"/>
            </a:endParaRPr>
          </a:p>
        </p:txBody>
      </p:sp>
      <p:sp>
        <p:nvSpPr>
          <p:cNvPr id="43" name="TextBox 42"/>
          <p:cNvSpPr txBox="1"/>
          <p:nvPr/>
        </p:nvSpPr>
        <p:spPr>
          <a:xfrm>
            <a:off x="4426359" y="4837826"/>
            <a:ext cx="4458272" cy="923330"/>
          </a:xfrm>
          <a:prstGeom prst="rect">
            <a:avLst/>
          </a:prstGeom>
          <a:noFill/>
        </p:spPr>
        <p:txBody>
          <a:bodyPr wrap="none" rtlCol="0">
            <a:spAutoFit/>
          </a:bodyPr>
          <a:lstStyle/>
          <a:p>
            <a:r>
              <a:rPr lang="en-US" b="1" dirty="0" smtClean="0">
                <a:solidFill>
                  <a:srgbClr val="0070C0"/>
                </a:solidFill>
                <a:latin typeface="Courier" charset="0"/>
                <a:ea typeface="Courier" charset="0"/>
                <a:cs typeface="Courier" charset="0"/>
              </a:rPr>
              <a:t>                 AGGTCGATTA    </a:t>
            </a:r>
          </a:p>
          <a:p>
            <a:r>
              <a:rPr lang="en-US" b="1" dirty="0" smtClean="0">
                <a:solidFill>
                  <a:srgbClr val="0070C0"/>
                </a:solidFill>
                <a:latin typeface="Courier" charset="0"/>
                <a:ea typeface="Courier" charset="0"/>
                <a:cs typeface="Courier" charset="0"/>
              </a:rPr>
              <a:t>          GATCTGTAGGTCGA</a:t>
            </a:r>
          </a:p>
          <a:p>
            <a:r>
              <a:rPr lang="en-US" b="1" dirty="0">
                <a:solidFill>
                  <a:srgbClr val="0070C0"/>
                </a:solidFill>
                <a:latin typeface="Courier" charset="0"/>
                <a:ea typeface="Courier" charset="0"/>
                <a:cs typeface="Courier" charset="0"/>
              </a:rPr>
              <a:t> </a:t>
            </a:r>
            <a:r>
              <a:rPr lang="en-US" b="1" dirty="0" smtClean="0">
                <a:solidFill>
                  <a:srgbClr val="0070C0"/>
                </a:solidFill>
                <a:latin typeface="Courier" charset="0"/>
                <a:ea typeface="Courier" charset="0"/>
                <a:cs typeface="Courier" charset="0"/>
              </a:rPr>
              <a:t>      AATGATCTG</a:t>
            </a:r>
          </a:p>
        </p:txBody>
      </p:sp>
    </p:spTree>
    <p:extLst>
      <p:ext uri="{BB962C8B-B14F-4D97-AF65-F5344CB8AC3E}">
        <p14:creationId xmlns:p14="http://schemas.microsoft.com/office/powerpoint/2010/main" val="75843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you sequence a genome?</a:t>
            </a:r>
            <a:endParaRPr lang="en-US" dirty="0"/>
          </a:p>
        </p:txBody>
      </p:sp>
      <p:sp>
        <p:nvSpPr>
          <p:cNvPr id="3" name="Content Placeholder 2"/>
          <p:cNvSpPr>
            <a:spLocks noGrp="1"/>
          </p:cNvSpPr>
          <p:nvPr>
            <p:ph idx="1"/>
          </p:nvPr>
        </p:nvSpPr>
        <p:spPr>
          <a:xfrm>
            <a:off x="628650" y="1825625"/>
            <a:ext cx="7886700" cy="1284358"/>
          </a:xfrm>
        </p:spPr>
        <p:txBody>
          <a:bodyPr>
            <a:normAutofit/>
          </a:bodyPr>
          <a:lstStyle/>
          <a:p>
            <a:pPr marL="514350" indent="-514350">
              <a:buFont typeface="+mj-lt"/>
              <a:buAutoNum type="arabicPeriod" startAt="3"/>
            </a:pPr>
            <a:r>
              <a:rPr lang="en-US" dirty="0" smtClean="0"/>
              <a:t>Order </a:t>
            </a:r>
            <a:r>
              <a:rPr lang="en-US" b="1" dirty="0" err="1" smtClean="0"/>
              <a:t>contigs</a:t>
            </a:r>
            <a:r>
              <a:rPr lang="en-US" dirty="0" smtClean="0"/>
              <a:t> based on reference genomes, and/or re-sequence connecting regions</a:t>
            </a:r>
            <a:endParaRPr lang="en-US" dirty="0"/>
          </a:p>
          <a:p>
            <a:endParaRPr lang="en-US" dirty="0"/>
          </a:p>
        </p:txBody>
      </p:sp>
      <p:cxnSp>
        <p:nvCxnSpPr>
          <p:cNvPr id="87" name="Straight Arrow Connector 86"/>
          <p:cNvCxnSpPr/>
          <p:nvPr/>
        </p:nvCxnSpPr>
        <p:spPr>
          <a:xfrm flipV="1">
            <a:off x="4179471" y="4523511"/>
            <a:ext cx="834941" cy="15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57307" y="3391223"/>
            <a:ext cx="4044697" cy="923330"/>
          </a:xfrm>
          <a:prstGeom prst="rect">
            <a:avLst/>
          </a:prstGeom>
          <a:noFill/>
        </p:spPr>
        <p:txBody>
          <a:bodyPr wrap="none" rtlCol="0">
            <a:spAutoFit/>
          </a:bodyPr>
          <a:lstStyle/>
          <a:p>
            <a:r>
              <a:rPr lang="en-US" b="1" dirty="0" smtClean="0">
                <a:solidFill>
                  <a:srgbClr val="0070C0"/>
                </a:solidFill>
                <a:latin typeface="Courier" charset="0"/>
                <a:ea typeface="Courier" charset="0"/>
                <a:cs typeface="Courier" charset="0"/>
              </a:rPr>
              <a:t>      TAGTGAGTG</a:t>
            </a:r>
          </a:p>
          <a:p>
            <a:r>
              <a:rPr lang="en-US" b="1" dirty="0" smtClean="0">
                <a:solidFill>
                  <a:srgbClr val="0070C0"/>
                </a:solidFill>
                <a:latin typeface="Courier" charset="0"/>
                <a:ea typeface="Courier" charset="0"/>
                <a:cs typeface="Courier" charset="0"/>
              </a:rPr>
              <a:t>          GAGTGTAGTACGT</a:t>
            </a:r>
          </a:p>
          <a:p>
            <a:r>
              <a:rPr lang="en-US" b="1" dirty="0" smtClean="0">
                <a:solidFill>
                  <a:srgbClr val="0070C0"/>
                </a:solidFill>
                <a:latin typeface="Courier" charset="0"/>
                <a:ea typeface="Courier" charset="0"/>
                <a:cs typeface="Courier" charset="0"/>
              </a:rPr>
              <a:t>                  TACGTGTGTG</a:t>
            </a:r>
            <a:endParaRPr lang="en-US" b="1" dirty="0">
              <a:solidFill>
                <a:srgbClr val="0070C0"/>
              </a:solidFill>
              <a:latin typeface="Courier" charset="0"/>
              <a:ea typeface="Courier" charset="0"/>
              <a:cs typeface="Courier" charset="0"/>
            </a:endParaRPr>
          </a:p>
        </p:txBody>
      </p:sp>
      <p:sp>
        <p:nvSpPr>
          <p:cNvPr id="43" name="TextBox 42"/>
          <p:cNvSpPr txBox="1"/>
          <p:nvPr/>
        </p:nvSpPr>
        <p:spPr>
          <a:xfrm>
            <a:off x="-579512" y="4972919"/>
            <a:ext cx="4458272" cy="923330"/>
          </a:xfrm>
          <a:prstGeom prst="rect">
            <a:avLst/>
          </a:prstGeom>
          <a:noFill/>
        </p:spPr>
        <p:txBody>
          <a:bodyPr wrap="none" rtlCol="0">
            <a:spAutoFit/>
          </a:bodyPr>
          <a:lstStyle/>
          <a:p>
            <a:r>
              <a:rPr lang="en-US" b="1" dirty="0" smtClean="0">
                <a:solidFill>
                  <a:srgbClr val="0070C0"/>
                </a:solidFill>
                <a:latin typeface="Courier" charset="0"/>
                <a:ea typeface="Courier" charset="0"/>
                <a:cs typeface="Courier" charset="0"/>
              </a:rPr>
              <a:t>                 AGGTCGATTA    </a:t>
            </a:r>
          </a:p>
          <a:p>
            <a:r>
              <a:rPr lang="en-US" b="1" dirty="0" smtClean="0">
                <a:solidFill>
                  <a:srgbClr val="0070C0"/>
                </a:solidFill>
                <a:latin typeface="Courier" charset="0"/>
                <a:ea typeface="Courier" charset="0"/>
                <a:cs typeface="Courier" charset="0"/>
              </a:rPr>
              <a:t>          GATCTGTAGGTCGA</a:t>
            </a:r>
          </a:p>
          <a:p>
            <a:r>
              <a:rPr lang="en-US" b="1" dirty="0">
                <a:solidFill>
                  <a:srgbClr val="0070C0"/>
                </a:solidFill>
                <a:latin typeface="Courier" charset="0"/>
                <a:ea typeface="Courier" charset="0"/>
                <a:cs typeface="Courier" charset="0"/>
              </a:rPr>
              <a:t> </a:t>
            </a:r>
            <a:r>
              <a:rPr lang="en-US" b="1" dirty="0" smtClean="0">
                <a:solidFill>
                  <a:srgbClr val="0070C0"/>
                </a:solidFill>
                <a:latin typeface="Courier" charset="0"/>
                <a:ea typeface="Courier" charset="0"/>
                <a:cs typeface="Courier" charset="0"/>
              </a:rPr>
              <a:t>      AATGATCTG</a:t>
            </a:r>
          </a:p>
        </p:txBody>
      </p:sp>
      <p:sp>
        <p:nvSpPr>
          <p:cNvPr id="12" name="Rectangle 11"/>
          <p:cNvSpPr/>
          <p:nvPr/>
        </p:nvSpPr>
        <p:spPr>
          <a:xfrm>
            <a:off x="5909958" y="3492382"/>
            <a:ext cx="2233188" cy="2062257"/>
          </a:xfrm>
          <a:prstGeom prst="rect">
            <a:avLst/>
          </a:prstGeom>
          <a:noFill/>
        </p:spPr>
        <p:txBody>
          <a:bodyPr wrap="square" lIns="91440" tIns="45720" rIns="91440" bIns="45720">
            <a:prstTxWarp prst="textCircle">
              <a:avLst/>
            </a:prstTxWarp>
            <a:spAutoFit/>
          </a:bodyPr>
          <a:lstStyle/>
          <a:p>
            <a:pPr algn="ctr"/>
            <a:r>
              <a:rPr lang="en-US" sz="5400" b="1" cap="none" spc="0" dirty="0" smtClean="0">
                <a:ln w="0"/>
                <a:solidFill>
                  <a:srgbClr val="0070C0"/>
                </a:solidFill>
                <a:latin typeface="Courier New" charset="0"/>
                <a:ea typeface="Courier New" charset="0"/>
                <a:cs typeface="Courier New" charset="0"/>
              </a:rPr>
              <a:t>ATCGGTACGTAACCCGGTAAGCCTGTGAAGC</a:t>
            </a:r>
            <a:endParaRPr lang="en-US" sz="5400" b="1" cap="none" spc="0" dirty="0">
              <a:ln w="0"/>
              <a:solidFill>
                <a:srgbClr val="0070C0"/>
              </a:solidFill>
              <a:latin typeface="Courier New" charset="0"/>
              <a:ea typeface="Courier New" charset="0"/>
              <a:cs typeface="Courier New" charset="0"/>
            </a:endParaRPr>
          </a:p>
        </p:txBody>
      </p:sp>
      <p:sp>
        <p:nvSpPr>
          <p:cNvPr id="13" name="TextBox 12"/>
          <p:cNvSpPr txBox="1"/>
          <p:nvPr/>
        </p:nvSpPr>
        <p:spPr>
          <a:xfrm>
            <a:off x="5566111" y="6035579"/>
            <a:ext cx="3151055" cy="369332"/>
          </a:xfrm>
          <a:prstGeom prst="rect">
            <a:avLst/>
          </a:prstGeom>
          <a:noFill/>
        </p:spPr>
        <p:txBody>
          <a:bodyPr wrap="none" rtlCol="0">
            <a:spAutoFit/>
          </a:bodyPr>
          <a:lstStyle/>
          <a:p>
            <a:r>
              <a:rPr lang="en-US" dirty="0" smtClean="0"/>
              <a:t>(bacterial genomes are circular)</a:t>
            </a:r>
            <a:endParaRPr lang="en-US" dirty="0"/>
          </a:p>
        </p:txBody>
      </p:sp>
    </p:spTree>
    <p:extLst>
      <p:ext uri="{BB962C8B-B14F-4D97-AF65-F5344CB8AC3E}">
        <p14:creationId xmlns:p14="http://schemas.microsoft.com/office/powerpoint/2010/main" val="300514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18133" y="3051717"/>
            <a:ext cx="2112022" cy="712101"/>
            <a:chOff x="931299" y="4463970"/>
            <a:chExt cx="2112022" cy="712101"/>
          </a:xfrm>
        </p:grpSpPr>
        <p:grpSp>
          <p:nvGrpSpPr>
            <p:cNvPr id="5" name="Group 4"/>
            <p:cNvGrpSpPr/>
            <p:nvPr/>
          </p:nvGrpSpPr>
          <p:grpSpPr>
            <a:xfrm rot="1126348">
              <a:off x="931299" y="4463970"/>
              <a:ext cx="2112022" cy="712101"/>
              <a:chOff x="793019" y="3657599"/>
              <a:chExt cx="2112022" cy="712101"/>
            </a:xfrm>
            <a:solidFill>
              <a:schemeClr val="tx2">
                <a:lumMod val="40000"/>
                <a:lumOff val="60000"/>
              </a:schemeClr>
            </a:solidFill>
          </p:grpSpPr>
          <p:sp>
            <p:nvSpPr>
              <p:cNvPr id="9" name="Rectangle 8"/>
              <p:cNvSpPr/>
              <p:nvPr/>
            </p:nvSpPr>
            <p:spPr>
              <a:xfrm>
                <a:off x="1205713" y="3657600"/>
                <a:ext cx="1319002" cy="712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39193" y="3657600"/>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93019" y="3657599"/>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rot="11082248">
              <a:off x="1801135" y="4528315"/>
              <a:ext cx="443143" cy="595795"/>
              <a:chOff x="4524737" y="3282102"/>
              <a:chExt cx="2124382" cy="1414893"/>
            </a:xfrm>
            <a:effectLst>
              <a:reflection stA="45000" endPos="0" dist="50800" dir="5400000" sy="-100000" algn="bl" rotWithShape="0"/>
            </a:effectLst>
          </p:grpSpPr>
          <p:sp>
            <p:nvSpPr>
              <p:cNvPr id="7" name="Freeform 6"/>
              <p:cNvSpPr/>
              <p:nvPr/>
            </p:nvSpPr>
            <p:spPr>
              <a:xfrm rot="19000581">
                <a:off x="4524737" y="3376546"/>
                <a:ext cx="2124382" cy="999524"/>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rot="21172817">
                <a:off x="4754830" y="3282102"/>
                <a:ext cx="1602266" cy="141489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1566074" y="2254456"/>
            <a:ext cx="2112022" cy="712101"/>
            <a:chOff x="1149068" y="3434850"/>
            <a:chExt cx="2112022" cy="712101"/>
          </a:xfrm>
        </p:grpSpPr>
        <p:grpSp>
          <p:nvGrpSpPr>
            <p:cNvPr id="13" name="Group 12"/>
            <p:cNvGrpSpPr/>
            <p:nvPr/>
          </p:nvGrpSpPr>
          <p:grpSpPr>
            <a:xfrm>
              <a:off x="1149068" y="3434850"/>
              <a:ext cx="2112022" cy="712101"/>
              <a:chOff x="793019" y="3657599"/>
              <a:chExt cx="2112022" cy="712101"/>
            </a:xfrm>
            <a:solidFill>
              <a:schemeClr val="tx2">
                <a:lumMod val="40000"/>
                <a:lumOff val="60000"/>
              </a:schemeClr>
            </a:solidFill>
          </p:grpSpPr>
          <p:sp>
            <p:nvSpPr>
              <p:cNvPr id="17" name="Rectangle 16"/>
              <p:cNvSpPr/>
              <p:nvPr/>
            </p:nvSpPr>
            <p:spPr>
              <a:xfrm>
                <a:off x="1205713" y="3657600"/>
                <a:ext cx="1319002" cy="712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039193" y="3657600"/>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93019" y="3657599"/>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rot="18504742">
              <a:off x="2029984" y="3459320"/>
              <a:ext cx="546510" cy="688511"/>
              <a:chOff x="4524737" y="3282102"/>
              <a:chExt cx="2124382" cy="1414893"/>
            </a:xfrm>
            <a:effectLst>
              <a:reflection stA="45000" endPos="0" dist="50800" dir="5400000" sy="-100000" algn="bl" rotWithShape="0"/>
            </a:effectLst>
          </p:grpSpPr>
          <p:sp>
            <p:nvSpPr>
              <p:cNvPr id="15" name="Freeform 14"/>
              <p:cNvSpPr/>
              <p:nvPr/>
            </p:nvSpPr>
            <p:spPr>
              <a:xfrm rot="19000581">
                <a:off x="4524737" y="3376546"/>
                <a:ext cx="2124382" cy="999524"/>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21172817">
                <a:off x="4754830" y="3282102"/>
                <a:ext cx="1602266" cy="141489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Oval 19"/>
          <p:cNvSpPr/>
          <p:nvPr/>
        </p:nvSpPr>
        <p:spPr>
          <a:xfrm>
            <a:off x="2890581" y="3239883"/>
            <a:ext cx="890546" cy="869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934702" y="2844264"/>
            <a:ext cx="890546" cy="869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783769" y="3965987"/>
            <a:ext cx="890546" cy="8693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rot="19216823">
            <a:off x="1379767" y="3754680"/>
            <a:ext cx="388754" cy="184551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21044766">
            <a:off x="2204334" y="4105234"/>
            <a:ext cx="388754" cy="184551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rot="18410484">
            <a:off x="1150204" y="4419802"/>
            <a:ext cx="430349" cy="179544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4133952" y="3057566"/>
            <a:ext cx="466807" cy="418491"/>
            <a:chOff x="5447596" y="3761065"/>
            <a:chExt cx="688511" cy="499283"/>
          </a:xfrm>
        </p:grpSpPr>
        <p:sp>
          <p:nvSpPr>
            <p:cNvPr id="27" name="Freeform 26"/>
            <p:cNvSpPr/>
            <p:nvPr/>
          </p:nvSpPr>
          <p:spPr>
            <a:xfrm rot="18077559">
              <a:off x="5585755" y="362694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C0000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rot="13181732">
              <a:off x="5464501" y="3761065"/>
              <a:ext cx="477035" cy="49928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C0000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rot="741919">
            <a:off x="2719568" y="4880542"/>
            <a:ext cx="2112022" cy="712101"/>
            <a:chOff x="309697" y="5115908"/>
            <a:chExt cx="2112022" cy="712101"/>
          </a:xfrm>
        </p:grpSpPr>
        <p:grpSp>
          <p:nvGrpSpPr>
            <p:cNvPr id="30" name="Group 29"/>
            <p:cNvGrpSpPr/>
            <p:nvPr/>
          </p:nvGrpSpPr>
          <p:grpSpPr>
            <a:xfrm rot="11606054">
              <a:off x="309697" y="5115908"/>
              <a:ext cx="2112022" cy="712101"/>
              <a:chOff x="793019" y="3657599"/>
              <a:chExt cx="2112022" cy="712101"/>
            </a:xfrm>
            <a:solidFill>
              <a:schemeClr val="tx2">
                <a:lumMod val="40000"/>
                <a:lumOff val="60000"/>
              </a:schemeClr>
            </a:solidFill>
          </p:grpSpPr>
          <p:sp>
            <p:nvSpPr>
              <p:cNvPr id="34" name="Rectangle 33"/>
              <p:cNvSpPr/>
              <p:nvPr/>
            </p:nvSpPr>
            <p:spPr>
              <a:xfrm>
                <a:off x="1205713" y="3657600"/>
                <a:ext cx="1319002" cy="7120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039193" y="3657600"/>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93019" y="3657599"/>
                <a:ext cx="865848" cy="7121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rot="13150239">
              <a:off x="885015" y="5215501"/>
              <a:ext cx="840012" cy="444032"/>
              <a:chOff x="4524738" y="3282102"/>
              <a:chExt cx="2124382" cy="1414893"/>
            </a:xfrm>
            <a:effectLst>
              <a:reflection stA="45000" endPos="0" dist="50800" dir="5400000" sy="-100000" algn="bl" rotWithShape="0"/>
            </a:effectLst>
          </p:grpSpPr>
          <p:sp>
            <p:nvSpPr>
              <p:cNvPr id="32" name="Freeform 31"/>
              <p:cNvSpPr/>
              <p:nvPr/>
            </p:nvSpPr>
            <p:spPr>
              <a:xfrm rot="19000581">
                <a:off x="4524738" y="3376545"/>
                <a:ext cx="2124382" cy="999524"/>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rot="21172817">
                <a:off x="4754830" y="3282102"/>
                <a:ext cx="1602266" cy="141489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0070C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Freeform 37"/>
          <p:cNvSpPr/>
          <p:nvPr/>
        </p:nvSpPr>
        <p:spPr>
          <a:xfrm rot="18868972">
            <a:off x="1460065" y="4230053"/>
            <a:ext cx="241943" cy="798228"/>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accent6">
                <a:lumMod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rot="16949232">
            <a:off x="4042382" y="4180030"/>
            <a:ext cx="500699" cy="405409"/>
            <a:chOff x="5447596" y="3761065"/>
            <a:chExt cx="688511" cy="499283"/>
          </a:xfrm>
        </p:grpSpPr>
        <p:sp>
          <p:nvSpPr>
            <p:cNvPr id="41" name="Freeform 40"/>
            <p:cNvSpPr/>
            <p:nvPr/>
          </p:nvSpPr>
          <p:spPr>
            <a:xfrm rot="18077559">
              <a:off x="5585755" y="362694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C0000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rot="13181732">
              <a:off x="5464501" y="3761065"/>
              <a:ext cx="477035" cy="49928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C0000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rot="16949232">
            <a:off x="3084461" y="3469047"/>
            <a:ext cx="395356" cy="392175"/>
            <a:chOff x="5447596" y="3761065"/>
            <a:chExt cx="688511" cy="499283"/>
          </a:xfrm>
        </p:grpSpPr>
        <p:sp>
          <p:nvSpPr>
            <p:cNvPr id="44" name="Freeform 43"/>
            <p:cNvSpPr/>
            <p:nvPr/>
          </p:nvSpPr>
          <p:spPr>
            <a:xfrm rot="18077559">
              <a:off x="5585755" y="362694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C0000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rot="13181732">
              <a:off x="5464501" y="3761065"/>
              <a:ext cx="477035" cy="49928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rgbClr val="C00000"/>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rot="3309895">
            <a:off x="2137912" y="5070363"/>
            <a:ext cx="671870" cy="283198"/>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accent6">
                <a:lumMod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8428759">
            <a:off x="1163195" y="4954402"/>
            <a:ext cx="310792" cy="625320"/>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accent6">
                <a:lumMod val="50000"/>
              </a:schemeClr>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p:nvPr/>
        </p:nvCxnSpPr>
        <p:spPr>
          <a:xfrm>
            <a:off x="5006550" y="2878193"/>
            <a:ext cx="978436" cy="19023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027269" y="3530088"/>
            <a:ext cx="1060748" cy="173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4946794" y="4490450"/>
            <a:ext cx="1038192" cy="1622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4934029" y="4006042"/>
            <a:ext cx="1060748" cy="17366"/>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5113833" y="5052617"/>
            <a:ext cx="879152" cy="36598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2" name="Title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What about metagenomic sequencing?</a:t>
            </a:r>
            <a:endParaRPr lang="en-US" dirty="0"/>
          </a:p>
        </p:txBody>
      </p:sp>
      <p:sp>
        <p:nvSpPr>
          <p:cNvPr id="67" name="Freeform 66"/>
          <p:cNvSpPr/>
          <p:nvPr/>
        </p:nvSpPr>
        <p:spPr>
          <a:xfrm rot="8530964">
            <a:off x="7186445" y="3170763"/>
            <a:ext cx="273922" cy="392175"/>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rot="16949232">
            <a:off x="6959512" y="2996712"/>
            <a:ext cx="500699" cy="857648"/>
            <a:chOff x="5447596" y="3761065"/>
            <a:chExt cx="688511" cy="499283"/>
          </a:xfrm>
        </p:grpSpPr>
        <p:sp>
          <p:nvSpPr>
            <p:cNvPr id="69" name="Freeform 68"/>
            <p:cNvSpPr/>
            <p:nvPr/>
          </p:nvSpPr>
          <p:spPr>
            <a:xfrm rot="18077559">
              <a:off x="5585755" y="362694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3181732">
              <a:off x="5464501" y="3761065"/>
              <a:ext cx="477035" cy="49928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rot="16949232">
            <a:off x="7332682" y="3424124"/>
            <a:ext cx="500699" cy="405409"/>
            <a:chOff x="5447596" y="3761065"/>
            <a:chExt cx="688511" cy="499283"/>
          </a:xfrm>
        </p:grpSpPr>
        <p:sp>
          <p:nvSpPr>
            <p:cNvPr id="72" name="Freeform 71"/>
            <p:cNvSpPr/>
            <p:nvPr/>
          </p:nvSpPr>
          <p:spPr>
            <a:xfrm rot="18077559">
              <a:off x="5585755" y="362694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3181732">
              <a:off x="5464501" y="3761065"/>
              <a:ext cx="477035" cy="49928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p:nvPr/>
        </p:nvGrpSpPr>
        <p:grpSpPr>
          <a:xfrm rot="16949232">
            <a:off x="7236777" y="3775855"/>
            <a:ext cx="909022" cy="405409"/>
            <a:chOff x="5447596" y="3761065"/>
            <a:chExt cx="688511" cy="499283"/>
          </a:xfrm>
        </p:grpSpPr>
        <p:sp>
          <p:nvSpPr>
            <p:cNvPr id="75" name="Freeform 74"/>
            <p:cNvSpPr/>
            <p:nvPr/>
          </p:nvSpPr>
          <p:spPr>
            <a:xfrm rot="18077559">
              <a:off x="5585755" y="362694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rot="13181732">
              <a:off x="5464501" y="3761065"/>
              <a:ext cx="477035" cy="49928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rot="11667596">
            <a:off x="6619375" y="3491145"/>
            <a:ext cx="743724" cy="405409"/>
            <a:chOff x="5447596" y="3761065"/>
            <a:chExt cx="688511" cy="499283"/>
          </a:xfrm>
        </p:grpSpPr>
        <p:sp>
          <p:nvSpPr>
            <p:cNvPr id="78" name="Freeform 77"/>
            <p:cNvSpPr/>
            <p:nvPr/>
          </p:nvSpPr>
          <p:spPr>
            <a:xfrm rot="18077559">
              <a:off x="5585755" y="362694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rot="13181732">
              <a:off x="5464501" y="3761065"/>
              <a:ext cx="477035" cy="49928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rot="15011539">
            <a:off x="6727487" y="3650504"/>
            <a:ext cx="1098961" cy="838945"/>
            <a:chOff x="5447596" y="3761065"/>
            <a:chExt cx="688511" cy="499283"/>
          </a:xfrm>
        </p:grpSpPr>
        <p:sp>
          <p:nvSpPr>
            <p:cNvPr id="81" name="Freeform 80"/>
            <p:cNvSpPr/>
            <p:nvPr/>
          </p:nvSpPr>
          <p:spPr>
            <a:xfrm rot="18077559">
              <a:off x="5585755" y="3626942"/>
              <a:ext cx="412193" cy="688511"/>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rot="13181732">
              <a:off x="5464501" y="3761065"/>
              <a:ext cx="477035" cy="499283"/>
            </a:xfrm>
            <a:custGeom>
              <a:avLst/>
              <a:gdLst>
                <a:gd name="connsiteX0" fmla="*/ 189549 w 2124382"/>
                <a:gd name="connsiteY0" fmla="*/ 238625 h 999524"/>
                <a:gd name="connsiteX1" fmla="*/ 2107361 w 2124382"/>
                <a:gd name="connsiteY1" fmla="*/ 748423 h 999524"/>
                <a:gd name="connsiteX2" fmla="*/ 1152501 w 2124382"/>
                <a:gd name="connsiteY2" fmla="*/ 716055 h 999524"/>
                <a:gd name="connsiteX3" fmla="*/ 1565195 w 2124382"/>
                <a:gd name="connsiteY3" fmla="*/ 457110 h 999524"/>
                <a:gd name="connsiteX4" fmla="*/ 2002165 w 2124382"/>
                <a:gd name="connsiteY4" fmla="*/ 586582 h 999524"/>
                <a:gd name="connsiteX5" fmla="*/ 1451907 w 2124382"/>
                <a:gd name="connsiteY5" fmla="*/ 707963 h 999524"/>
                <a:gd name="connsiteX6" fmla="*/ 990661 w 2124382"/>
                <a:gd name="connsiteY6" fmla="*/ 44416 h 999524"/>
                <a:gd name="connsiteX7" fmla="*/ 246193 w 2124382"/>
                <a:gd name="connsiteY7" fmla="*/ 117244 h 999524"/>
                <a:gd name="connsiteX8" fmla="*/ 828820 w 2124382"/>
                <a:gd name="connsiteY8" fmla="*/ 570398 h 999524"/>
                <a:gd name="connsiteX9" fmla="*/ 221917 w 2124382"/>
                <a:gd name="connsiteY9" fmla="*/ 562306 h 999524"/>
                <a:gd name="connsiteX10" fmla="*/ 974476 w 2124382"/>
                <a:gd name="connsiteY10" fmla="*/ 999276 h 999524"/>
                <a:gd name="connsiteX11" fmla="*/ 901648 w 2124382"/>
                <a:gd name="connsiteY11" fmla="*/ 627043 h 999524"/>
                <a:gd name="connsiteX12" fmla="*/ 755992 w 2124382"/>
                <a:gd name="connsiteY12" fmla="*/ 764607 h 999524"/>
                <a:gd name="connsiteX13" fmla="*/ 1516643 w 2124382"/>
                <a:gd name="connsiteY13" fmla="*/ 942632 h 999524"/>
                <a:gd name="connsiteX14" fmla="*/ 925924 w 2124382"/>
                <a:gd name="connsiteY14" fmla="*/ 303361 h 999524"/>
                <a:gd name="connsiteX15" fmla="*/ 157181 w 2124382"/>
                <a:gd name="connsiteY15" fmla="*/ 84876 h 999524"/>
                <a:gd name="connsiteX16" fmla="*/ 189549 w 2124382"/>
                <a:gd name="connsiteY16" fmla="*/ 238625 h 99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4382" h="999524">
                  <a:moveTo>
                    <a:pt x="189549" y="238625"/>
                  </a:moveTo>
                  <a:cubicBezTo>
                    <a:pt x="514579" y="349216"/>
                    <a:pt x="1946869" y="668851"/>
                    <a:pt x="2107361" y="748423"/>
                  </a:cubicBezTo>
                  <a:cubicBezTo>
                    <a:pt x="2267853" y="827995"/>
                    <a:pt x="1242862" y="764607"/>
                    <a:pt x="1152501" y="716055"/>
                  </a:cubicBezTo>
                  <a:cubicBezTo>
                    <a:pt x="1062140" y="667503"/>
                    <a:pt x="1423584" y="478689"/>
                    <a:pt x="1565195" y="457110"/>
                  </a:cubicBezTo>
                  <a:cubicBezTo>
                    <a:pt x="1706806" y="435531"/>
                    <a:pt x="2021046" y="544773"/>
                    <a:pt x="2002165" y="586582"/>
                  </a:cubicBezTo>
                  <a:cubicBezTo>
                    <a:pt x="1983284" y="628391"/>
                    <a:pt x="1620491" y="798324"/>
                    <a:pt x="1451907" y="707963"/>
                  </a:cubicBezTo>
                  <a:cubicBezTo>
                    <a:pt x="1283323" y="617602"/>
                    <a:pt x="1191613" y="142869"/>
                    <a:pt x="990661" y="44416"/>
                  </a:cubicBezTo>
                  <a:cubicBezTo>
                    <a:pt x="789709" y="-54037"/>
                    <a:pt x="273166" y="29580"/>
                    <a:pt x="246193" y="117244"/>
                  </a:cubicBezTo>
                  <a:cubicBezTo>
                    <a:pt x="219220" y="204908"/>
                    <a:pt x="832866" y="496221"/>
                    <a:pt x="828820" y="570398"/>
                  </a:cubicBezTo>
                  <a:cubicBezTo>
                    <a:pt x="824774" y="644575"/>
                    <a:pt x="197641" y="490826"/>
                    <a:pt x="221917" y="562306"/>
                  </a:cubicBezTo>
                  <a:cubicBezTo>
                    <a:pt x="246193" y="633786"/>
                    <a:pt x="861187" y="988486"/>
                    <a:pt x="974476" y="999276"/>
                  </a:cubicBezTo>
                  <a:cubicBezTo>
                    <a:pt x="1087765" y="1010066"/>
                    <a:pt x="938062" y="666154"/>
                    <a:pt x="901648" y="627043"/>
                  </a:cubicBezTo>
                  <a:cubicBezTo>
                    <a:pt x="865234" y="587932"/>
                    <a:pt x="653493" y="712009"/>
                    <a:pt x="755992" y="764607"/>
                  </a:cubicBezTo>
                  <a:cubicBezTo>
                    <a:pt x="858491" y="817205"/>
                    <a:pt x="1488321" y="1019506"/>
                    <a:pt x="1516643" y="942632"/>
                  </a:cubicBezTo>
                  <a:cubicBezTo>
                    <a:pt x="1544965" y="865758"/>
                    <a:pt x="1152501" y="446320"/>
                    <a:pt x="925924" y="303361"/>
                  </a:cubicBezTo>
                  <a:cubicBezTo>
                    <a:pt x="699347" y="160402"/>
                    <a:pt x="285305" y="97014"/>
                    <a:pt x="157181" y="84876"/>
                  </a:cubicBezTo>
                  <a:cubicBezTo>
                    <a:pt x="29057" y="72738"/>
                    <a:pt x="-135481" y="128034"/>
                    <a:pt x="189549" y="238625"/>
                  </a:cubicBezTo>
                  <a:close/>
                </a:path>
              </a:pathLst>
            </a:custGeom>
            <a:noFill/>
            <a:ln>
              <a:solidFill>
                <a:schemeClr val="tx1"/>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3927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TotalTime>
  <Words>954</Words>
  <Application>Microsoft Macintosh PowerPoint</Application>
  <PresentationFormat>On-screen Show (4:3)</PresentationFormat>
  <Paragraphs>167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vt:lpstr>
      <vt:lpstr>Courier New</vt:lpstr>
      <vt:lpstr>Mangal</vt:lpstr>
      <vt:lpstr>Office Theme</vt:lpstr>
      <vt:lpstr>Metagenomes to Genomes</vt:lpstr>
      <vt:lpstr>Objectives</vt:lpstr>
      <vt:lpstr>Why care about metagenomics?</vt:lpstr>
      <vt:lpstr>A genome is the DNA sequence of all genetic material in a single species</vt:lpstr>
      <vt:lpstr>A metagenome is the DNA sequence of all genetic material in a sample containing multiple different species</vt:lpstr>
      <vt:lpstr>How do you sequence a genome?</vt:lpstr>
      <vt:lpstr>How do you sequence a genome?</vt:lpstr>
      <vt:lpstr>How do you sequence a genome?</vt:lpstr>
      <vt:lpstr>PowerPoint Presentation</vt:lpstr>
      <vt:lpstr>Metagenome sequencing reads are also turned into contigs</vt:lpstr>
      <vt:lpstr>How do we turn metagenome contigs into individual species genomes?</vt:lpstr>
      <vt:lpstr>How do we turn metagenome contigs into individual species genomes (MAGs)?</vt:lpstr>
      <vt:lpstr>Tetranucleotide frequency</vt:lpstr>
      <vt:lpstr>Differential coverage</vt:lpstr>
      <vt:lpstr>Grouping contigs into MAGs</vt:lpstr>
      <vt:lpstr>Grouping contigs into MAGs</vt:lpstr>
      <vt:lpstr>Grouping contigs into MAGs</vt:lpstr>
      <vt:lpstr>Assessing MAG quality</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Metagenomes to Genomes</dc:title>
  <dc:creator>Andrea Watson</dc:creator>
  <cp:lastModifiedBy>Andrea Watson</cp:lastModifiedBy>
  <cp:revision>36</cp:revision>
  <cp:lastPrinted>2017-11-14T22:24:54Z</cp:lastPrinted>
  <dcterms:created xsi:type="dcterms:W3CDTF">2017-11-13T21:59:36Z</dcterms:created>
  <dcterms:modified xsi:type="dcterms:W3CDTF">2017-11-14T22:24:55Z</dcterms:modified>
</cp:coreProperties>
</file>