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5" r:id="rId3"/>
    <p:sldId id="310" r:id="rId4"/>
    <p:sldId id="317" r:id="rId5"/>
    <p:sldId id="311" r:id="rId6"/>
    <p:sldId id="313" r:id="rId7"/>
    <p:sldId id="315" r:id="rId8"/>
    <p:sldId id="316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6" d="100"/>
          <a:sy n="76" d="100"/>
        </p:scale>
        <p:origin x="540" y="90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2/10/2015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2/10/2015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2/10/2015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2/10/2015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2/10/2015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2/10/2015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asirsl.com/Lists/EntradasDeBlog/Post.aspx?ID=152" TargetMode="External"/><Relationship Id="rId3" Type="http://schemas.openxmlformats.org/officeDocument/2006/relationships/hyperlink" Target="https://books.google.com.mx/books?id=MdoMHI4QiJ0C&amp;pg=PT21&amp;dq=servidor+web&amp;hl=en&amp;sa=X&amp;ei=gjvbVKuBL4awyQTBqoLQCw&amp;ved=0CCIQ6AEwATgK#v=onepage&amp;q=servidor%20web&amp;f=false" TargetMode="External"/><Relationship Id="rId7" Type="http://schemas.openxmlformats.org/officeDocument/2006/relationships/hyperlink" Target="http://www.rfc-es.org/rfc/rfc0959-es.txt" TargetMode="External"/><Relationship Id="rId2" Type="http://schemas.openxmlformats.org/officeDocument/2006/relationships/hyperlink" Target="http://www.webopedia.com/TERM/W/Web_serv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tp.edu.co/~fgallego/claseXcapitulo/clase03-capitulo3" TargetMode="External"/><Relationship Id="rId5" Type="http://schemas.openxmlformats.org/officeDocument/2006/relationships/hyperlink" Target="http://www.aprenderaprogramar.com/index.php?option=com_content&amp;view=article&amp;id=542:que-es-un-servidor-y-cuales-son-los-principales-tipos-de-servidores-proxydns-webftppop3-y-smtp-dhcp&amp;catid=57:herramientas-informaticas&amp;Itemid=179" TargetMode="External"/><Relationship Id="rId4" Type="http://schemas.openxmlformats.org/officeDocument/2006/relationships/hyperlink" Target="https://books.google.com.mx/books?id=w4utLelkYgkC&amp;pg=PA179&amp;dq=servidor+web&amp;hl=en&amp;sa=X&amp;ei=UjvbVJLjG82xyASZuILQCA&amp;ved=0CCQQ6AEwAQ#v=onepage&amp;q=servidor%20web&amp;f=fal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latin typeface="Corbel"/>
              </a:rPr>
              <a:t>DAR</a:t>
            </a:r>
            <a:endParaRPr lang="es-ES" sz="6600" b="0" i="0" spc="100" baseline="0" dirty="0">
              <a:solidFill>
                <a:schemeClr val="tx1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es-ES" dirty="0" smtClean="0">
                <a:solidFill>
                  <a:srgbClr val="56C5FF"/>
                </a:solidFill>
              </a:rPr>
              <a:t>File Transfer Protocol (FTP).</a:t>
            </a:r>
            <a:br>
              <a:rPr lang="es-ES" dirty="0" smtClean="0">
                <a:solidFill>
                  <a:srgbClr val="56C5FF"/>
                </a:solidFill>
              </a:rPr>
            </a:br>
            <a:r>
              <a:rPr lang="es-ES" dirty="0" smtClean="0">
                <a:solidFill>
                  <a:srgbClr val="56C5FF"/>
                </a:solidFill>
              </a:rPr>
              <a:t>Servidor Web.</a:t>
            </a:r>
            <a:endParaRPr lang="es-ES" sz="2000" b="0" i="0" spc="200" baseline="0" dirty="0">
              <a:solidFill>
                <a:srgbClr val="56C5FF"/>
              </a:solidFill>
            </a:endParaRPr>
          </a:p>
        </p:txBody>
      </p:sp>
      <p:pic>
        <p:nvPicPr>
          <p:cNvPr id="1028" name="Picture 4" descr="http://www.raassbrothers.com/wp-content/uploads/2012/01/FT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6056">
            <a:off x="7962664" y="361656"/>
            <a:ext cx="2664296" cy="19982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Servidor Web</a:t>
            </a:r>
            <a:endParaRPr lang="es-ES" sz="3600" b="0" i="0" spc="1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3" y="1904999"/>
            <a:ext cx="7668343" cy="4114801"/>
          </a:xfrm>
        </p:spPr>
        <p:txBody>
          <a:bodyPr>
            <a:normAutofit/>
          </a:bodyPr>
          <a:lstStyle/>
          <a:p>
            <a:pPr marL="462912" lvl="1" indent="-223200" algn="just"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s-MX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 </a:t>
            </a:r>
            <a:r>
              <a:rPr lang="es-MX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equipos que proporcionan </a:t>
            </a:r>
            <a:r>
              <a:rPr lang="es-MX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páginas </a:t>
            </a:r>
            <a:r>
              <a:rPr lang="es-MX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web. Cada servidor Web tiene una dirección IP y posiblemente un nombre de dominio</a:t>
            </a:r>
            <a:r>
              <a:rPr lang="es-MX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62912" lvl="1" indent="-223200" algn="just"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s-MX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“… e</a:t>
            </a:r>
            <a:r>
              <a:rPr lang="es-MX" sz="2000" b="0" i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un simple servidor de archivos.”</a:t>
            </a:r>
          </a:p>
          <a:p>
            <a:pPr marL="462912" lvl="1" indent="-223200" algn="just"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s-MX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servidor web es, a grandes rasgos, el núcleo, los módulos y las páginas.</a:t>
            </a:r>
          </a:p>
          <a:p>
            <a:pPr marL="681987" lvl="2" indent="-223200" algn="just"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s-MX" sz="1800" b="0" i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Núcleo</a:t>
            </a:r>
            <a:r>
              <a:rPr lang="es-MX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 el servidor como tal, y es el centro del servidor web.</a:t>
            </a:r>
          </a:p>
          <a:p>
            <a:pPr marL="681987" lvl="2" indent="-223200" algn="just"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s-MX" sz="1800" b="0" i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Ofrecen módulos para aumentar la funcionalidad al servidor.</a:t>
            </a:r>
          </a:p>
          <a:p>
            <a:pPr marL="681987" lvl="2" indent="-223200" algn="just"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r>
              <a:rPr lang="es-MX" sz="1800" b="0" i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lugar donde esta guardada la información que presenta el servidor. Se estructuran en forma de árbol de directorios.</a:t>
            </a:r>
          </a:p>
          <a:p>
            <a:pPr marL="462912" lvl="1" indent="-223200" algn="just">
              <a:spcBef>
                <a:spcPts val="1800"/>
              </a:spcBef>
              <a:buClr>
                <a:srgbClr val="56C5FF"/>
              </a:buClr>
              <a:buFont typeface="Arial"/>
              <a:buChar char="•"/>
            </a:pPr>
            <a:endParaRPr lang="es-ES" sz="2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7786" t="36219" r="28969" b="39172"/>
          <a:stretch/>
        </p:blipFill>
        <p:spPr>
          <a:xfrm>
            <a:off x="9190756" y="3933056"/>
            <a:ext cx="278238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Protocolos usados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Protocolos de capa de aplicación:</a:t>
            </a:r>
          </a:p>
          <a:p>
            <a:pPr lvl="1"/>
            <a:r>
              <a:rPr lang="es-MX" dirty="0" smtClean="0"/>
              <a:t>HTTP (</a:t>
            </a:r>
            <a:r>
              <a:rPr lang="pt-BR" dirty="0"/>
              <a:t>Protocolo de </a:t>
            </a:r>
            <a:r>
              <a:rPr lang="pt-BR" dirty="0" smtClean="0"/>
              <a:t>transferência </a:t>
            </a:r>
            <a:r>
              <a:rPr lang="pt-BR" dirty="0"/>
              <a:t>de hipertexto</a:t>
            </a:r>
            <a:r>
              <a:rPr lang="es-MX" dirty="0" smtClean="0"/>
              <a:t>).</a:t>
            </a:r>
          </a:p>
          <a:p>
            <a:pPr lvl="2"/>
            <a:r>
              <a:rPr lang="es-MX" dirty="0" smtClean="0"/>
              <a:t>GET.</a:t>
            </a:r>
          </a:p>
          <a:p>
            <a:pPr lvl="2"/>
            <a:r>
              <a:rPr lang="es-MX" dirty="0" smtClean="0"/>
              <a:t>POST.</a:t>
            </a:r>
          </a:p>
        </p:txBody>
      </p:sp>
    </p:spTree>
    <p:extLst>
      <p:ext uri="{BB962C8B-B14F-4D97-AF65-F5344CB8AC3E}">
        <p14:creationId xmlns:p14="http://schemas.microsoft.com/office/powerpoint/2010/main" val="2795254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ES" dirty="0" smtClean="0">
                <a:latin typeface="Corbel"/>
              </a:rPr>
              <a:t>Protocolo FTP (</a:t>
            </a:r>
            <a:r>
              <a:rPr lang="es-MX" dirty="0"/>
              <a:t>File Transfer Protocol </a:t>
            </a:r>
            <a:r>
              <a:rPr lang="es-ES" dirty="0" smtClean="0">
                <a:latin typeface="Corbel"/>
              </a:rPr>
              <a:t>)</a:t>
            </a:r>
            <a:endParaRPr lang="es-ES" sz="3600" b="0" i="0" spc="100" baseline="0" dirty="0">
              <a:solidFill>
                <a:schemeClr val="tx1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Es </a:t>
            </a:r>
            <a:r>
              <a:rPr lang="es-MX" dirty="0"/>
              <a:t>un protocolo estándar de Internet para transmitir archivos entre ordenadores a través de Internet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Es </a:t>
            </a:r>
            <a:r>
              <a:rPr lang="es-MX" dirty="0"/>
              <a:t>uno de los protocolos más viejos y populares que se encuentran en la Internet hoy </a:t>
            </a:r>
            <a:r>
              <a:rPr lang="es-MX" dirty="0" smtClean="0"/>
              <a:t>día. No </a:t>
            </a:r>
            <a:r>
              <a:rPr lang="es-MX" dirty="0"/>
              <a:t>utiliza una autenticación de usuarios y contraseña </a:t>
            </a:r>
            <a:r>
              <a:rPr lang="es-MX" dirty="0" smtClean="0"/>
              <a:t>encriptada.</a:t>
            </a:r>
          </a:p>
          <a:p>
            <a:pPr algn="just"/>
            <a:r>
              <a:rPr lang="es-MX" dirty="0"/>
              <a:t>Es un protocolo utilizado para la transferencia de archivos entre un cliente y un servidor, permitiendo al cliente descargar el archivo desde el servidor o al servidor recibir un archivo enviado desde un cliente</a:t>
            </a:r>
            <a:r>
              <a:rPr lang="es-MX" dirty="0" smtClean="0"/>
              <a:t>.</a:t>
            </a:r>
          </a:p>
          <a:p>
            <a:pPr algn="just"/>
            <a:r>
              <a:rPr lang="pt-BR" dirty="0" smtClean="0"/>
              <a:t>Descrito </a:t>
            </a:r>
            <a:r>
              <a:rPr lang="pt-BR" dirty="0" err="1" smtClean="0"/>
              <a:t>en</a:t>
            </a:r>
            <a:r>
              <a:rPr lang="pt-BR" dirty="0" smtClean="0"/>
              <a:t>: RFC </a:t>
            </a:r>
            <a:r>
              <a:rPr lang="pt-BR" dirty="0"/>
              <a:t>959 - FTP("File </a:t>
            </a:r>
            <a:r>
              <a:rPr lang="pt-BR" dirty="0" err="1"/>
              <a:t>Transfer</a:t>
            </a:r>
            <a:r>
              <a:rPr lang="pt-BR" dirty="0"/>
              <a:t> Protocol").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dirty="0" smtClean="0">
                <a:latin typeface="Corbel"/>
              </a:rPr>
              <a:t>Modos FTP</a:t>
            </a:r>
            <a:endParaRPr lang="es-ES" sz="3600" b="0" i="0" spc="100" baseline="0" dirty="0">
              <a:solidFill>
                <a:schemeClr val="tx1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1800"/>
              </a:spcBef>
              <a:buClr>
                <a:srgbClr val="56C5FF"/>
              </a:buClr>
              <a:buSzPct val="100000"/>
              <a:buNone/>
            </a:pPr>
            <a:r>
              <a:rPr lang="es-ES" sz="2400" b="0" i="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Activo:</a:t>
            </a:r>
          </a:p>
          <a:p>
            <a:pPr marL="0" indent="0" algn="just">
              <a:buClr>
                <a:srgbClr val="56C5FF"/>
              </a:buClr>
              <a:buNone/>
            </a:pPr>
            <a:r>
              <a:rPr lang="es-MX" dirty="0" smtClean="0"/>
              <a:t>Es </a:t>
            </a:r>
            <a:r>
              <a:rPr lang="es-MX" dirty="0"/>
              <a:t>el método original </a:t>
            </a:r>
            <a:r>
              <a:rPr lang="es-MX" dirty="0" smtClean="0"/>
              <a:t>utilizado. </a:t>
            </a:r>
            <a:r>
              <a:rPr lang="es-MX" dirty="0"/>
              <a:t>abre una conexión desde el puerto 20 en el servidor para la dirección IP y un puerto aleatorio sin privilegios (mayor que 1024) especificado por el </a:t>
            </a:r>
            <a:r>
              <a:rPr lang="es-MX" dirty="0" smtClean="0"/>
              <a:t>cliente.</a:t>
            </a:r>
            <a:endParaRPr lang="es-ES" sz="2400" b="0" i="0" dirty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Pasivo:</a:t>
            </a:r>
          </a:p>
          <a:p>
            <a:pPr marL="0" indent="0">
              <a:buNone/>
            </a:pPr>
            <a:r>
              <a:rPr lang="es-MX" dirty="0" smtClean="0"/>
              <a:t>Resuelve problemas de seguridad en el cliente, pero es mas difícil la seguridad en el servidor.</a:t>
            </a:r>
            <a:endParaRPr lang="es-MX" dirty="0"/>
          </a:p>
        </p:txBody>
      </p:sp>
      <p:pic>
        <p:nvPicPr>
          <p:cNvPr id="2050" name="Picture 2" descr="ftp_activ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96" y="4653136"/>
            <a:ext cx="2520280" cy="188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tp_pas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556" y="4622056"/>
            <a:ext cx="2561865" cy="19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Protocolos usados</a:t>
            </a:r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Fuentes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04321"/>
          </a:xfrm>
        </p:spPr>
        <p:txBody>
          <a:bodyPr>
            <a:normAutofit/>
          </a:bodyPr>
          <a:lstStyle/>
          <a:p>
            <a:r>
              <a:rPr lang="es-MX" sz="1600" dirty="0">
                <a:hlinkClick r:id="rId2"/>
              </a:rPr>
              <a:t>http://</a:t>
            </a:r>
            <a:r>
              <a:rPr lang="es-MX" sz="1600" dirty="0" smtClean="0">
                <a:hlinkClick r:id="rId2"/>
              </a:rPr>
              <a:t>www.webopedia.com/TERM/W/Web_server.html</a:t>
            </a:r>
            <a:endParaRPr lang="es-MX" sz="1600" dirty="0" smtClean="0"/>
          </a:p>
          <a:p>
            <a:r>
              <a:rPr lang="es-MX" sz="1600" dirty="0">
                <a:hlinkClick r:id="rId3"/>
              </a:rPr>
              <a:t>https://</a:t>
            </a:r>
            <a:r>
              <a:rPr lang="es-MX" sz="1600" dirty="0" smtClean="0">
                <a:hlinkClick r:id="rId3"/>
              </a:rPr>
              <a:t>books.google.com.mx/books?id=MdoMHI4QiJ0C&amp;pg=PT21&amp;dq=servidor+web&amp;hl=en&amp;sa=X&amp;ei=gjvbVKuBL4awyQTBqoLQCw&amp;ved=0CCIQ6AEwATgK#v=onepage&amp;q=servidor%20web&amp;f=false</a:t>
            </a:r>
            <a:endParaRPr lang="es-MX" sz="1600" dirty="0" smtClean="0"/>
          </a:p>
          <a:p>
            <a:r>
              <a:rPr lang="es-MX" sz="1600" dirty="0">
                <a:hlinkClick r:id="rId4"/>
              </a:rPr>
              <a:t>https://</a:t>
            </a:r>
            <a:r>
              <a:rPr lang="es-MX" sz="1600" dirty="0" smtClean="0">
                <a:hlinkClick r:id="rId4"/>
              </a:rPr>
              <a:t>books.google.com.mx/books?id=w4utLelkYgkC&amp;pg=PA179&amp;dq=servidor+web&amp;hl=en&amp;sa=X&amp;ei=UjvbVJLjG82xyASZuILQCA&amp;ved=0CCQQ6AEwAQ#v=onepage&amp;q=servidor%20web&amp;f=false</a:t>
            </a:r>
            <a:endParaRPr lang="es-MX" sz="1600" dirty="0" smtClean="0"/>
          </a:p>
          <a:p>
            <a:r>
              <a:rPr lang="es-MX" sz="1600" dirty="0">
                <a:hlinkClick r:id="rId5"/>
              </a:rPr>
              <a:t>http://</a:t>
            </a:r>
            <a:r>
              <a:rPr lang="es-MX" sz="1600" dirty="0" smtClean="0">
                <a:hlinkClick r:id="rId5"/>
              </a:rPr>
              <a:t>www.aprenderaprogramar.com/index.php?option=com_content&amp;view=article&amp;id=542:que-es-un-servidor-y-cuales-son-los-principales-tipos-de-servidores-proxydns-webftppop3-y-smtp-dhcp&amp;catid=57:herramientas-informaticas&amp;Itemid=179</a:t>
            </a:r>
            <a:endParaRPr lang="es-MX" sz="1600" dirty="0" smtClean="0"/>
          </a:p>
          <a:p>
            <a:r>
              <a:rPr lang="es-MX" sz="1600" dirty="0">
                <a:hlinkClick r:id="rId6"/>
              </a:rPr>
              <a:t>http://www.utp.edu.co/~</a:t>
            </a:r>
            <a:r>
              <a:rPr lang="es-MX" sz="1600" dirty="0" smtClean="0">
                <a:hlinkClick r:id="rId6"/>
              </a:rPr>
              <a:t>fgallego/claseXcapitulo/clase03-capitulo3</a:t>
            </a:r>
            <a:endParaRPr lang="es-MX" sz="1600" dirty="0" smtClean="0"/>
          </a:p>
          <a:p>
            <a:r>
              <a:rPr lang="es-MX" sz="1600" dirty="0">
                <a:hlinkClick r:id="rId7"/>
              </a:rPr>
              <a:t>http://</a:t>
            </a:r>
            <a:r>
              <a:rPr lang="es-MX" sz="1600" dirty="0" smtClean="0">
                <a:hlinkClick r:id="rId7"/>
              </a:rPr>
              <a:t>www.rfc-es.org/rfc/rfc0959-es.txt</a:t>
            </a:r>
            <a:endParaRPr lang="es-MX" sz="1600" dirty="0" smtClean="0"/>
          </a:p>
          <a:p>
            <a:r>
              <a:rPr lang="es-MX" sz="1600" dirty="0">
                <a:hlinkClick r:id="rId8"/>
              </a:rPr>
              <a:t>http://</a:t>
            </a:r>
            <a:r>
              <a:rPr lang="es-MX" sz="1600" dirty="0" smtClean="0">
                <a:hlinkClick r:id="rId8"/>
              </a:rPr>
              <a:t>blog.asirsl.com/Lists/EntradasDeBlog/Post.aspx?ID=152</a:t>
            </a:r>
            <a:r>
              <a:rPr lang="es-MX" sz="1600" dirty="0" smtClean="0"/>
              <a:t>}</a:t>
            </a:r>
          </a:p>
          <a:p>
            <a:endParaRPr lang="es-MX" sz="1600" dirty="0" smtClean="0"/>
          </a:p>
          <a:p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túnel azul digital (panorámica)</Template>
  <TotalTime>0</TotalTime>
  <Words>307</Words>
  <Application>Microsoft Office PowerPoint</Application>
  <PresentationFormat>Personalizado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Corbel</vt:lpstr>
      <vt:lpstr>Tahoma</vt:lpstr>
      <vt:lpstr>Digital Blue Tunnel 16x9</vt:lpstr>
      <vt:lpstr>DAR</vt:lpstr>
      <vt:lpstr>Servidor Web</vt:lpstr>
      <vt:lpstr>Protocolos usados</vt:lpstr>
      <vt:lpstr>Protocolo FTP (File Transfer Protocol )</vt:lpstr>
      <vt:lpstr>Modos FTP</vt:lpstr>
      <vt:lpstr>Protocolos usados</vt:lpstr>
      <vt:lpstr>Fuentes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2015-02-11T01:57:22Z</dcterms:created>
  <dcterms:modified xsi:type="dcterms:W3CDTF">2015-02-11T12:33:41Z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