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323" r:id="rId11"/>
    <p:sldId id="32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98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75" r:id="rId32"/>
    <p:sldId id="277" r:id="rId33"/>
    <p:sldId id="276" r:id="rId34"/>
    <p:sldId id="278" r:id="rId35"/>
    <p:sldId id="280" r:id="rId36"/>
    <p:sldId id="281" r:id="rId37"/>
    <p:sldId id="282" r:id="rId38"/>
    <p:sldId id="328" r:id="rId39"/>
    <p:sldId id="284" r:id="rId40"/>
    <p:sldId id="285" r:id="rId41"/>
    <p:sldId id="286" r:id="rId42"/>
    <p:sldId id="303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01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02" r:id="rId75"/>
    <p:sldId id="363" r:id="rId76"/>
    <p:sldId id="364" r:id="rId77"/>
    <p:sldId id="365" r:id="rId78"/>
    <p:sldId id="366" r:id="rId79"/>
    <p:sldId id="367" r:id="rId80"/>
    <p:sldId id="368" r:id="rId81"/>
    <p:sldId id="369" r:id="rId82"/>
    <p:sldId id="370" r:id="rId83"/>
    <p:sldId id="371" r:id="rId84"/>
    <p:sldId id="372" r:id="rId85"/>
    <p:sldId id="373" r:id="rId8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965C-84AE-1D4F-8E4C-367CD60A9BC0}" type="datetimeFigureOut">
              <a:rPr lang="es-ES" smtClean="0"/>
              <a:t>29/09/2014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B85B-8C9A-264F-8836-E9550974FD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965C-84AE-1D4F-8E4C-367CD60A9BC0}" type="datetimeFigureOut">
              <a:rPr lang="es-ES" smtClean="0"/>
              <a:t>29/09/2014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B85B-8C9A-264F-8836-E9550974FD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965C-84AE-1D4F-8E4C-367CD60A9BC0}" type="datetimeFigureOut">
              <a:rPr lang="es-ES" smtClean="0"/>
              <a:t>29/09/2014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B85B-8C9A-264F-8836-E9550974FD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965C-84AE-1D4F-8E4C-367CD60A9BC0}" type="datetimeFigureOut">
              <a:rPr lang="es-ES" smtClean="0"/>
              <a:t>29/09/2014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B85B-8C9A-264F-8836-E9550974FD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965C-84AE-1D4F-8E4C-367CD60A9BC0}" type="datetimeFigureOut">
              <a:rPr lang="es-ES" smtClean="0"/>
              <a:t>29/09/2014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B85B-8C9A-264F-8836-E9550974FD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965C-84AE-1D4F-8E4C-367CD60A9BC0}" type="datetimeFigureOut">
              <a:rPr lang="es-ES" smtClean="0"/>
              <a:t>29/09/2014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B85B-8C9A-264F-8836-E9550974FD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965C-84AE-1D4F-8E4C-367CD60A9BC0}" type="datetimeFigureOut">
              <a:rPr lang="es-ES" smtClean="0"/>
              <a:t>29/09/2014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B85B-8C9A-264F-8836-E9550974FD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965C-84AE-1D4F-8E4C-367CD60A9BC0}" type="datetimeFigureOut">
              <a:rPr lang="es-ES" smtClean="0"/>
              <a:t>29/09/2014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B85B-8C9A-264F-8836-E9550974FD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965C-84AE-1D4F-8E4C-367CD60A9BC0}" type="datetimeFigureOut">
              <a:rPr lang="es-ES" smtClean="0"/>
              <a:t>29/09/2014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B85B-8C9A-264F-8836-E9550974FD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965C-84AE-1D4F-8E4C-367CD60A9BC0}" type="datetimeFigureOut">
              <a:rPr lang="es-ES" smtClean="0"/>
              <a:t>29/09/2014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B85B-8C9A-264F-8836-E9550974FDC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965C-84AE-1D4F-8E4C-367CD60A9BC0}" type="datetimeFigureOut">
              <a:rPr lang="es-ES" smtClean="0"/>
              <a:t>29/09/2014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7CB85B-8C9A-264F-8836-E9550974FDC1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37CB85B-8C9A-264F-8836-E9550974FDC1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4F1965C-84AE-1D4F-8E4C-367CD60A9BC0}" type="datetimeFigureOut">
              <a:rPr lang="es-ES" smtClean="0"/>
              <a:t>29/09/2014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dom/books.x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dom/tryit.asp?filename=try_dom_loadx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dom/books.x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ml/note.x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xml/simplexsl.xml" TargetMode="External"/><Relationship Id="rId4" Type="http://schemas.openxmlformats.org/officeDocument/2006/relationships/hyperlink" Target="http://www.w3schools.com/xml/simple.xml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Tutoriales XML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Brian Hawkins </a:t>
            </a:r>
          </a:p>
          <a:p>
            <a:r>
              <a:rPr lang="es-MX" dirty="0" smtClean="0"/>
              <a:t>Alfredo Campos</a:t>
            </a:r>
          </a:p>
          <a:p>
            <a:r>
              <a:rPr lang="es-MX" dirty="0" err="1" smtClean="0"/>
              <a:t>Uzziel</a:t>
            </a:r>
            <a:r>
              <a:rPr lang="es-MX" dirty="0" smtClean="0"/>
              <a:t> </a:t>
            </a:r>
            <a:r>
              <a:rPr lang="es-MX" smtClean="0"/>
              <a:t>Asafmín </a:t>
            </a:r>
            <a:r>
              <a:rPr lang="es-MX" dirty="0" smtClean="0"/>
              <a:t>Ojeda </a:t>
            </a:r>
            <a:r>
              <a:rPr lang="es-MX" dirty="0" err="1" smtClean="0"/>
              <a:t>Gonzalez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02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 XML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77820" cy="4800600"/>
          </a:xfrm>
        </p:spPr>
        <p:txBody>
          <a:bodyPr/>
          <a:lstStyle/>
          <a:p>
            <a:r>
              <a:rPr lang="es-ES" dirty="0" smtClean="0"/>
              <a:t>Es todo lo que se incluye desde la etiqueta inicial del elemento hasta la etiqueta final.</a:t>
            </a:r>
          </a:p>
          <a:p>
            <a:r>
              <a:rPr lang="es-ES" dirty="0" smtClean="0"/>
              <a:t>Un elemento puede contener:</a:t>
            </a:r>
          </a:p>
          <a:p>
            <a:pPr lvl="1"/>
            <a:r>
              <a:rPr lang="es-ES" dirty="0" smtClean="0"/>
              <a:t>Otros elementos</a:t>
            </a:r>
          </a:p>
          <a:p>
            <a:pPr lvl="1"/>
            <a:r>
              <a:rPr lang="es-ES" dirty="0" smtClean="0"/>
              <a:t>Texto</a:t>
            </a:r>
          </a:p>
          <a:p>
            <a:pPr lvl="1"/>
            <a:r>
              <a:rPr lang="es-ES" dirty="0" smtClean="0"/>
              <a:t>Atributos</a:t>
            </a:r>
          </a:p>
          <a:p>
            <a:pPr lvl="1"/>
            <a:r>
              <a:rPr lang="es-ES" dirty="0" smtClean="0"/>
              <a:t>Una mezcla de los anteriores</a:t>
            </a:r>
            <a:endParaRPr lang="es-ES" dirty="0"/>
          </a:p>
        </p:txBody>
      </p:sp>
      <p:pic>
        <p:nvPicPr>
          <p:cNvPr id="4" name="Imagen 3" descr="Captura de pantalla 2014-09-26 a la(s) 00.35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2486212"/>
            <a:ext cx="3390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2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Atributos en XML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561353"/>
            <a:ext cx="7620000" cy="1919941"/>
          </a:xfrm>
        </p:spPr>
        <p:txBody>
          <a:bodyPr/>
          <a:lstStyle/>
          <a:p>
            <a:r>
              <a:rPr lang="es-ES" dirty="0" smtClean="0"/>
              <a:t>Los atributos proporcionan información extra acerca de los elementos</a:t>
            </a:r>
          </a:p>
          <a:p>
            <a:endParaRPr lang="es-ES" dirty="0"/>
          </a:p>
          <a:p>
            <a:r>
              <a:rPr lang="es-ES" dirty="0" smtClean="0"/>
              <a:t>Diferencia entre elemento y atributo</a:t>
            </a:r>
            <a:endParaRPr lang="es-ES" dirty="0"/>
          </a:p>
        </p:txBody>
      </p:sp>
      <p:pic>
        <p:nvPicPr>
          <p:cNvPr id="4" name="Imagen 3" descr="Captura de pantalla 2014-09-26 a la(s) 01.15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79" y="3970168"/>
            <a:ext cx="3009900" cy="952500"/>
          </a:xfrm>
          <a:prstGeom prst="rect">
            <a:avLst/>
          </a:prstGeom>
        </p:spPr>
      </p:pic>
      <p:pic>
        <p:nvPicPr>
          <p:cNvPr id="5" name="Imagen 4" descr="Captura de pantalla 2014-09-26 a la(s) 01.15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38" y="3970168"/>
            <a:ext cx="2895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3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DTD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1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propósito de una </a:t>
            </a:r>
            <a:r>
              <a:rPr lang="es-ES" dirty="0" smtClean="0"/>
              <a:t>DTD (</a:t>
            </a:r>
            <a:r>
              <a:rPr lang="es-ES" dirty="0" err="1" smtClean="0"/>
              <a:t>Document</a:t>
            </a:r>
            <a:r>
              <a:rPr lang="es-ES" dirty="0" smtClean="0"/>
              <a:t>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 smtClean="0"/>
              <a:t>Definition</a:t>
            </a:r>
            <a:r>
              <a:rPr lang="es-ES" dirty="0" smtClean="0"/>
              <a:t>) es </a:t>
            </a:r>
            <a:r>
              <a:rPr lang="es-ES" dirty="0"/>
              <a:t>definir los bloques de construcción legales de un documento XML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/>
              <a:t>Un DTD define la estructura del documento con una lista de los elementos </a:t>
            </a:r>
            <a:r>
              <a:rPr lang="es-ES" dirty="0" smtClean="0"/>
              <a:t>y atributos legales.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18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Declaración interna DTD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39727"/>
            <a:ext cx="7150213" cy="582227"/>
          </a:xfrm>
        </p:spPr>
        <p:txBody>
          <a:bodyPr/>
          <a:lstStyle/>
          <a:p>
            <a:r>
              <a:rPr lang="es-ES" dirty="0" smtClean="0"/>
              <a:t>Ejemplo de un documento XML con una DTD interna:</a:t>
            </a:r>
          </a:p>
          <a:p>
            <a:endParaRPr lang="es-ES" dirty="0"/>
          </a:p>
        </p:txBody>
      </p:sp>
      <p:pic>
        <p:nvPicPr>
          <p:cNvPr id="4" name="Imagen 3" descr="Captura de pantalla 2014-09-24 a la(s) 03.40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4" y="2336456"/>
            <a:ext cx="4092452" cy="28341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364706" y="2151522"/>
            <a:ext cx="405646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!DOCTYPE </a:t>
            </a:r>
            <a:r>
              <a:rPr lang="es-ES" sz="1600" b="1" dirty="0" smtClean="0"/>
              <a:t>note </a:t>
            </a:r>
            <a:r>
              <a:rPr lang="es-ES" sz="1600" dirty="0" smtClean="0"/>
              <a:t>define </a:t>
            </a:r>
            <a:r>
              <a:rPr lang="es-ES" sz="1600" dirty="0"/>
              <a:t>que el elemento raíz de este documento </a:t>
            </a:r>
            <a:r>
              <a:rPr lang="es-ES" sz="1600" dirty="0" smtClean="0"/>
              <a:t>es una nota</a:t>
            </a:r>
            <a:endParaRPr lang="es-ES" sz="1600" dirty="0"/>
          </a:p>
          <a:p>
            <a:r>
              <a:rPr lang="es-ES" sz="1600" b="1" dirty="0"/>
              <a:t>!ELEMENT </a:t>
            </a:r>
            <a:r>
              <a:rPr lang="es-ES" sz="1600" b="1" dirty="0" smtClean="0"/>
              <a:t>note </a:t>
            </a:r>
            <a:r>
              <a:rPr lang="es-ES" sz="1600" dirty="0" smtClean="0"/>
              <a:t>define </a:t>
            </a:r>
            <a:r>
              <a:rPr lang="es-ES" sz="1600" dirty="0"/>
              <a:t>que el elemento nota contiene cuatro elementos: </a:t>
            </a:r>
            <a:r>
              <a:rPr lang="es-ES" sz="1600" dirty="0" smtClean="0"/>
              <a:t>”</a:t>
            </a:r>
            <a:r>
              <a:rPr lang="es-ES" sz="1600" dirty="0" err="1" smtClean="0"/>
              <a:t>to</a:t>
            </a:r>
            <a:r>
              <a:rPr lang="es-ES" sz="1600" dirty="0" smtClean="0"/>
              <a:t>, </a:t>
            </a:r>
            <a:r>
              <a:rPr lang="es-ES" sz="1600" dirty="0" err="1" smtClean="0"/>
              <a:t>from</a:t>
            </a:r>
            <a:r>
              <a:rPr lang="es-ES" sz="1600" dirty="0" smtClean="0"/>
              <a:t>, </a:t>
            </a:r>
            <a:r>
              <a:rPr lang="es-ES" sz="1600" dirty="0" err="1" smtClean="0"/>
              <a:t>heading</a:t>
            </a:r>
            <a:r>
              <a:rPr lang="es-ES" sz="1600" dirty="0" smtClean="0"/>
              <a:t>, </a:t>
            </a:r>
            <a:r>
              <a:rPr lang="es-ES" sz="1600" dirty="0" err="1" smtClean="0"/>
              <a:t>body</a:t>
            </a:r>
            <a:r>
              <a:rPr lang="es-ES" sz="1600" dirty="0" smtClean="0"/>
              <a:t>"</a:t>
            </a:r>
            <a:endParaRPr lang="es-ES" sz="1600" dirty="0"/>
          </a:p>
          <a:p>
            <a:r>
              <a:rPr lang="es-ES" sz="1600" b="1" dirty="0"/>
              <a:t>!ELEMENT </a:t>
            </a:r>
            <a:r>
              <a:rPr lang="es-ES" sz="1600" b="1" dirty="0" err="1" smtClean="0"/>
              <a:t>to</a:t>
            </a:r>
            <a:r>
              <a:rPr lang="es-ES" sz="1600" b="1" dirty="0" smtClean="0"/>
              <a:t> </a:t>
            </a:r>
            <a:r>
              <a:rPr lang="es-ES" sz="1600" dirty="0" smtClean="0"/>
              <a:t>define </a:t>
            </a:r>
            <a:r>
              <a:rPr lang="es-ES" sz="1600" dirty="0"/>
              <a:t>el elemento </a:t>
            </a:r>
            <a:r>
              <a:rPr lang="es-ES" sz="1600" dirty="0" err="1" smtClean="0"/>
              <a:t>to</a:t>
            </a:r>
            <a:r>
              <a:rPr lang="es-ES" sz="1600" dirty="0" smtClean="0"/>
              <a:t> ser </a:t>
            </a:r>
            <a:r>
              <a:rPr lang="es-ES" sz="1600" dirty="0"/>
              <a:t>de tipo "#PCDATA"</a:t>
            </a:r>
          </a:p>
          <a:p>
            <a:r>
              <a:rPr lang="es-ES" sz="1600" b="1" dirty="0"/>
              <a:t>!ELEMENT </a:t>
            </a:r>
            <a:r>
              <a:rPr lang="es-ES" sz="1600" b="1" dirty="0" err="1" smtClean="0"/>
              <a:t>from</a:t>
            </a:r>
            <a:r>
              <a:rPr lang="es-ES" sz="1600" b="1" dirty="0" smtClean="0"/>
              <a:t> </a:t>
            </a:r>
            <a:r>
              <a:rPr lang="es-ES" sz="1600" dirty="0" smtClean="0"/>
              <a:t>define </a:t>
            </a:r>
            <a:r>
              <a:rPr lang="es-ES" sz="1600" dirty="0"/>
              <a:t>el </a:t>
            </a:r>
            <a:r>
              <a:rPr lang="es-ES" sz="1600" dirty="0" smtClean="0"/>
              <a:t>elemento </a:t>
            </a:r>
            <a:r>
              <a:rPr lang="es-ES" sz="1600" dirty="0" err="1" smtClean="0"/>
              <a:t>from</a:t>
            </a:r>
            <a:r>
              <a:rPr lang="es-ES" sz="1600" dirty="0" smtClean="0"/>
              <a:t> </a:t>
            </a:r>
            <a:r>
              <a:rPr lang="es-ES" sz="1600" dirty="0"/>
              <a:t>ser de tipo "#PCDATA"</a:t>
            </a:r>
          </a:p>
          <a:p>
            <a:r>
              <a:rPr lang="es-ES" sz="1600" b="1" dirty="0"/>
              <a:t>!</a:t>
            </a:r>
            <a:r>
              <a:rPr lang="es-ES" sz="1600" b="1" dirty="0" smtClean="0"/>
              <a:t>ELEMENT </a:t>
            </a:r>
            <a:r>
              <a:rPr lang="es-ES" sz="1600" b="1" dirty="0" err="1" smtClean="0"/>
              <a:t>heading</a:t>
            </a:r>
            <a:r>
              <a:rPr lang="es-ES" sz="1600" b="1" dirty="0" smtClean="0"/>
              <a:t> </a:t>
            </a:r>
            <a:r>
              <a:rPr lang="es-ES" sz="1600" dirty="0" smtClean="0"/>
              <a:t>define </a:t>
            </a:r>
            <a:r>
              <a:rPr lang="es-ES" sz="1600" dirty="0"/>
              <a:t>el elemento </a:t>
            </a:r>
            <a:r>
              <a:rPr lang="es-ES" sz="1600" dirty="0" err="1" smtClean="0"/>
              <a:t>heading</a:t>
            </a:r>
            <a:r>
              <a:rPr lang="es-ES" sz="1600" dirty="0" smtClean="0"/>
              <a:t> a </a:t>
            </a:r>
            <a:r>
              <a:rPr lang="es-ES" sz="1600" dirty="0"/>
              <a:t>ser de tipo "#PCDATA"</a:t>
            </a:r>
          </a:p>
          <a:p>
            <a:r>
              <a:rPr lang="es-ES" sz="1600" b="1" dirty="0"/>
              <a:t>!ELEMENT </a:t>
            </a:r>
            <a:r>
              <a:rPr lang="es-ES" sz="1600" b="1" dirty="0" err="1" smtClean="0"/>
              <a:t>body</a:t>
            </a:r>
            <a:r>
              <a:rPr lang="es-ES" sz="1600" b="1" dirty="0" smtClean="0"/>
              <a:t> </a:t>
            </a:r>
            <a:r>
              <a:rPr lang="es-ES" sz="1600" dirty="0" smtClean="0"/>
              <a:t>define </a:t>
            </a:r>
            <a:r>
              <a:rPr lang="es-ES" sz="1600" dirty="0"/>
              <a:t>el elemento </a:t>
            </a:r>
            <a:r>
              <a:rPr lang="es-ES" sz="1600" dirty="0" err="1" smtClean="0"/>
              <a:t>body</a:t>
            </a:r>
            <a:r>
              <a:rPr lang="es-ES" sz="1600" dirty="0" smtClean="0"/>
              <a:t> a </a:t>
            </a:r>
            <a:r>
              <a:rPr lang="es-ES" sz="1600" dirty="0"/>
              <a:t>ser de tipo "#PCDATA"</a:t>
            </a:r>
          </a:p>
        </p:txBody>
      </p:sp>
    </p:spTree>
    <p:extLst>
      <p:ext uri="{BB962C8B-B14F-4D97-AF65-F5344CB8AC3E}">
        <p14:creationId xmlns:p14="http://schemas.microsoft.com/office/powerpoint/2010/main" val="23463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Por que usar DTD?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 una DTD, cada documento XML puede realizar una descripción de su propio formato.</a:t>
            </a:r>
          </a:p>
          <a:p>
            <a:r>
              <a:rPr lang="es-ES" dirty="0" smtClean="0"/>
              <a:t>Con una DTD, las personas pueden utilizar una DTD estándar para intercambiar información.</a:t>
            </a:r>
          </a:p>
          <a:p>
            <a:r>
              <a:rPr lang="es-ES" dirty="0" smtClean="0"/>
              <a:t>Su aplicación puede utilizar una DTD estándar para verificar que la información recibida del exterior es válida.</a:t>
            </a:r>
          </a:p>
          <a:p>
            <a:r>
              <a:rPr lang="es-ES" dirty="0" smtClean="0"/>
              <a:t>Utilizar una DTD para verificar su propia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51194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25562"/>
          </a:xfrm>
        </p:spPr>
        <p:txBody>
          <a:bodyPr/>
          <a:lstStyle/>
          <a:p>
            <a:r>
              <a:rPr lang="es-ES" dirty="0" smtClean="0"/>
              <a:t>Bloques de construcción de documentos XML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Elementos </a:t>
            </a:r>
            <a:endParaRPr lang="es-ES" dirty="0"/>
          </a:p>
          <a:p>
            <a:r>
              <a:rPr lang="es-ES" dirty="0"/>
              <a:t>Atributos</a:t>
            </a:r>
          </a:p>
          <a:p>
            <a:r>
              <a:rPr lang="es-ES" dirty="0"/>
              <a:t>Entidades</a:t>
            </a:r>
          </a:p>
          <a:p>
            <a:r>
              <a:rPr lang="es-ES" dirty="0"/>
              <a:t>PCDATA</a:t>
            </a:r>
          </a:p>
          <a:p>
            <a:r>
              <a:rPr lang="es-ES" dirty="0"/>
              <a:t>CDATA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6931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687602"/>
          </a:xfrm>
        </p:spPr>
        <p:txBody>
          <a:bodyPr/>
          <a:lstStyle/>
          <a:p>
            <a:r>
              <a:rPr lang="es-ES" dirty="0" smtClean="0"/>
              <a:t>Son los bloques de construcción principales de los documentos XML y HTML.</a:t>
            </a:r>
          </a:p>
          <a:p>
            <a:r>
              <a:rPr lang="es-ES" dirty="0" smtClean="0"/>
              <a:t>En una DTD son declarados con la palabra ELEMENT con la siguiente sintaxis:</a:t>
            </a:r>
            <a:endParaRPr lang="es-ES" dirty="0"/>
          </a:p>
        </p:txBody>
      </p:sp>
      <p:pic>
        <p:nvPicPr>
          <p:cNvPr id="4" name="Imagen 3" descr="Captura de pantalla 2014-09-24 a la(s) 03.57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72" y="3287802"/>
            <a:ext cx="41402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51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145" y="226545"/>
            <a:ext cx="7620000" cy="1143000"/>
          </a:xfrm>
        </p:spPr>
        <p:txBody>
          <a:bodyPr/>
          <a:lstStyle/>
          <a:p>
            <a:r>
              <a:rPr lang="es-ES" dirty="0" smtClean="0"/>
              <a:t>Atributos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71254"/>
            <a:ext cx="7620000" cy="5229546"/>
          </a:xfrm>
        </p:spPr>
        <p:txBody>
          <a:bodyPr/>
          <a:lstStyle/>
          <a:p>
            <a:r>
              <a:rPr lang="es-ES" dirty="0"/>
              <a:t>En una DTD son declarados con la palabra </a:t>
            </a:r>
            <a:r>
              <a:rPr lang="es-ES" dirty="0" smtClean="0"/>
              <a:t>ATTLIST </a:t>
            </a:r>
            <a:r>
              <a:rPr lang="es-ES" dirty="0"/>
              <a:t>con la siguiente sintaxis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&lt;</a:t>
            </a:r>
            <a:r>
              <a:rPr lang="es-ES" dirty="0"/>
              <a:t>!ATTLIST </a:t>
            </a:r>
            <a:r>
              <a:rPr lang="es-ES" dirty="0" smtClean="0"/>
              <a:t>nombre-elemento  nombre-atributo  tipo-atributo  valor-atributo&gt;</a:t>
            </a:r>
          </a:p>
          <a:p>
            <a:pPr marL="114300" indent="0">
              <a:buNone/>
            </a:pPr>
            <a:r>
              <a:rPr lang="es-ES" dirty="0" smtClean="0"/>
              <a:t>El campo tipo-atributo </a:t>
            </a:r>
          </a:p>
          <a:p>
            <a:pPr marL="114300" indent="0">
              <a:buNone/>
            </a:pPr>
            <a:r>
              <a:rPr lang="es-ES" dirty="0" smtClean="0"/>
              <a:t>puede ser:</a:t>
            </a:r>
          </a:p>
          <a:p>
            <a:pPr marL="114300" indent="0">
              <a:buNone/>
            </a:pPr>
            <a:endParaRPr lang="es-ES" dirty="0" smtClean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676849"/>
              </p:ext>
            </p:extLst>
          </p:nvPr>
        </p:nvGraphicFramePr>
        <p:xfrm>
          <a:off x="3391920" y="2727700"/>
          <a:ext cx="4870225" cy="3762955"/>
        </p:xfrm>
        <a:graphic>
          <a:graphicData uri="http://schemas.openxmlformats.org/drawingml/2006/table">
            <a:tbl>
              <a:tblPr bandRow="1">
                <a:tableStyleId>{1E171933-4619-4E11-9A3F-F7608DF75F80}</a:tableStyleId>
              </a:tblPr>
              <a:tblGrid>
                <a:gridCol w="1379668"/>
                <a:gridCol w="3490557"/>
              </a:tblGrid>
              <a:tr h="3000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CDATA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caracter</a:t>
                      </a:r>
                      <a:endParaRPr lang="es-ES" sz="1400" dirty="0"/>
                    </a:p>
                  </a:txBody>
                  <a:tcPr/>
                </a:tc>
              </a:tr>
              <a:tr h="394528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(en1|en2|…)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El valor debe ser uno de los enlistados</a:t>
                      </a:r>
                    </a:p>
                  </a:txBody>
                  <a:tcPr/>
                </a:tc>
              </a:tr>
              <a:tr h="340403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Es un</a:t>
                      </a:r>
                      <a:r>
                        <a:rPr lang="es-ES" sz="1400" baseline="0" dirty="0" smtClean="0"/>
                        <a:t> ID </a:t>
                      </a:r>
                      <a:r>
                        <a:rPr lang="es-ES" sz="1400" baseline="0" dirty="0" err="1" smtClean="0"/>
                        <a:t>unico</a:t>
                      </a:r>
                      <a:endParaRPr lang="es-ES" sz="1400" dirty="0"/>
                    </a:p>
                  </a:txBody>
                  <a:tcPr/>
                </a:tc>
              </a:tr>
              <a:tr h="340403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IDREF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Es</a:t>
                      </a:r>
                      <a:r>
                        <a:rPr lang="es-ES" sz="1400" baseline="0" dirty="0" smtClean="0"/>
                        <a:t> el ID de otro elemento</a:t>
                      </a:r>
                      <a:endParaRPr lang="es-ES" sz="1400" dirty="0"/>
                    </a:p>
                  </a:txBody>
                  <a:tcPr/>
                </a:tc>
              </a:tr>
              <a:tr h="340403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IDREFS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Es</a:t>
                      </a:r>
                      <a:r>
                        <a:rPr lang="es-ES" sz="1400" baseline="0" dirty="0" smtClean="0"/>
                        <a:t> una lista de otros </a:t>
                      </a:r>
                      <a:r>
                        <a:rPr lang="es-ES" sz="1400" baseline="0" dirty="0" err="1" smtClean="0"/>
                        <a:t>IDs</a:t>
                      </a:r>
                      <a:endParaRPr lang="es-ES" sz="1400" dirty="0"/>
                    </a:p>
                  </a:txBody>
                  <a:tcPr/>
                </a:tc>
              </a:tr>
              <a:tr h="340403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NMTOKEN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Es un nombre XML válido</a:t>
                      </a:r>
                      <a:endParaRPr lang="es-ES" sz="1400" dirty="0"/>
                    </a:p>
                  </a:txBody>
                  <a:tcPr/>
                </a:tc>
              </a:tr>
              <a:tr h="340403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NMTOKENS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Es una</a:t>
                      </a:r>
                      <a:r>
                        <a:rPr lang="es-ES" sz="1400" baseline="0" dirty="0" smtClean="0"/>
                        <a:t> lista de nombres XML válidos</a:t>
                      </a:r>
                      <a:endParaRPr lang="es-ES" sz="1400" dirty="0"/>
                    </a:p>
                  </a:txBody>
                  <a:tcPr/>
                </a:tc>
              </a:tr>
              <a:tr h="340403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ENTITY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Es</a:t>
                      </a:r>
                      <a:r>
                        <a:rPr lang="es-ES" sz="1400" baseline="0" dirty="0" smtClean="0"/>
                        <a:t> una entidad</a:t>
                      </a:r>
                      <a:endParaRPr lang="es-ES" sz="1400" dirty="0" smtClean="0"/>
                    </a:p>
                  </a:txBody>
                  <a:tcPr/>
                </a:tc>
              </a:tr>
              <a:tr h="340403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ENTITIES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Es una lista de entidades</a:t>
                      </a:r>
                    </a:p>
                  </a:txBody>
                  <a:tcPr/>
                </a:tc>
              </a:tr>
              <a:tr h="340403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NOTATION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Es el nombre de una notación</a:t>
                      </a:r>
                    </a:p>
                  </a:txBody>
                  <a:tcPr/>
                </a:tc>
              </a:tr>
              <a:tr h="340403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Xml</a:t>
                      </a:r>
                      <a:r>
                        <a:rPr lang="es-ES" sz="1400" dirty="0" smtClean="0"/>
                        <a:t>: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Es un valor</a:t>
                      </a:r>
                      <a:r>
                        <a:rPr lang="es-ES" sz="1400" baseline="0" dirty="0" smtClean="0"/>
                        <a:t> predefinido XML</a:t>
                      </a:r>
                      <a:endParaRPr lang="es-E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23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Entidades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Son variables utilizadas para definir accesos directos a textos </a:t>
            </a:r>
            <a:r>
              <a:rPr lang="es-ES" dirty="0" err="1" smtClean="0"/>
              <a:t>estandar</a:t>
            </a:r>
            <a:r>
              <a:rPr lang="es-ES" dirty="0" smtClean="0"/>
              <a:t> o caracteres especiales.</a:t>
            </a:r>
          </a:p>
          <a:p>
            <a:endParaRPr lang="es-ES" dirty="0"/>
          </a:p>
          <a:p>
            <a:r>
              <a:rPr lang="es-ES" dirty="0" smtClean="0"/>
              <a:t>Sintaxis de declaración de una entidad interna:</a:t>
            </a:r>
          </a:p>
          <a:p>
            <a:pPr marL="114300" indent="0">
              <a:buNone/>
            </a:pPr>
            <a:r>
              <a:rPr lang="es-ES" dirty="0"/>
              <a:t>	&lt;!ENTITY </a:t>
            </a:r>
            <a:r>
              <a:rPr lang="es-ES" dirty="0" err="1"/>
              <a:t>entity-name</a:t>
            </a:r>
            <a:r>
              <a:rPr lang="es-ES" dirty="0"/>
              <a:t> "</a:t>
            </a:r>
            <a:r>
              <a:rPr lang="es-ES" dirty="0" err="1"/>
              <a:t>entity-value</a:t>
            </a:r>
            <a:r>
              <a:rPr lang="es-ES" dirty="0"/>
              <a:t>"&gt;</a:t>
            </a:r>
            <a:endParaRPr lang="es-ES" dirty="0" smtClean="0"/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r>
              <a:rPr lang="es-ES" dirty="0" smtClean="0"/>
              <a:t>Ejemplo DTD</a:t>
            </a:r>
          </a:p>
          <a:p>
            <a:pPr marL="114300" indent="0">
              <a:buNone/>
            </a:pPr>
            <a:r>
              <a:rPr lang="es-ES" dirty="0"/>
              <a:t>&lt;!ENTITY </a:t>
            </a:r>
            <a:r>
              <a:rPr lang="es-ES" dirty="0" err="1"/>
              <a:t>writer</a:t>
            </a:r>
            <a:r>
              <a:rPr lang="es-ES" dirty="0"/>
              <a:t> "Donald </a:t>
            </a:r>
            <a:r>
              <a:rPr lang="es-ES" dirty="0" err="1"/>
              <a:t>Duck</a:t>
            </a:r>
            <a:r>
              <a:rPr lang="es-ES" dirty="0"/>
              <a:t>."&gt;</a:t>
            </a:r>
          </a:p>
          <a:p>
            <a:pPr marL="114300" indent="0">
              <a:buNone/>
            </a:pPr>
            <a:r>
              <a:rPr lang="es-ES" dirty="0"/>
              <a:t>&lt;!ENTITY copyright "Copyright W3Schools."</a:t>
            </a:r>
            <a:r>
              <a:rPr lang="es-ES" dirty="0" smtClean="0"/>
              <a:t>&gt;</a:t>
            </a:r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r>
              <a:rPr lang="es-ES" dirty="0" smtClean="0"/>
              <a:t>Ejemplo XML</a:t>
            </a:r>
          </a:p>
          <a:p>
            <a:pPr marL="114300" indent="0">
              <a:buNone/>
            </a:pPr>
            <a:r>
              <a:rPr lang="es-ES" dirty="0"/>
              <a:t>	</a:t>
            </a:r>
            <a:r>
              <a:rPr lang="es-ES" dirty="0" smtClean="0"/>
              <a:t>&lt;</a:t>
            </a:r>
            <a:r>
              <a:rPr lang="es-ES" dirty="0" err="1"/>
              <a:t>author</a:t>
            </a:r>
            <a:r>
              <a:rPr lang="es-ES" dirty="0"/>
              <a:t>&gt;&amp;</a:t>
            </a:r>
            <a:r>
              <a:rPr lang="es-ES" dirty="0" err="1"/>
              <a:t>writer</a:t>
            </a:r>
            <a:r>
              <a:rPr lang="es-ES" dirty="0"/>
              <a:t>;&amp;copyright;&lt;/</a:t>
            </a:r>
            <a:r>
              <a:rPr lang="es-ES" dirty="0" err="1"/>
              <a:t>author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6158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XML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95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PCDATA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Significa datos de </a:t>
            </a:r>
            <a:r>
              <a:rPr lang="es-ES" dirty="0" err="1" smtClean="0"/>
              <a:t>caracter</a:t>
            </a:r>
            <a:r>
              <a:rPr lang="es-ES" dirty="0" smtClean="0"/>
              <a:t> analizados</a:t>
            </a:r>
          </a:p>
          <a:p>
            <a:r>
              <a:rPr lang="es-ES" dirty="0" smtClean="0"/>
              <a:t>Es texto que será analizado por un </a:t>
            </a:r>
            <a:r>
              <a:rPr lang="es-ES" dirty="0" err="1" smtClean="0"/>
              <a:t>parser</a:t>
            </a:r>
            <a:r>
              <a:rPr lang="es-ES" dirty="0" smtClean="0"/>
              <a:t>. No deberán contener ningún </a:t>
            </a:r>
            <a:r>
              <a:rPr lang="es-ES" dirty="0" err="1" smtClean="0"/>
              <a:t>caracter</a:t>
            </a:r>
            <a:r>
              <a:rPr lang="es-ES" dirty="0" smtClean="0"/>
              <a:t> inválido como &amp;, &lt;, &gt; y en su lugar  </a:t>
            </a:r>
            <a:r>
              <a:rPr lang="en-US" dirty="0"/>
              <a:t>&amp;amp; &amp;</a:t>
            </a:r>
            <a:r>
              <a:rPr lang="en-US" dirty="0" err="1"/>
              <a:t>lt</a:t>
            </a:r>
            <a:r>
              <a:rPr lang="en-US" dirty="0"/>
              <a:t>; y</a:t>
            </a:r>
            <a:r>
              <a:rPr lang="en-US" dirty="0" smtClean="0"/>
              <a:t> </a:t>
            </a:r>
            <a:r>
              <a:rPr lang="en-US" dirty="0"/>
              <a:t>&amp;</a:t>
            </a:r>
            <a:r>
              <a:rPr lang="en-US" dirty="0" err="1"/>
              <a:t>gt</a:t>
            </a:r>
            <a:r>
              <a:rPr lang="en-US" dirty="0" smtClean="0"/>
              <a:t>; </a:t>
            </a:r>
            <a:r>
              <a:rPr lang="en-US" dirty="0" err="1" smtClean="0"/>
              <a:t>respectivamente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4354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CDATA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Significa datos de </a:t>
            </a:r>
            <a:r>
              <a:rPr lang="es-ES" dirty="0" err="1" smtClean="0"/>
              <a:t>caracter</a:t>
            </a:r>
            <a:endParaRPr lang="es-ES" dirty="0" smtClean="0"/>
          </a:p>
          <a:p>
            <a:r>
              <a:rPr lang="es-ES" dirty="0" smtClean="0"/>
              <a:t>Este texto no </a:t>
            </a:r>
            <a:r>
              <a:rPr lang="es-ES" dirty="0" err="1" smtClean="0"/>
              <a:t>sera</a:t>
            </a:r>
            <a:r>
              <a:rPr lang="es-ES" dirty="0" smtClean="0"/>
              <a:t> analizado. Las etiquetas dentro de este texto no se analizarán y las entidades no serán expandidas.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6623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Schema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0100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</a:t>
            </a:r>
            <a:r>
              <a:rPr lang="es-MX" dirty="0" err="1" smtClean="0"/>
              <a:t>schema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schema</a:t>
            </a:r>
            <a:r>
              <a:rPr lang="es-MX" dirty="0" smtClean="0"/>
              <a:t> </a:t>
            </a:r>
            <a:r>
              <a:rPr lang="es-MX" dirty="0"/>
              <a:t>XML es una alternativa basada en XML para la DTD.</a:t>
            </a:r>
          </a:p>
          <a:p>
            <a:r>
              <a:rPr lang="es-MX" dirty="0" smtClean="0"/>
              <a:t> </a:t>
            </a:r>
            <a:r>
              <a:rPr lang="es-MX" dirty="0" err="1" smtClean="0"/>
              <a:t>schema</a:t>
            </a:r>
            <a:r>
              <a:rPr lang="es-MX" dirty="0" smtClean="0"/>
              <a:t> </a:t>
            </a:r>
            <a:r>
              <a:rPr lang="es-MX" dirty="0"/>
              <a:t>XML describe la estructura de un documento XML.</a:t>
            </a:r>
          </a:p>
          <a:p>
            <a:r>
              <a:rPr lang="es-MX" dirty="0"/>
              <a:t>El lenguaje de </a:t>
            </a:r>
            <a:r>
              <a:rPr lang="es-MX" dirty="0" err="1" smtClean="0"/>
              <a:t>schema</a:t>
            </a:r>
            <a:r>
              <a:rPr lang="es-MX" dirty="0" smtClean="0"/>
              <a:t> </a:t>
            </a:r>
            <a:r>
              <a:rPr lang="es-MX" dirty="0"/>
              <a:t>XML también se conoce como definición de esquemas XML (XSD).</a:t>
            </a:r>
          </a:p>
          <a:p>
            <a:r>
              <a:rPr lang="es-MX" dirty="0"/>
              <a:t>El propósito de un </a:t>
            </a:r>
            <a:r>
              <a:rPr lang="es-MX" dirty="0" err="1" smtClean="0"/>
              <a:t>schema</a:t>
            </a:r>
            <a:r>
              <a:rPr lang="es-MX" dirty="0" smtClean="0"/>
              <a:t> </a:t>
            </a:r>
            <a:r>
              <a:rPr lang="es-MX" dirty="0"/>
              <a:t>XML es definir los bloques de construcción legales de un documento XML, al igual que una DTD.</a:t>
            </a:r>
          </a:p>
        </p:txBody>
      </p:sp>
    </p:spTree>
    <p:extLst>
      <p:ext uri="{BB962C8B-B14F-4D97-AF65-F5344CB8AC3E}">
        <p14:creationId xmlns:p14="http://schemas.microsoft.com/office/powerpoint/2010/main" val="2112724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0204" y="596756"/>
            <a:ext cx="7620000" cy="1143000"/>
          </a:xfrm>
        </p:spPr>
        <p:txBody>
          <a:bodyPr/>
          <a:lstStyle/>
          <a:p>
            <a:r>
              <a:rPr lang="es-MX" dirty="0"/>
              <a:t>Los </a:t>
            </a:r>
            <a:r>
              <a:rPr lang="es-MX" dirty="0" err="1" smtClean="0"/>
              <a:t>schemas</a:t>
            </a:r>
            <a:r>
              <a:rPr lang="es-MX" dirty="0" smtClean="0"/>
              <a:t> </a:t>
            </a:r>
            <a:r>
              <a:rPr lang="es-MX" dirty="0"/>
              <a:t>XML son los sucesores de </a:t>
            </a:r>
            <a:r>
              <a:rPr lang="es-MX" dirty="0" err="1"/>
              <a:t>DTDs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Se piensa </a:t>
            </a:r>
            <a:r>
              <a:rPr lang="es-MX" dirty="0"/>
              <a:t>que muy pronto los esquemas XML se </a:t>
            </a:r>
            <a:r>
              <a:rPr lang="es-MX" dirty="0" smtClean="0"/>
              <a:t>utilizarán </a:t>
            </a:r>
            <a:r>
              <a:rPr lang="es-MX" dirty="0"/>
              <a:t>en la mayoría de las aplicaciones web como un reemplazo para las DTD. He aquí algunas razones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r>
              <a:rPr lang="es-MX" dirty="0" smtClean="0"/>
              <a:t>Esquemas </a:t>
            </a:r>
            <a:r>
              <a:rPr lang="es-MX" dirty="0"/>
              <a:t>XML son extensibles a futuras incorporaciones</a:t>
            </a:r>
          </a:p>
          <a:p>
            <a:r>
              <a:rPr lang="es-MX" dirty="0"/>
              <a:t>Los </a:t>
            </a:r>
            <a:r>
              <a:rPr lang="es-MX" dirty="0" err="1" smtClean="0"/>
              <a:t>schemas</a:t>
            </a:r>
            <a:r>
              <a:rPr lang="es-MX" dirty="0" smtClean="0"/>
              <a:t> </a:t>
            </a:r>
            <a:r>
              <a:rPr lang="es-MX" dirty="0"/>
              <a:t>XML son más ricos y más poderosos que las DTD</a:t>
            </a:r>
          </a:p>
          <a:p>
            <a:r>
              <a:rPr lang="es-MX" dirty="0" err="1" smtClean="0"/>
              <a:t>schemas</a:t>
            </a:r>
            <a:r>
              <a:rPr lang="es-MX" dirty="0" smtClean="0"/>
              <a:t> </a:t>
            </a:r>
            <a:r>
              <a:rPr lang="es-MX" dirty="0"/>
              <a:t>XML se escriben en XML</a:t>
            </a:r>
          </a:p>
          <a:p>
            <a:r>
              <a:rPr lang="es-MX" dirty="0"/>
              <a:t>Tipos de datos de soporte de XML </a:t>
            </a:r>
            <a:r>
              <a:rPr lang="es-MX" dirty="0" err="1"/>
              <a:t>Schemas</a:t>
            </a:r>
            <a:endParaRPr lang="es-MX" dirty="0"/>
          </a:p>
          <a:p>
            <a:r>
              <a:rPr lang="es-MX" dirty="0"/>
              <a:t>Espacios de nombres XML </a:t>
            </a:r>
            <a:r>
              <a:rPr lang="es-MX" dirty="0" err="1" smtClean="0"/>
              <a:t>schemas</a:t>
            </a:r>
            <a:r>
              <a:rPr lang="es-MX" dirty="0" smtClean="0"/>
              <a:t> </a:t>
            </a:r>
            <a:r>
              <a:rPr lang="es-MX" dirty="0"/>
              <a:t>de </a:t>
            </a:r>
            <a:r>
              <a:rPr lang="es-MX" dirty="0" smtClean="0"/>
              <a:t>apoyo</a:t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2391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73896"/>
            <a:ext cx="7620000" cy="1143000"/>
          </a:xfrm>
        </p:spPr>
        <p:txBody>
          <a:bodyPr/>
          <a:lstStyle/>
          <a:p>
            <a:r>
              <a:rPr lang="es-MX" dirty="0"/>
              <a:t>¿Por qué utilizar esquemas XML?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más fácil para describir el contenido del documento permisible</a:t>
            </a:r>
          </a:p>
          <a:p>
            <a:r>
              <a:rPr lang="es-MX" dirty="0"/>
              <a:t>Es más fácil para validar la exactitud de los datos</a:t>
            </a:r>
          </a:p>
          <a:p>
            <a:r>
              <a:rPr lang="es-MX" dirty="0"/>
              <a:t>Es más fácil trabajar con los datos de una base de datos</a:t>
            </a:r>
          </a:p>
          <a:p>
            <a:r>
              <a:rPr lang="es-MX" dirty="0"/>
              <a:t>Es más fácil definir las facetas de datos (restricciones a los datos)</a:t>
            </a:r>
          </a:p>
          <a:p>
            <a:r>
              <a:rPr lang="es-MX" dirty="0"/>
              <a:t>Es más fácil definir los patrones de datos (formatos de datos)</a:t>
            </a:r>
          </a:p>
          <a:p>
            <a:r>
              <a:rPr lang="es-MX" dirty="0"/>
              <a:t>Es más fácil para convertir datos entre diferentes tipos de datos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3237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400" dirty="0" smtClean="0"/>
              <a:t>Los esquemas </a:t>
            </a:r>
            <a:r>
              <a:rPr lang="es-MX" sz="4400" dirty="0" err="1" smtClean="0"/>
              <a:t>xml</a:t>
            </a:r>
            <a:r>
              <a:rPr lang="es-MX" sz="4400" dirty="0" smtClean="0"/>
              <a:t> utilizan sintaxis </a:t>
            </a:r>
            <a:r>
              <a:rPr lang="es-MX" sz="4400" dirty="0" err="1" smtClean="0"/>
              <a:t>xml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916196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Esquema del archivo note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="1.0"?&gt;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xs:schema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xmlns:xs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="http://www.w3.org/2001/XMLSchema"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targetNamespace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="http://www.w3schools.com"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="http://www.w3schools.com"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elementFormDefault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qualified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="note"&gt;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xs:complexType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 &lt;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xs:sequence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   &lt;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="to" 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"/&gt;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   &lt;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"/&gt;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   &lt;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"/&gt;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   &lt;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"/&gt;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 &lt;/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xs:sequence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xs:complexType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xs:schema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8993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datos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xs:string</a:t>
            </a:r>
            <a:endParaRPr lang="es-MX" dirty="0"/>
          </a:p>
          <a:p>
            <a:r>
              <a:rPr lang="es-MX" dirty="0" err="1"/>
              <a:t>xs:decimal</a:t>
            </a:r>
            <a:endParaRPr lang="es-MX" dirty="0"/>
          </a:p>
          <a:p>
            <a:r>
              <a:rPr lang="es-MX" dirty="0" err="1"/>
              <a:t>xs:integer</a:t>
            </a:r>
            <a:endParaRPr lang="es-MX" dirty="0"/>
          </a:p>
          <a:p>
            <a:r>
              <a:rPr lang="es-MX" dirty="0" err="1"/>
              <a:t>xs:boolean</a:t>
            </a:r>
            <a:endParaRPr lang="es-MX" dirty="0"/>
          </a:p>
          <a:p>
            <a:r>
              <a:rPr lang="es-MX" dirty="0" err="1"/>
              <a:t>xs:date</a:t>
            </a:r>
            <a:endParaRPr lang="es-MX" dirty="0"/>
          </a:p>
          <a:p>
            <a:r>
              <a:rPr lang="es-MX" dirty="0" err="1"/>
              <a:t>xs:time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9710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"/&gt;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xs:integer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"/&gt;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dateborn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xs:date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"/&gt;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412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Aprender XML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Sus siglas en inglés significan Extensible </a:t>
            </a:r>
            <a:r>
              <a:rPr lang="es-ES" dirty="0" err="1" smtClean="0"/>
              <a:t>Markup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endParaRPr lang="es-ES" dirty="0" smtClean="0"/>
          </a:p>
          <a:p>
            <a:r>
              <a:rPr lang="es-ES" dirty="0" smtClean="0"/>
              <a:t>Está diseñado para describir datos</a:t>
            </a:r>
          </a:p>
          <a:p>
            <a:r>
              <a:rPr lang="es-ES" dirty="0" smtClean="0"/>
              <a:t>Es una herramienta independiente de software y hardware para transportar información</a:t>
            </a:r>
          </a:p>
          <a:p>
            <a:r>
              <a:rPr lang="es-ES" dirty="0" smtClean="0"/>
              <a:t>Es fácil de aprender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86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Valores default y </a:t>
            </a:r>
            <a:r>
              <a:rPr lang="es-MX" dirty="0" err="1" smtClean="0"/>
              <a:t>fixed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solidFill>
                  <a:srgbClr val="444444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444444"/>
                </a:solidFill>
                <a:latin typeface="Consolas" panose="020B0609020204030204" pitchFamily="49" charset="0"/>
              </a:rPr>
              <a:t>xs:element</a:t>
            </a:r>
            <a:r>
              <a:rPr lang="en-US" sz="2200" dirty="0">
                <a:solidFill>
                  <a:srgbClr val="444444"/>
                </a:solidFill>
                <a:latin typeface="Consolas" panose="020B0609020204030204" pitchFamily="49" charset="0"/>
              </a:rPr>
              <a:t> name="color" type="</a:t>
            </a:r>
            <a:r>
              <a:rPr lang="en-US" sz="2200" dirty="0" err="1">
                <a:solidFill>
                  <a:srgbClr val="444444"/>
                </a:solidFill>
                <a:latin typeface="Consolas" panose="020B0609020204030204" pitchFamily="49" charset="0"/>
              </a:rPr>
              <a:t>xs:string</a:t>
            </a:r>
            <a:r>
              <a:rPr lang="en-US" sz="2200" dirty="0">
                <a:solidFill>
                  <a:srgbClr val="444444"/>
                </a:solidFill>
                <a:latin typeface="Consolas" panose="020B0609020204030204" pitchFamily="49" charset="0"/>
              </a:rPr>
              <a:t>" default="red"/&gt; </a:t>
            </a:r>
            <a:r>
              <a:rPr lang="en-US" dirty="0" smtClean="0"/>
              <a:t>default </a:t>
            </a:r>
            <a:r>
              <a:rPr lang="en-US" dirty="0" err="1" smtClean="0"/>
              <a:t>es</a:t>
            </a:r>
            <a:r>
              <a:rPr lang="en-US" dirty="0" smtClean="0"/>
              <a:t> un valor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.</a:t>
            </a:r>
          </a:p>
          <a:p>
            <a:r>
              <a:rPr lang="en-US" sz="2200" dirty="0">
                <a:solidFill>
                  <a:srgbClr val="444444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444444"/>
                </a:solidFill>
                <a:latin typeface="Consolas" panose="020B0609020204030204" pitchFamily="49" charset="0"/>
              </a:rPr>
              <a:t>xs:element</a:t>
            </a:r>
            <a:r>
              <a:rPr lang="en-US" sz="2200" dirty="0">
                <a:solidFill>
                  <a:srgbClr val="444444"/>
                </a:solidFill>
                <a:latin typeface="Consolas" panose="020B0609020204030204" pitchFamily="49" charset="0"/>
              </a:rPr>
              <a:t> name="color" type="</a:t>
            </a:r>
            <a:r>
              <a:rPr lang="en-US" sz="2200" dirty="0" err="1">
                <a:solidFill>
                  <a:srgbClr val="444444"/>
                </a:solidFill>
                <a:latin typeface="Consolas" panose="020B0609020204030204" pitchFamily="49" charset="0"/>
              </a:rPr>
              <a:t>xs:string</a:t>
            </a:r>
            <a:r>
              <a:rPr lang="en-US" sz="2200" dirty="0">
                <a:solidFill>
                  <a:srgbClr val="444444"/>
                </a:solidFill>
                <a:latin typeface="Consolas" panose="020B0609020204030204" pitchFamily="49" charset="0"/>
              </a:rPr>
              <a:t>" fixed="red"/&gt; </a:t>
            </a:r>
            <a:r>
              <a:rPr lang="en-US" dirty="0" smtClean="0"/>
              <a:t>fixed son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fijos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1136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XML DOM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0129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</a:t>
            </a:r>
            <a:r>
              <a:rPr lang="es-MX" dirty="0" smtClean="0"/>
              <a:t>efine </a:t>
            </a:r>
            <a:r>
              <a:rPr lang="es-MX" dirty="0"/>
              <a:t>una manera estándar para acceder y manipular documentos XML.</a:t>
            </a:r>
          </a:p>
          <a:p>
            <a:r>
              <a:rPr lang="es-MX" dirty="0"/>
              <a:t>El DOM presenta un documento XML como una estructura de árbol.</a:t>
            </a:r>
          </a:p>
          <a:p>
            <a:r>
              <a:rPr lang="es-MX" dirty="0"/>
              <a:t>Conocer </a:t>
            </a:r>
            <a:r>
              <a:rPr lang="es-MX" dirty="0" smtClean="0"/>
              <a:t>DOM </a:t>
            </a:r>
            <a:r>
              <a:rPr lang="es-MX" dirty="0"/>
              <a:t>XML es una necesidad para cualquier persona que trabaje con XML.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8001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DOM?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DOM es un W3C (</a:t>
            </a:r>
            <a:r>
              <a:rPr lang="es-MX" dirty="0" err="1"/>
              <a:t>World</a:t>
            </a:r>
            <a:r>
              <a:rPr lang="es-MX" dirty="0"/>
              <a:t> Wide Web </a:t>
            </a:r>
            <a:r>
              <a:rPr lang="es-MX" dirty="0" err="1"/>
              <a:t>Consortium</a:t>
            </a:r>
            <a:r>
              <a:rPr lang="es-MX" dirty="0"/>
              <a:t>) estándar.</a:t>
            </a:r>
          </a:p>
          <a:p>
            <a:r>
              <a:rPr lang="es-MX" dirty="0"/>
              <a:t>El DOM define un estándar para acceder a documentos como XML y </a:t>
            </a:r>
            <a:r>
              <a:rPr lang="es-MX" dirty="0" smtClean="0"/>
              <a:t>HTML.</a:t>
            </a:r>
          </a:p>
          <a:p>
            <a:r>
              <a:rPr lang="es-MX" dirty="0" smtClean="0"/>
              <a:t>Se divide en 3 diferentes partes:</a:t>
            </a:r>
          </a:p>
          <a:p>
            <a:pPr lvl="1"/>
            <a:r>
              <a:rPr lang="es-MX" dirty="0"/>
              <a:t>Core DOM - modelo estándar para cualquier documento estructurado</a:t>
            </a:r>
          </a:p>
          <a:p>
            <a:pPr lvl="1"/>
            <a:r>
              <a:rPr lang="es-MX" b="1" dirty="0" smtClean="0"/>
              <a:t>XML DOM </a:t>
            </a:r>
            <a:r>
              <a:rPr lang="es-MX" b="1" dirty="0"/>
              <a:t>- modelo estándar para documentos XML</a:t>
            </a:r>
          </a:p>
          <a:p>
            <a:pPr lvl="1"/>
            <a:r>
              <a:rPr lang="es-MX" dirty="0"/>
              <a:t>HTML DOM - modelo estándar para documentos HTML</a:t>
            </a:r>
          </a:p>
          <a:p>
            <a:endParaRPr lang="es-MX" dirty="0" smtClean="0"/>
          </a:p>
          <a:p>
            <a:r>
              <a:rPr lang="es-MX" dirty="0" smtClean="0"/>
              <a:t>El XML DOM es un estándar para obtener, cambiar, agregar o eliminar elementos XML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5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Nodos DOM XML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 acuerdo con el DOM, todo en un documento XML es un </a:t>
            </a:r>
            <a:r>
              <a:rPr lang="es-MX" b="1" dirty="0" smtClean="0"/>
              <a:t>nodo</a:t>
            </a:r>
            <a:r>
              <a:rPr lang="es-MX" dirty="0" smtClean="0"/>
              <a:t>.</a:t>
            </a:r>
          </a:p>
          <a:p>
            <a:r>
              <a:rPr lang="es-MX" dirty="0" smtClean="0"/>
              <a:t>DOM </a:t>
            </a:r>
            <a:r>
              <a:rPr lang="es-MX" dirty="0"/>
              <a:t>dice:</a:t>
            </a:r>
          </a:p>
          <a:p>
            <a:pPr lvl="1"/>
            <a:r>
              <a:rPr lang="es-MX" dirty="0"/>
              <a:t>Todo el documento es un nodo de documento</a:t>
            </a:r>
          </a:p>
          <a:p>
            <a:pPr lvl="1"/>
            <a:r>
              <a:rPr lang="es-MX" dirty="0"/>
              <a:t>Cada elemento XML es </a:t>
            </a:r>
            <a:r>
              <a:rPr lang="es-MX" dirty="0" smtClean="0"/>
              <a:t>un elemento del nodo</a:t>
            </a:r>
            <a:endParaRPr lang="es-MX" dirty="0"/>
          </a:p>
          <a:p>
            <a:pPr lvl="1"/>
            <a:r>
              <a:rPr lang="es-MX" dirty="0" smtClean="0"/>
              <a:t>El </a:t>
            </a:r>
            <a:r>
              <a:rPr lang="es-MX" dirty="0"/>
              <a:t>texto en los elementos XML son los nodos de texto</a:t>
            </a:r>
          </a:p>
          <a:p>
            <a:pPr lvl="1"/>
            <a:r>
              <a:rPr lang="es-MX" dirty="0"/>
              <a:t>Cada atributo es un nodo de atributo</a:t>
            </a:r>
          </a:p>
          <a:p>
            <a:pPr lvl="1"/>
            <a:r>
              <a:rPr lang="es-MX" dirty="0"/>
              <a:t>Los comentarios son nodos de </a:t>
            </a:r>
            <a:r>
              <a:rPr lang="es-MX" dirty="0" smtClean="0"/>
              <a:t>comentarios</a:t>
            </a:r>
          </a:p>
          <a:p>
            <a:pPr lvl="1"/>
            <a:endParaRPr lang="es-MX" dirty="0"/>
          </a:p>
          <a:p>
            <a:r>
              <a:rPr lang="es-MX" dirty="0" smtClean="0">
                <a:hlinkClick r:id="rId2"/>
              </a:rPr>
              <a:t>Ejemplo nodos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57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6705" y="274638"/>
            <a:ext cx="7620000" cy="1143000"/>
          </a:xfrm>
        </p:spPr>
        <p:txBody>
          <a:bodyPr/>
          <a:lstStyle/>
          <a:p>
            <a:r>
              <a:rPr lang="es-MX" dirty="0"/>
              <a:t>Á</a:t>
            </a:r>
            <a:r>
              <a:rPr lang="es-MX" dirty="0" smtClean="0"/>
              <a:t>rbol de nodos XML DOM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XML DOM considera </a:t>
            </a:r>
            <a:r>
              <a:rPr lang="es-MX" dirty="0" smtClean="0"/>
              <a:t>un </a:t>
            </a:r>
            <a:r>
              <a:rPr lang="es-MX" dirty="0"/>
              <a:t>documento XML como una estructura de árbol. La estructura de árbol se denomina un </a:t>
            </a:r>
            <a:r>
              <a:rPr lang="es-MX" b="1" dirty="0"/>
              <a:t>árbol de nodo</a:t>
            </a:r>
            <a:r>
              <a:rPr lang="es-MX" b="1" dirty="0" smtClean="0"/>
              <a:t>.</a:t>
            </a:r>
          </a:p>
          <a:p>
            <a:r>
              <a:rPr lang="es-MX" b="1" dirty="0" smtClean="0"/>
              <a:t>Se puede acceder a todos los nodos a través del árbol.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64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199" y="274638"/>
            <a:ext cx="7872153" cy="1143000"/>
          </a:xfrm>
        </p:spPr>
        <p:txBody>
          <a:bodyPr/>
          <a:lstStyle/>
          <a:p>
            <a:r>
              <a:rPr lang="es-MX" dirty="0" smtClean="0"/>
              <a:t>Nodos padres, hijos y hermanos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199" y="1600200"/>
            <a:ext cx="7761249" cy="1689410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En un árbol de nodos, el nodo superior se llama la raíz</a:t>
            </a:r>
          </a:p>
          <a:p>
            <a:r>
              <a:rPr lang="es-MX" dirty="0"/>
              <a:t>Cada nodo, excepto la raíz, tiene exactamente </a:t>
            </a:r>
            <a:r>
              <a:rPr lang="es-MX" dirty="0" smtClean="0"/>
              <a:t>un nodo padre</a:t>
            </a:r>
            <a:endParaRPr lang="es-MX" dirty="0"/>
          </a:p>
          <a:p>
            <a:r>
              <a:rPr lang="es-MX" dirty="0"/>
              <a:t>Un nodo puede tener cualquier número de hijos</a:t>
            </a:r>
          </a:p>
          <a:p>
            <a:r>
              <a:rPr lang="es-MX" dirty="0"/>
              <a:t>Una hoja es un nodo sin hijos</a:t>
            </a:r>
          </a:p>
          <a:p>
            <a:r>
              <a:rPr lang="es-MX" dirty="0"/>
              <a:t>Los hermanos son los nodos con el mismo padre</a:t>
            </a:r>
          </a:p>
          <a:p>
            <a:endParaRPr lang="es-MX" dirty="0"/>
          </a:p>
        </p:txBody>
      </p:sp>
      <p:pic>
        <p:nvPicPr>
          <p:cNvPr id="4" name="Picture 2" descr="C:\Users\Invitado\Desktop\nodetre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89" y="3185836"/>
            <a:ext cx="5821997" cy="329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9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Analizador XML DOM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Antes de poder acceder y manipular un documento XML este debe ser cargado en un objeto XML DOM.</a:t>
            </a:r>
            <a:endParaRPr lang="es-MX" dirty="0"/>
          </a:p>
          <a:p>
            <a:r>
              <a:rPr lang="es-MX" dirty="0" smtClean="0"/>
              <a:t>El </a:t>
            </a:r>
            <a:r>
              <a:rPr lang="es-MX" dirty="0"/>
              <a:t>analizador XML </a:t>
            </a:r>
            <a:r>
              <a:rPr lang="es-MX" dirty="0" smtClean="0"/>
              <a:t>lee XML y lo convierte </a:t>
            </a:r>
            <a:r>
              <a:rPr lang="es-MX" dirty="0"/>
              <a:t>en un objeto </a:t>
            </a:r>
            <a:r>
              <a:rPr lang="es-MX" dirty="0" smtClean="0"/>
              <a:t>XML DOM </a:t>
            </a:r>
            <a:r>
              <a:rPr lang="es-MX" dirty="0"/>
              <a:t>que se puede acceder con JavaScript.</a:t>
            </a:r>
          </a:p>
          <a:p>
            <a:r>
              <a:rPr lang="es-MX" dirty="0" smtClean="0"/>
              <a:t>La mayoría de los navegadores tienen un analizador XML integrado.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35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 smtClean="0"/>
              <a:t>Ejemplo para cargar documento XML</a:t>
            </a:r>
            <a:endParaRPr lang="es-MX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81954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El siguiente fragmento </a:t>
            </a:r>
            <a:r>
              <a:rPr lang="es-MX" dirty="0" err="1" smtClean="0"/>
              <a:t>Javascript</a:t>
            </a:r>
            <a:r>
              <a:rPr lang="es-MX" dirty="0"/>
              <a:t> </a:t>
            </a:r>
            <a:r>
              <a:rPr lang="es-MX" dirty="0" smtClean="0"/>
              <a:t>carga el documento ‘Books.xml’:</a:t>
            </a:r>
          </a:p>
          <a:p>
            <a:r>
              <a:rPr lang="es-MX" sz="1400" dirty="0" err="1"/>
              <a:t>if</a:t>
            </a:r>
            <a:r>
              <a:rPr lang="es-MX" sz="1400" dirty="0"/>
              <a:t> (</a:t>
            </a:r>
            <a:r>
              <a:rPr lang="es-MX" sz="1400" dirty="0" err="1"/>
              <a:t>window.XMLHttpRequest</a:t>
            </a:r>
            <a:r>
              <a:rPr lang="es-MX" sz="1400" dirty="0"/>
              <a:t>)</a:t>
            </a:r>
            <a:br>
              <a:rPr lang="es-MX" sz="1400" dirty="0"/>
            </a:br>
            <a:r>
              <a:rPr lang="es-MX" sz="1400" dirty="0"/>
              <a:t>  {</a:t>
            </a:r>
            <a:br>
              <a:rPr lang="es-MX" sz="1400" dirty="0"/>
            </a:br>
            <a:r>
              <a:rPr lang="es-MX" sz="1400" dirty="0"/>
              <a:t>  </a:t>
            </a:r>
            <a:r>
              <a:rPr lang="es-MX" sz="1400" dirty="0" err="1"/>
              <a:t>xhttp</a:t>
            </a:r>
            <a:r>
              <a:rPr lang="es-MX" sz="1400" dirty="0"/>
              <a:t>=new </a:t>
            </a:r>
            <a:r>
              <a:rPr lang="es-MX" sz="1400" dirty="0" err="1"/>
              <a:t>XMLHttpRequest</a:t>
            </a:r>
            <a:r>
              <a:rPr lang="es-MX" sz="1400" dirty="0"/>
              <a:t>();</a:t>
            </a:r>
            <a:br>
              <a:rPr lang="es-MX" sz="1400" dirty="0"/>
            </a:br>
            <a:r>
              <a:rPr lang="es-MX" sz="1400" dirty="0"/>
              <a:t>  }</a:t>
            </a:r>
            <a:br>
              <a:rPr lang="es-MX" sz="1400" dirty="0"/>
            </a:br>
            <a:r>
              <a:rPr lang="es-MX" sz="1400" dirty="0" err="1"/>
              <a:t>else</a:t>
            </a:r>
            <a:r>
              <a:rPr lang="es-MX" sz="1400" dirty="0"/>
              <a:t> // </a:t>
            </a:r>
            <a:r>
              <a:rPr lang="es-MX" sz="1400" dirty="0" err="1"/>
              <a:t>code</a:t>
            </a:r>
            <a:r>
              <a:rPr lang="es-MX" sz="1400" dirty="0"/>
              <a:t> </a:t>
            </a:r>
            <a:r>
              <a:rPr lang="es-MX" sz="1400" dirty="0" err="1"/>
              <a:t>for</a:t>
            </a:r>
            <a:r>
              <a:rPr lang="es-MX" sz="1400" dirty="0"/>
              <a:t> IE5 and IE6</a:t>
            </a:r>
            <a:br>
              <a:rPr lang="es-MX" sz="1400" dirty="0"/>
            </a:br>
            <a:r>
              <a:rPr lang="es-MX" sz="1400" dirty="0"/>
              <a:t>  {</a:t>
            </a:r>
            <a:br>
              <a:rPr lang="es-MX" sz="1400" dirty="0"/>
            </a:br>
            <a:r>
              <a:rPr lang="es-MX" sz="1400" dirty="0"/>
              <a:t>  </a:t>
            </a:r>
            <a:r>
              <a:rPr lang="es-MX" sz="1400" dirty="0" err="1"/>
              <a:t>xhttp</a:t>
            </a:r>
            <a:r>
              <a:rPr lang="es-MX" sz="1400" dirty="0"/>
              <a:t>=new </a:t>
            </a:r>
            <a:r>
              <a:rPr lang="es-MX" sz="1400" dirty="0" err="1"/>
              <a:t>ActiveXObject</a:t>
            </a:r>
            <a:r>
              <a:rPr lang="es-MX" sz="1400" dirty="0"/>
              <a:t>("</a:t>
            </a:r>
            <a:r>
              <a:rPr lang="es-MX" sz="1400" dirty="0" err="1"/>
              <a:t>Microsoft.XMLHTTP</a:t>
            </a:r>
            <a:r>
              <a:rPr lang="es-MX" sz="1400" dirty="0"/>
              <a:t>");</a:t>
            </a:r>
            <a:br>
              <a:rPr lang="es-MX" sz="1400" dirty="0"/>
            </a:br>
            <a:r>
              <a:rPr lang="es-MX" sz="1400" dirty="0"/>
              <a:t>  }</a:t>
            </a:r>
            <a:br>
              <a:rPr lang="es-MX" sz="1400" dirty="0"/>
            </a:br>
            <a:r>
              <a:rPr lang="es-MX" sz="1400" dirty="0" err="1"/>
              <a:t>xhttp.open</a:t>
            </a:r>
            <a:r>
              <a:rPr lang="es-MX" sz="1400" dirty="0"/>
              <a:t>("GET","books.</a:t>
            </a:r>
            <a:r>
              <a:rPr lang="es-MX" sz="1400" dirty="0" err="1"/>
              <a:t>xml</a:t>
            </a:r>
            <a:r>
              <a:rPr lang="es-MX" sz="1400" dirty="0"/>
              <a:t>",false);</a:t>
            </a:r>
            <a:br>
              <a:rPr lang="es-MX" sz="1400" dirty="0"/>
            </a:br>
            <a:r>
              <a:rPr lang="es-MX" sz="1400" dirty="0" err="1"/>
              <a:t>xhttp.send</a:t>
            </a:r>
            <a:r>
              <a:rPr lang="es-MX" sz="1400" dirty="0"/>
              <a:t>();</a:t>
            </a:r>
            <a:br>
              <a:rPr lang="es-MX" sz="1400" dirty="0"/>
            </a:br>
            <a:r>
              <a:rPr lang="es-MX" sz="1400" dirty="0" err="1"/>
              <a:t>xmlDoc</a:t>
            </a:r>
            <a:r>
              <a:rPr lang="es-MX" sz="1400" dirty="0"/>
              <a:t>=</a:t>
            </a:r>
            <a:r>
              <a:rPr lang="es-MX" sz="1400" dirty="0" err="1"/>
              <a:t>xhttp.responseXML</a:t>
            </a:r>
            <a:r>
              <a:rPr lang="es-MX" sz="1400" dirty="0" smtClean="0"/>
              <a:t>;</a:t>
            </a:r>
          </a:p>
          <a:p>
            <a:endParaRPr lang="es-MX" sz="1400" dirty="0"/>
          </a:p>
          <a:p>
            <a:r>
              <a:rPr lang="es-MX" dirty="0" smtClean="0"/>
              <a:t>Se crea un objeto </a:t>
            </a:r>
            <a:r>
              <a:rPr lang="es-MX" dirty="0" err="1" smtClean="0"/>
              <a:t>XMLHttpRequest</a:t>
            </a:r>
            <a:endParaRPr lang="es-MX" dirty="0" smtClean="0"/>
          </a:p>
          <a:p>
            <a:r>
              <a:rPr lang="es-MX" dirty="0" smtClean="0"/>
              <a:t>Se usan los métodos ‘open’ y ‘</a:t>
            </a:r>
            <a:r>
              <a:rPr lang="es-MX" dirty="0" err="1" smtClean="0"/>
              <a:t>send</a:t>
            </a:r>
            <a:r>
              <a:rPr lang="es-MX" dirty="0" smtClean="0"/>
              <a:t>’ del objeto </a:t>
            </a:r>
            <a:r>
              <a:rPr lang="es-MX" dirty="0" err="1" smtClean="0"/>
              <a:t>XMLHttpRequest</a:t>
            </a:r>
            <a:r>
              <a:rPr lang="es-MX" dirty="0" smtClean="0"/>
              <a:t> para enviar una petición a un servidor</a:t>
            </a:r>
          </a:p>
          <a:p>
            <a:r>
              <a:rPr lang="es-MX" dirty="0" smtClean="0"/>
              <a:t>Obtener los datos de respuesta como datos XML</a:t>
            </a:r>
          </a:p>
          <a:p>
            <a:pPr lvl="1"/>
            <a:r>
              <a:rPr lang="es-MX" dirty="0" smtClean="0">
                <a:hlinkClick r:id="rId2"/>
              </a:rPr>
              <a:t>Ver ejemplo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44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Propiedades de XML DOM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1" indent="0">
              <a:buClr>
                <a:schemeClr val="accent1"/>
              </a:buClr>
              <a:buNone/>
            </a:pPr>
            <a:r>
              <a:rPr lang="es-MX" sz="2800" b="1" dirty="0" smtClean="0"/>
              <a:t>Para X que es </a:t>
            </a:r>
            <a:r>
              <a:rPr lang="es-MX" sz="2800" b="1" dirty="0"/>
              <a:t>un objeto de nodo </a:t>
            </a:r>
            <a:endParaRPr lang="es-MX" sz="2800" b="1" dirty="0" smtClean="0"/>
          </a:p>
          <a:p>
            <a:r>
              <a:rPr lang="es-MX" dirty="0" err="1" smtClean="0"/>
              <a:t>x.nodeName</a:t>
            </a:r>
            <a:r>
              <a:rPr lang="es-MX" dirty="0" smtClean="0"/>
              <a:t> </a:t>
            </a:r>
            <a:r>
              <a:rPr lang="es-MX" dirty="0"/>
              <a:t>- el nombre de x</a:t>
            </a:r>
          </a:p>
          <a:p>
            <a:r>
              <a:rPr lang="es-MX" dirty="0" err="1"/>
              <a:t>x.nodeValue</a:t>
            </a:r>
            <a:r>
              <a:rPr lang="es-MX" dirty="0"/>
              <a:t> - el valor de x</a:t>
            </a:r>
          </a:p>
          <a:p>
            <a:r>
              <a:rPr lang="es-MX" dirty="0" err="1"/>
              <a:t>x.parentNode</a:t>
            </a:r>
            <a:r>
              <a:rPr lang="es-MX" dirty="0"/>
              <a:t> - el nodo padre de x</a:t>
            </a:r>
          </a:p>
          <a:p>
            <a:r>
              <a:rPr lang="es-MX" dirty="0" err="1"/>
              <a:t>x.childNodes</a:t>
            </a:r>
            <a:r>
              <a:rPr lang="es-MX" dirty="0"/>
              <a:t> - los nodos </a:t>
            </a:r>
            <a:r>
              <a:rPr lang="es-MX" dirty="0" smtClean="0"/>
              <a:t>hijos </a:t>
            </a:r>
            <a:r>
              <a:rPr lang="es-MX" dirty="0"/>
              <a:t>de x</a:t>
            </a:r>
          </a:p>
          <a:p>
            <a:r>
              <a:rPr lang="es-MX" dirty="0" err="1"/>
              <a:t>x.attributes</a:t>
            </a:r>
            <a:r>
              <a:rPr lang="es-MX" dirty="0"/>
              <a:t> - los atributos de </a:t>
            </a:r>
            <a:r>
              <a:rPr lang="es-MX" dirty="0" smtClean="0"/>
              <a:t>nodo de x</a:t>
            </a:r>
          </a:p>
          <a:p>
            <a:pPr marL="1143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23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se puede utilizar?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XML se utiliza en muchos aspectos del desarrollo de </a:t>
            </a:r>
            <a:r>
              <a:rPr lang="es-ES" dirty="0" smtClean="0"/>
              <a:t>la red, </a:t>
            </a:r>
            <a:r>
              <a:rPr lang="es-ES" dirty="0"/>
              <a:t>a menudo para simplificar el almacenamiento e intercambio de datos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XML separa datos de HTML</a:t>
            </a:r>
          </a:p>
          <a:p>
            <a:pPr lvl="1"/>
            <a:r>
              <a:rPr lang="es-ES" dirty="0" smtClean="0"/>
              <a:t>XML simplifica el intercambio de datos</a:t>
            </a:r>
          </a:p>
          <a:p>
            <a:pPr lvl="1"/>
            <a:r>
              <a:rPr lang="es-ES" dirty="0" smtClean="0"/>
              <a:t>XML simplifica el transporte de datos</a:t>
            </a:r>
          </a:p>
          <a:p>
            <a:pPr lvl="1"/>
            <a:r>
              <a:rPr lang="es-ES" dirty="0" smtClean="0"/>
              <a:t>XML simplifica cambios de plataforma</a:t>
            </a:r>
          </a:p>
          <a:p>
            <a:pPr lvl="1"/>
            <a:r>
              <a:rPr lang="es-ES" dirty="0" smtClean="0"/>
              <a:t>XML hace más disponibles tus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74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XML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x.getElementsByTagName</a:t>
            </a:r>
            <a:r>
              <a:rPr lang="es-MX" dirty="0"/>
              <a:t> ( </a:t>
            </a:r>
            <a:r>
              <a:rPr lang="es-MX" i="1" dirty="0" err="1" smtClean="0"/>
              <a:t>name</a:t>
            </a:r>
            <a:r>
              <a:rPr lang="es-MX" dirty="0"/>
              <a:t> ) - obtener todos los elementos con un nombre de etiqueta especificado</a:t>
            </a:r>
          </a:p>
          <a:p>
            <a:r>
              <a:rPr lang="es-MX" dirty="0" err="1"/>
              <a:t>x.appendChild</a:t>
            </a:r>
            <a:r>
              <a:rPr lang="es-MX" dirty="0"/>
              <a:t> ( </a:t>
            </a:r>
            <a:r>
              <a:rPr lang="es-MX" i="1" dirty="0" err="1" smtClean="0"/>
              <a:t>node</a:t>
            </a:r>
            <a:r>
              <a:rPr lang="es-MX" dirty="0"/>
              <a:t> ) - insertar un nodo hijo de x</a:t>
            </a:r>
          </a:p>
          <a:p>
            <a:r>
              <a:rPr lang="es-MX" dirty="0" err="1"/>
              <a:t>x.removeChild</a:t>
            </a:r>
            <a:r>
              <a:rPr lang="es-MX" dirty="0"/>
              <a:t> ( </a:t>
            </a:r>
            <a:r>
              <a:rPr lang="es-MX" i="1" dirty="0" err="1" smtClean="0"/>
              <a:t>node</a:t>
            </a:r>
            <a:r>
              <a:rPr lang="es-MX" dirty="0"/>
              <a:t> ) - eliminar un nodo hijo de x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238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El código de JavaScript para obtener el texto de la primera &lt;</a:t>
            </a:r>
            <a:r>
              <a:rPr lang="es-MX" dirty="0" err="1"/>
              <a:t>title</a:t>
            </a:r>
            <a:r>
              <a:rPr lang="es-MX" dirty="0"/>
              <a:t>&gt; en books.xml:</a:t>
            </a:r>
          </a:p>
          <a:p>
            <a:r>
              <a:rPr lang="es-MX" dirty="0" err="1"/>
              <a:t>txt</a:t>
            </a:r>
            <a:r>
              <a:rPr lang="es-MX" dirty="0"/>
              <a:t> = </a:t>
            </a:r>
            <a:r>
              <a:rPr lang="es-MX" dirty="0" err="1"/>
              <a:t>xmldoc.getElementsByTagName</a:t>
            </a:r>
            <a:r>
              <a:rPr lang="es-MX" dirty="0"/>
              <a:t> ("</a:t>
            </a:r>
            <a:r>
              <a:rPr lang="es-MX" dirty="0" err="1"/>
              <a:t>title</a:t>
            </a:r>
            <a:r>
              <a:rPr lang="es-MX" dirty="0"/>
              <a:t>") [0] .</a:t>
            </a:r>
            <a:r>
              <a:rPr lang="es-MX" dirty="0" err="1"/>
              <a:t>childNodes</a:t>
            </a:r>
            <a:r>
              <a:rPr lang="es-MX" dirty="0"/>
              <a:t> [0] .</a:t>
            </a:r>
            <a:r>
              <a:rPr lang="es-MX" dirty="0" err="1"/>
              <a:t>nodeValue</a:t>
            </a:r>
            <a:endParaRPr lang="es-MX" dirty="0"/>
          </a:p>
          <a:p>
            <a:endParaRPr lang="es-MX" dirty="0" smtClean="0"/>
          </a:p>
          <a:p>
            <a:r>
              <a:rPr lang="es-MX" b="1" dirty="0" err="1"/>
              <a:t>xmlDoc</a:t>
            </a:r>
            <a:r>
              <a:rPr lang="es-MX" dirty="0"/>
              <a:t> - el objeto </a:t>
            </a:r>
            <a:r>
              <a:rPr lang="es-MX" dirty="0" smtClean="0"/>
              <a:t>XML DOM </a:t>
            </a:r>
            <a:r>
              <a:rPr lang="es-MX" dirty="0"/>
              <a:t>creado por el </a:t>
            </a:r>
            <a:r>
              <a:rPr lang="es-MX" dirty="0" smtClean="0"/>
              <a:t>analizador.</a:t>
            </a:r>
            <a:endParaRPr lang="es-MX" dirty="0"/>
          </a:p>
          <a:p>
            <a:r>
              <a:rPr lang="es-MX" b="1" dirty="0" err="1"/>
              <a:t>getElementsByTagName</a:t>
            </a:r>
            <a:r>
              <a:rPr lang="es-MX" b="1" dirty="0"/>
              <a:t> ("</a:t>
            </a:r>
            <a:r>
              <a:rPr lang="es-MX" b="1" dirty="0" err="1"/>
              <a:t>title</a:t>
            </a:r>
            <a:r>
              <a:rPr lang="es-MX" b="1" dirty="0"/>
              <a:t>") [0]</a:t>
            </a:r>
            <a:r>
              <a:rPr lang="es-MX" dirty="0"/>
              <a:t> - el primer elemento &lt;</a:t>
            </a:r>
            <a:r>
              <a:rPr lang="es-MX" dirty="0" err="1"/>
              <a:t>title</a:t>
            </a:r>
            <a:r>
              <a:rPr lang="es-MX" dirty="0"/>
              <a:t>&gt;</a:t>
            </a:r>
          </a:p>
          <a:p>
            <a:r>
              <a:rPr lang="es-MX" b="1" dirty="0" err="1"/>
              <a:t>childNodes</a:t>
            </a:r>
            <a:r>
              <a:rPr lang="es-MX" b="1" dirty="0"/>
              <a:t> [0]</a:t>
            </a:r>
            <a:r>
              <a:rPr lang="es-MX" dirty="0"/>
              <a:t> - el primer hijo </a:t>
            </a:r>
            <a:r>
              <a:rPr lang="es-MX" dirty="0" smtClean="0"/>
              <a:t>del elemento &lt;</a:t>
            </a:r>
            <a:r>
              <a:rPr lang="es-MX" dirty="0" err="1" smtClean="0"/>
              <a:t>title</a:t>
            </a:r>
            <a:r>
              <a:rPr lang="es-MX" dirty="0"/>
              <a:t>&gt; </a:t>
            </a:r>
            <a:r>
              <a:rPr lang="es-MX" dirty="0" smtClean="0"/>
              <a:t> </a:t>
            </a:r>
            <a:r>
              <a:rPr lang="es-MX" dirty="0"/>
              <a:t>(el nodo de texto)</a:t>
            </a:r>
          </a:p>
          <a:p>
            <a:r>
              <a:rPr lang="es-MX" b="1" dirty="0" err="1"/>
              <a:t>nodeValue</a:t>
            </a:r>
            <a:r>
              <a:rPr lang="es-MX" dirty="0"/>
              <a:t> - el valor del nodo (el texto mismo)</a:t>
            </a:r>
          </a:p>
          <a:p>
            <a:pPr lvl="1"/>
            <a:r>
              <a:rPr lang="es-MX" dirty="0" smtClean="0">
                <a:hlinkClick r:id="rId2"/>
              </a:rPr>
              <a:t>Ver ejemplo</a:t>
            </a:r>
            <a:endParaRPr lang="es-MX" dirty="0" smtClean="0"/>
          </a:p>
          <a:p>
            <a:pPr lvl="1"/>
            <a:r>
              <a:rPr lang="es-MX" dirty="0" smtClean="0"/>
              <a:t>Después de la ejecución, el </a:t>
            </a:r>
            <a:r>
              <a:rPr lang="es-MX" dirty="0" err="1" smtClean="0"/>
              <a:t>txt</a:t>
            </a:r>
            <a:r>
              <a:rPr lang="es-MX" dirty="0" smtClean="0"/>
              <a:t> obtendrá el valor </a:t>
            </a:r>
            <a:r>
              <a:rPr lang="es-MX" dirty="0"/>
              <a:t>"</a:t>
            </a:r>
            <a:r>
              <a:rPr lang="es-MX" dirty="0" err="1"/>
              <a:t>Everyday</a:t>
            </a:r>
            <a:r>
              <a:rPr lang="es-MX" dirty="0"/>
              <a:t> </a:t>
            </a:r>
            <a:r>
              <a:rPr lang="es-MX" dirty="0" err="1" smtClean="0"/>
              <a:t>Italian</a:t>
            </a:r>
            <a:r>
              <a:rPr lang="es-MX" dirty="0" smtClean="0"/>
              <a:t>«.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99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XSLT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31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339752" y="1556792"/>
            <a:ext cx="5324128" cy="3600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XSLT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Xpath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XLS-FO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-180528" y="2636912"/>
            <a:ext cx="5324128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XSL</a:t>
            </a:r>
            <a:endParaRPr lang="es-ES" dirty="0"/>
          </a:p>
        </p:txBody>
      </p:sp>
      <p:sp>
        <p:nvSpPr>
          <p:cNvPr id="7" name="6 Abrir llave"/>
          <p:cNvSpPr/>
          <p:nvPr/>
        </p:nvSpPr>
        <p:spPr>
          <a:xfrm>
            <a:off x="967594" y="1048685"/>
            <a:ext cx="1008112" cy="39604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5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refiere</a:t>
            </a:r>
            <a:r>
              <a:rPr lang="en-US" dirty="0" smtClean="0"/>
              <a:t> a </a:t>
            </a:r>
            <a:r>
              <a:rPr lang="en-US" dirty="0" err="1" smtClean="0"/>
              <a:t>Transformacion</a:t>
            </a:r>
            <a:r>
              <a:rPr lang="en-US" dirty="0" smtClean="0"/>
              <a:t>  de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hojas</a:t>
            </a:r>
            <a:r>
              <a:rPr lang="en-US" dirty="0" smtClean="0"/>
              <a:t> de </a:t>
            </a:r>
            <a:r>
              <a:rPr lang="en-US" dirty="0" err="1"/>
              <a:t>e</a:t>
            </a:r>
            <a:r>
              <a:rPr lang="en-US" dirty="0" err="1" smtClean="0"/>
              <a:t>stilo</a:t>
            </a:r>
            <a:r>
              <a:rPr lang="en-US" dirty="0" smtClean="0"/>
              <a:t> Extensible.</a:t>
            </a:r>
          </a:p>
          <a:p>
            <a:endParaRPr lang="en-US" dirty="0"/>
          </a:p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hojas</a:t>
            </a:r>
            <a:r>
              <a:rPr lang="en-US" dirty="0" smtClean="0"/>
              <a:t> de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xml.</a:t>
            </a:r>
          </a:p>
          <a:p>
            <a:endParaRPr lang="en-US" dirty="0"/>
          </a:p>
          <a:p>
            <a:r>
              <a:rPr lang="en-US" dirty="0" err="1" smtClean="0"/>
              <a:t>Sirve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transfornar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XML a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formatos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XHTML.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66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 XSLT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o </a:t>
            </a:r>
            <a:r>
              <a:rPr lang="en-US" dirty="0" err="1" smtClean="0"/>
              <a:t>quitar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y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o </a:t>
            </a:r>
            <a:r>
              <a:rPr lang="en-US" dirty="0" err="1" smtClean="0"/>
              <a:t>hacia</a:t>
            </a:r>
            <a:r>
              <a:rPr lang="en-US" dirty="0" smtClean="0"/>
              <a:t> el </a:t>
            </a:r>
            <a:r>
              <a:rPr lang="en-US" dirty="0" err="1" smtClean="0"/>
              <a:t>archivo</a:t>
            </a:r>
            <a:r>
              <a:rPr lang="en-US" dirty="0" smtClean="0"/>
              <a:t> de </a:t>
            </a:r>
            <a:r>
              <a:rPr lang="en-US" dirty="0" err="1" smtClean="0"/>
              <a:t>salida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XSLT </a:t>
            </a:r>
            <a:r>
              <a:rPr lang="en-US" dirty="0" err="1" smtClean="0"/>
              <a:t>utiliza</a:t>
            </a:r>
            <a:r>
              <a:rPr lang="en-US" dirty="0" smtClean="0"/>
              <a:t> XPATH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navegar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archivo</a:t>
            </a:r>
            <a:r>
              <a:rPr lang="en-US" dirty="0" smtClean="0"/>
              <a:t> XML.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59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declara</a:t>
            </a:r>
            <a:r>
              <a:rPr lang="en-US" dirty="0" smtClean="0"/>
              <a:t> el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s-ES" dirty="0" err="1" smtClean="0"/>
              <a:t>íz</a:t>
            </a:r>
            <a:r>
              <a:rPr lang="es-ES" dirty="0" smtClean="0"/>
              <a:t> que indica que el documento es una hoja de estilo XSL.</a:t>
            </a:r>
          </a:p>
          <a:p>
            <a:r>
              <a:rPr lang="es-ES" u="sng" dirty="0"/>
              <a:t>&lt;</a:t>
            </a:r>
            <a:r>
              <a:rPr lang="es-ES" u="sng" dirty="0" err="1"/>
              <a:t>xsl:stylesheet</a:t>
            </a:r>
            <a:r>
              <a:rPr lang="es-ES" u="sng" dirty="0"/>
              <a:t>&gt;  </a:t>
            </a:r>
            <a:r>
              <a:rPr lang="es-ES" dirty="0" smtClean="0"/>
              <a:t>y </a:t>
            </a:r>
            <a:r>
              <a:rPr lang="es-ES" u="sng" dirty="0" smtClean="0"/>
              <a:t>&lt;</a:t>
            </a:r>
            <a:r>
              <a:rPr lang="es-ES" u="sng" dirty="0" err="1" smtClean="0"/>
              <a:t>xsl:transform</a:t>
            </a:r>
            <a:r>
              <a:rPr lang="es-ES" u="sng" dirty="0" smtClean="0"/>
              <a:t>&gt;</a:t>
            </a:r>
          </a:p>
          <a:p>
            <a:endParaRPr lang="es-ES" u="sng" dirty="0"/>
          </a:p>
          <a:p>
            <a:r>
              <a:rPr lang="es-ES" dirty="0" smtClean="0"/>
              <a:t>Se debe declarar también un </a:t>
            </a:r>
            <a:r>
              <a:rPr lang="es-ES" dirty="0" err="1" smtClean="0"/>
              <a:t>NameSpace</a:t>
            </a:r>
            <a:r>
              <a:rPr lang="es-ES" dirty="0" smtClean="0"/>
              <a:t> para poder tener acceso a los elementos de XSLT.</a:t>
            </a:r>
          </a:p>
          <a:p>
            <a:endParaRPr lang="es-ES" dirty="0"/>
          </a:p>
          <a:p>
            <a:r>
              <a:rPr lang="es-ES" dirty="0"/>
              <a:t>&lt;</a:t>
            </a:r>
            <a:r>
              <a:rPr lang="es-ES" dirty="0" err="1"/>
              <a:t>xsl:transform</a:t>
            </a:r>
            <a:r>
              <a:rPr lang="es-ES" dirty="0"/>
              <a:t> </a:t>
            </a:r>
            <a:r>
              <a:rPr lang="es-ES" dirty="0" err="1"/>
              <a:t>version</a:t>
            </a:r>
            <a:r>
              <a:rPr lang="es-ES" dirty="0"/>
              <a:t>="1.0"</a:t>
            </a:r>
            <a:br>
              <a:rPr lang="es-ES" dirty="0"/>
            </a:br>
            <a:r>
              <a:rPr lang="es-ES" dirty="0" err="1"/>
              <a:t>xmlns:xsl</a:t>
            </a:r>
            <a:r>
              <a:rPr lang="es-ES" dirty="0"/>
              <a:t>="http://www.w3.org/1999/XSL/Transform"&gt;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Declaracion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3034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:</a:t>
            </a:r>
          </a:p>
          <a:p>
            <a:r>
              <a:rPr lang="es-ES" dirty="0" smtClean="0"/>
              <a:t>&lt;</a:t>
            </a:r>
            <a:r>
              <a:rPr lang="es-ES" dirty="0" err="1"/>
              <a:t>xsl:template</a:t>
            </a:r>
            <a:r>
              <a:rPr lang="es-ES" dirty="0"/>
              <a:t>&gt; </a:t>
            </a:r>
          </a:p>
          <a:p>
            <a:r>
              <a:rPr lang="es-ES" dirty="0" smtClean="0"/>
              <a:t>&lt;</a:t>
            </a:r>
            <a:r>
              <a:rPr lang="es-ES" dirty="0" err="1"/>
              <a:t>xsl:value-of</a:t>
            </a:r>
            <a:r>
              <a:rPr lang="es-ES" dirty="0"/>
              <a:t>&gt; </a:t>
            </a:r>
            <a:endParaRPr lang="es-ES" dirty="0" smtClean="0"/>
          </a:p>
          <a:p>
            <a:r>
              <a:rPr lang="es-ES" dirty="0"/>
              <a:t>&lt;</a:t>
            </a:r>
            <a:r>
              <a:rPr lang="es-ES" dirty="0" err="1"/>
              <a:t>xsl:choose</a:t>
            </a:r>
            <a:r>
              <a:rPr lang="es-ES" dirty="0" smtClean="0"/>
              <a:t>&gt;</a:t>
            </a:r>
          </a:p>
          <a:p>
            <a:r>
              <a:rPr lang="es-ES" dirty="0"/>
              <a:t>&lt;</a:t>
            </a:r>
            <a:r>
              <a:rPr lang="es-ES" dirty="0" err="1"/>
              <a:t>xsl:for-each</a:t>
            </a:r>
            <a:r>
              <a:rPr lang="es-ES" dirty="0" smtClean="0"/>
              <a:t>&gt;</a:t>
            </a:r>
            <a:endParaRPr lang="en-US" dirty="0"/>
          </a:p>
          <a:p>
            <a:r>
              <a:rPr lang="es-ES" dirty="0"/>
              <a:t>&lt;</a:t>
            </a:r>
            <a:r>
              <a:rPr lang="es-ES" dirty="0" err="1"/>
              <a:t>xsl:sort</a:t>
            </a:r>
            <a:r>
              <a:rPr lang="es-ES" dirty="0"/>
              <a:t>&gt;</a:t>
            </a:r>
          </a:p>
          <a:p>
            <a:r>
              <a:rPr lang="es-ES" dirty="0"/>
              <a:t>&lt;</a:t>
            </a:r>
            <a:r>
              <a:rPr lang="es-ES" dirty="0" err="1"/>
              <a:t>xsl:if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08794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XML</a:t>
            </a:r>
          </a:p>
          <a:p>
            <a:r>
              <a:rPr lang="es-ES" dirty="0"/>
              <a:t>&lt;?</a:t>
            </a:r>
            <a:r>
              <a:rPr lang="es-ES" dirty="0" err="1"/>
              <a:t>xml</a:t>
            </a:r>
            <a:r>
              <a:rPr lang="es-ES" dirty="0"/>
              <a:t> </a:t>
            </a:r>
            <a:r>
              <a:rPr lang="es-ES" dirty="0" err="1"/>
              <a:t>version</a:t>
            </a:r>
            <a:r>
              <a:rPr lang="es-ES" dirty="0"/>
              <a:t>="1.0" </a:t>
            </a:r>
            <a:r>
              <a:rPr lang="es-ES" dirty="0" err="1"/>
              <a:t>encoding</a:t>
            </a:r>
            <a:r>
              <a:rPr lang="es-ES" dirty="0"/>
              <a:t>="UTF-8"?&gt;</a:t>
            </a:r>
            <a:br>
              <a:rPr lang="es-ES" dirty="0"/>
            </a:br>
            <a:r>
              <a:rPr lang="es-ES" dirty="0"/>
              <a:t>&lt;</a:t>
            </a:r>
            <a:r>
              <a:rPr lang="es-ES" dirty="0" err="1"/>
              <a:t>catalog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 &lt;cd&gt;</a:t>
            </a:r>
            <a:br>
              <a:rPr lang="es-ES" dirty="0"/>
            </a:br>
            <a:r>
              <a:rPr lang="es-ES" dirty="0"/>
              <a:t>    &lt;</a:t>
            </a:r>
            <a:r>
              <a:rPr lang="es-ES" dirty="0" err="1"/>
              <a:t>title</a:t>
            </a:r>
            <a:r>
              <a:rPr lang="es-ES" dirty="0"/>
              <a:t>&gt;</a:t>
            </a:r>
            <a:r>
              <a:rPr lang="es-ES" dirty="0" err="1"/>
              <a:t>Empire</a:t>
            </a:r>
            <a:r>
              <a:rPr lang="es-ES" dirty="0"/>
              <a:t> </a:t>
            </a:r>
            <a:r>
              <a:rPr lang="es-ES" dirty="0" err="1"/>
              <a:t>Burlesque</a:t>
            </a:r>
            <a:r>
              <a:rPr lang="es-ES" dirty="0"/>
              <a:t>&lt;/</a:t>
            </a:r>
            <a:r>
              <a:rPr lang="es-ES" dirty="0" err="1"/>
              <a:t>title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   &lt;</a:t>
            </a:r>
            <a:r>
              <a:rPr lang="es-ES" dirty="0" err="1"/>
              <a:t>artist</a:t>
            </a:r>
            <a:r>
              <a:rPr lang="es-ES" dirty="0"/>
              <a:t>&gt;Bob </a:t>
            </a:r>
            <a:r>
              <a:rPr lang="es-ES" dirty="0" err="1"/>
              <a:t>Dylan</a:t>
            </a:r>
            <a:r>
              <a:rPr lang="es-ES" dirty="0"/>
              <a:t>&lt;/</a:t>
            </a:r>
            <a:r>
              <a:rPr lang="es-ES" dirty="0" err="1"/>
              <a:t>artist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   &lt;country&gt;USA&lt;/country&gt;</a:t>
            </a:r>
            <a:br>
              <a:rPr lang="es-ES" dirty="0"/>
            </a:br>
            <a:r>
              <a:rPr lang="es-ES" dirty="0"/>
              <a:t>    &lt;</a:t>
            </a:r>
            <a:r>
              <a:rPr lang="es-ES" dirty="0" err="1"/>
              <a:t>company</a:t>
            </a:r>
            <a:r>
              <a:rPr lang="es-ES" dirty="0"/>
              <a:t>&gt;Columbia&lt;/</a:t>
            </a:r>
            <a:r>
              <a:rPr lang="es-ES" dirty="0" err="1"/>
              <a:t>company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   &lt;</a:t>
            </a:r>
            <a:r>
              <a:rPr lang="es-ES" dirty="0" err="1"/>
              <a:t>price</a:t>
            </a:r>
            <a:r>
              <a:rPr lang="es-ES" dirty="0"/>
              <a:t>&gt;10.90&lt;/</a:t>
            </a:r>
            <a:r>
              <a:rPr lang="es-ES" dirty="0" err="1"/>
              <a:t>price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   &lt;</a:t>
            </a:r>
            <a:r>
              <a:rPr lang="es-ES" dirty="0" err="1"/>
              <a:t>year</a:t>
            </a:r>
            <a:r>
              <a:rPr lang="es-ES" dirty="0"/>
              <a:t>&gt;1985&lt;/</a:t>
            </a:r>
            <a:r>
              <a:rPr lang="es-ES" dirty="0" err="1"/>
              <a:t>year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 &lt;/cd&gt;</a:t>
            </a:r>
            <a:br>
              <a:rPr lang="es-ES" dirty="0"/>
            </a:b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&lt;/</a:t>
            </a:r>
            <a:r>
              <a:rPr lang="es-ES" dirty="0" err="1"/>
              <a:t>catalog</a:t>
            </a:r>
            <a:r>
              <a:rPr lang="es-ES" dirty="0"/>
              <a:t>&gt;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9064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260648"/>
            <a:ext cx="7408333" cy="6336704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&lt;?</a:t>
            </a:r>
            <a:r>
              <a:rPr lang="es-ES" dirty="0" err="1"/>
              <a:t>xml</a:t>
            </a:r>
            <a:r>
              <a:rPr lang="es-ES" dirty="0"/>
              <a:t> </a:t>
            </a:r>
            <a:r>
              <a:rPr lang="es-ES" dirty="0" err="1"/>
              <a:t>version</a:t>
            </a:r>
            <a:r>
              <a:rPr lang="es-ES" dirty="0"/>
              <a:t>="1.0" </a:t>
            </a:r>
            <a:r>
              <a:rPr lang="es-ES" dirty="0" err="1"/>
              <a:t>encoding</a:t>
            </a:r>
            <a:r>
              <a:rPr lang="es-ES" dirty="0"/>
              <a:t>="UTF-8"?&gt;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&lt;</a:t>
            </a:r>
            <a:r>
              <a:rPr lang="es-ES" dirty="0" err="1"/>
              <a:t>xsl:stylesheet</a:t>
            </a:r>
            <a:r>
              <a:rPr lang="es-ES" dirty="0"/>
              <a:t> </a:t>
            </a:r>
            <a:r>
              <a:rPr lang="es-ES" dirty="0" err="1"/>
              <a:t>version</a:t>
            </a:r>
            <a:r>
              <a:rPr lang="es-ES" dirty="0"/>
              <a:t>="1.0"</a:t>
            </a:r>
            <a:br>
              <a:rPr lang="es-ES" dirty="0"/>
            </a:br>
            <a:r>
              <a:rPr lang="es-ES" dirty="0" err="1"/>
              <a:t>xmlns:xsl</a:t>
            </a:r>
            <a:r>
              <a:rPr lang="es-ES" dirty="0"/>
              <a:t>="http://www.w3.org/1999/XSL/Transform"&gt;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&lt;</a:t>
            </a:r>
            <a:r>
              <a:rPr lang="es-ES" dirty="0" err="1"/>
              <a:t>xsl:template</a:t>
            </a:r>
            <a:r>
              <a:rPr lang="es-ES" dirty="0"/>
              <a:t> match="/"&gt;</a:t>
            </a:r>
            <a:br>
              <a:rPr lang="es-ES" dirty="0"/>
            </a:br>
            <a:r>
              <a:rPr lang="es-ES" dirty="0"/>
              <a:t>  &lt;</a:t>
            </a:r>
            <a:r>
              <a:rPr lang="es-ES" dirty="0" err="1"/>
              <a:t>html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 &lt;</a:t>
            </a:r>
            <a:r>
              <a:rPr lang="es-ES" dirty="0" err="1"/>
              <a:t>body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 &lt;h2&gt;</a:t>
            </a:r>
            <a:r>
              <a:rPr lang="es-ES" dirty="0" err="1"/>
              <a:t>My</a:t>
            </a:r>
            <a:r>
              <a:rPr lang="es-ES" dirty="0"/>
              <a:t> CD </a:t>
            </a:r>
            <a:r>
              <a:rPr lang="es-ES" dirty="0" err="1"/>
              <a:t>Collection</a:t>
            </a:r>
            <a:r>
              <a:rPr lang="es-ES" dirty="0"/>
              <a:t>&lt;/h2&gt;</a:t>
            </a:r>
            <a:br>
              <a:rPr lang="es-ES" dirty="0"/>
            </a:br>
            <a:r>
              <a:rPr lang="es-ES" dirty="0"/>
              <a:t>  &lt;</a:t>
            </a:r>
            <a:r>
              <a:rPr lang="es-ES" dirty="0" err="1"/>
              <a:t>table</a:t>
            </a:r>
            <a:r>
              <a:rPr lang="es-ES" dirty="0"/>
              <a:t> </a:t>
            </a:r>
            <a:r>
              <a:rPr lang="es-ES" dirty="0" err="1"/>
              <a:t>border</a:t>
            </a:r>
            <a:r>
              <a:rPr lang="es-ES" dirty="0"/>
              <a:t>="1"&gt;</a:t>
            </a:r>
            <a:br>
              <a:rPr lang="es-ES" dirty="0"/>
            </a:br>
            <a:r>
              <a:rPr lang="es-ES" dirty="0"/>
              <a:t>    &lt;</a:t>
            </a:r>
            <a:r>
              <a:rPr lang="es-ES" dirty="0" err="1"/>
              <a:t>tr</a:t>
            </a:r>
            <a:r>
              <a:rPr lang="es-ES" dirty="0"/>
              <a:t> </a:t>
            </a:r>
            <a:r>
              <a:rPr lang="es-ES" dirty="0" err="1"/>
              <a:t>bgcolor</a:t>
            </a:r>
            <a:r>
              <a:rPr lang="es-ES" dirty="0"/>
              <a:t>="#9acd32"&gt;</a:t>
            </a:r>
            <a:br>
              <a:rPr lang="es-ES" dirty="0"/>
            </a:br>
            <a:r>
              <a:rPr lang="es-ES" dirty="0"/>
              <a:t>      &lt;</a:t>
            </a:r>
            <a:r>
              <a:rPr lang="es-ES" dirty="0" err="1"/>
              <a:t>th</a:t>
            </a:r>
            <a:r>
              <a:rPr lang="es-ES" dirty="0"/>
              <a:t>&gt;</a:t>
            </a:r>
            <a:r>
              <a:rPr lang="es-ES" dirty="0" err="1"/>
              <a:t>Title</a:t>
            </a:r>
            <a:r>
              <a:rPr lang="es-ES" dirty="0"/>
              <a:t>&lt;/</a:t>
            </a:r>
            <a:r>
              <a:rPr lang="es-ES" dirty="0" err="1"/>
              <a:t>th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     &lt;</a:t>
            </a:r>
            <a:r>
              <a:rPr lang="es-ES" dirty="0" err="1"/>
              <a:t>th</a:t>
            </a:r>
            <a:r>
              <a:rPr lang="es-ES" dirty="0"/>
              <a:t>&gt;</a:t>
            </a:r>
            <a:r>
              <a:rPr lang="es-ES" dirty="0" err="1"/>
              <a:t>Artist</a:t>
            </a:r>
            <a:r>
              <a:rPr lang="es-ES" dirty="0"/>
              <a:t>&lt;/</a:t>
            </a:r>
            <a:r>
              <a:rPr lang="es-ES" dirty="0" err="1"/>
              <a:t>th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   &lt;/</a:t>
            </a:r>
            <a:r>
              <a:rPr lang="es-ES" dirty="0" err="1"/>
              <a:t>tr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   &lt;</a:t>
            </a:r>
            <a:r>
              <a:rPr lang="es-ES" dirty="0" err="1"/>
              <a:t>xsl:for-each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="</a:t>
            </a:r>
            <a:r>
              <a:rPr lang="es-ES" dirty="0" err="1"/>
              <a:t>catalog</a:t>
            </a:r>
            <a:r>
              <a:rPr lang="es-ES" dirty="0"/>
              <a:t>/cd"&gt;</a:t>
            </a:r>
            <a:br>
              <a:rPr lang="es-ES" dirty="0"/>
            </a:br>
            <a:r>
              <a:rPr lang="es-ES" dirty="0"/>
              <a:t>    &lt;</a:t>
            </a:r>
            <a:r>
              <a:rPr lang="es-ES" dirty="0" err="1"/>
              <a:t>tr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     &lt;</a:t>
            </a:r>
            <a:r>
              <a:rPr lang="es-ES" dirty="0" err="1"/>
              <a:t>td</a:t>
            </a:r>
            <a:r>
              <a:rPr lang="es-ES" dirty="0"/>
              <a:t>&gt;&lt;</a:t>
            </a:r>
            <a:r>
              <a:rPr lang="es-ES" dirty="0" err="1"/>
              <a:t>xsl:value-of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="</a:t>
            </a:r>
            <a:r>
              <a:rPr lang="es-ES" dirty="0" err="1"/>
              <a:t>title</a:t>
            </a:r>
            <a:r>
              <a:rPr lang="es-ES" dirty="0"/>
              <a:t>"/&gt;&lt;/</a:t>
            </a:r>
            <a:r>
              <a:rPr lang="es-ES" dirty="0" err="1"/>
              <a:t>td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     &lt;</a:t>
            </a:r>
            <a:r>
              <a:rPr lang="es-ES" dirty="0" err="1"/>
              <a:t>td</a:t>
            </a:r>
            <a:r>
              <a:rPr lang="es-ES" dirty="0"/>
              <a:t>&gt;&lt;</a:t>
            </a:r>
            <a:r>
              <a:rPr lang="es-ES" dirty="0" err="1"/>
              <a:t>xsl:value-of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="</a:t>
            </a:r>
            <a:r>
              <a:rPr lang="es-ES" dirty="0" err="1"/>
              <a:t>artist</a:t>
            </a:r>
            <a:r>
              <a:rPr lang="es-ES" dirty="0"/>
              <a:t>"/&gt;&lt;/</a:t>
            </a:r>
            <a:r>
              <a:rPr lang="es-ES" dirty="0" err="1"/>
              <a:t>td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   &lt;/</a:t>
            </a:r>
            <a:r>
              <a:rPr lang="es-ES" dirty="0" err="1"/>
              <a:t>tr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   &lt;/</a:t>
            </a:r>
            <a:r>
              <a:rPr lang="es-ES" dirty="0" err="1"/>
              <a:t>xsl:for-each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 &lt;/</a:t>
            </a:r>
            <a:r>
              <a:rPr lang="es-ES" dirty="0" err="1"/>
              <a:t>table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 &lt;/</a:t>
            </a:r>
            <a:r>
              <a:rPr lang="es-ES" dirty="0" err="1"/>
              <a:t>body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 &lt;/</a:t>
            </a:r>
            <a:r>
              <a:rPr lang="es-ES" dirty="0" err="1"/>
              <a:t>html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&lt;/</a:t>
            </a:r>
            <a:r>
              <a:rPr lang="es-ES" dirty="0" err="1"/>
              <a:t>xsl:template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&lt;/</a:t>
            </a:r>
            <a:r>
              <a:rPr lang="es-ES" dirty="0" err="1"/>
              <a:t>xsl:stylesheet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3351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de internet en XML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XHTML</a:t>
            </a:r>
          </a:p>
          <a:p>
            <a:r>
              <a:rPr lang="es-ES" dirty="0" smtClean="0"/>
              <a:t>XML </a:t>
            </a:r>
            <a:r>
              <a:rPr lang="es-ES" dirty="0" err="1" smtClean="0"/>
              <a:t>Schema</a:t>
            </a:r>
            <a:endParaRPr lang="es-ES" dirty="0" smtClean="0"/>
          </a:p>
          <a:p>
            <a:r>
              <a:rPr lang="es-ES" dirty="0" smtClean="0"/>
              <a:t>SVG</a:t>
            </a:r>
          </a:p>
          <a:p>
            <a:r>
              <a:rPr lang="es-ES" dirty="0" smtClean="0"/>
              <a:t>WSDL</a:t>
            </a:r>
          </a:p>
          <a:p>
            <a:r>
              <a:rPr lang="es-ES" dirty="0" smtClean="0"/>
              <a:t>RSS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8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1196752"/>
            <a:ext cx="7408333" cy="468052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&lt;?</a:t>
            </a:r>
            <a:r>
              <a:rPr lang="es-ES" dirty="0" err="1"/>
              <a:t>xml</a:t>
            </a:r>
            <a:r>
              <a:rPr lang="es-ES" dirty="0"/>
              <a:t> </a:t>
            </a:r>
            <a:r>
              <a:rPr lang="es-ES" dirty="0" err="1"/>
              <a:t>version</a:t>
            </a:r>
            <a:r>
              <a:rPr lang="es-ES" dirty="0"/>
              <a:t>="1.0" </a:t>
            </a:r>
            <a:r>
              <a:rPr lang="es-ES" dirty="0" err="1"/>
              <a:t>encoding</a:t>
            </a:r>
            <a:r>
              <a:rPr lang="es-ES" dirty="0"/>
              <a:t>="UTF-8"?&gt;</a:t>
            </a:r>
            <a:br>
              <a:rPr lang="es-ES" dirty="0"/>
            </a:br>
            <a:r>
              <a:rPr lang="es-ES" u="sng" dirty="0">
                <a:solidFill>
                  <a:srgbClr val="FF0000"/>
                </a:solidFill>
              </a:rPr>
              <a:t>&lt;?</a:t>
            </a:r>
            <a:r>
              <a:rPr lang="es-ES" u="sng" dirty="0" err="1">
                <a:solidFill>
                  <a:srgbClr val="FF0000"/>
                </a:solidFill>
              </a:rPr>
              <a:t>xml-stylesheet</a:t>
            </a:r>
            <a:r>
              <a:rPr lang="es-ES" u="sng" dirty="0">
                <a:solidFill>
                  <a:srgbClr val="FF0000"/>
                </a:solidFill>
              </a:rPr>
              <a:t> </a:t>
            </a:r>
            <a:r>
              <a:rPr lang="es-ES" u="sng" dirty="0" err="1">
                <a:solidFill>
                  <a:srgbClr val="FF0000"/>
                </a:solidFill>
              </a:rPr>
              <a:t>type</a:t>
            </a:r>
            <a:r>
              <a:rPr lang="es-ES" u="sng" dirty="0">
                <a:solidFill>
                  <a:srgbClr val="FF0000"/>
                </a:solidFill>
              </a:rPr>
              <a:t>="</a:t>
            </a:r>
            <a:r>
              <a:rPr lang="es-ES" u="sng" dirty="0" err="1">
                <a:solidFill>
                  <a:srgbClr val="FF0000"/>
                </a:solidFill>
              </a:rPr>
              <a:t>text</a:t>
            </a:r>
            <a:r>
              <a:rPr lang="es-ES" u="sng" dirty="0">
                <a:solidFill>
                  <a:srgbClr val="FF0000"/>
                </a:solidFill>
              </a:rPr>
              <a:t>/</a:t>
            </a:r>
            <a:r>
              <a:rPr lang="es-ES" u="sng" dirty="0" err="1">
                <a:solidFill>
                  <a:srgbClr val="FF0000"/>
                </a:solidFill>
              </a:rPr>
              <a:t>xsl</a:t>
            </a:r>
            <a:r>
              <a:rPr lang="es-ES" u="sng" dirty="0">
                <a:solidFill>
                  <a:srgbClr val="FF0000"/>
                </a:solidFill>
              </a:rPr>
              <a:t>" </a:t>
            </a:r>
            <a:r>
              <a:rPr lang="es-ES" u="sng" dirty="0" err="1">
                <a:solidFill>
                  <a:srgbClr val="FF0000"/>
                </a:solidFill>
              </a:rPr>
              <a:t>href</a:t>
            </a:r>
            <a:r>
              <a:rPr lang="es-ES" u="sng" dirty="0">
                <a:solidFill>
                  <a:srgbClr val="FF0000"/>
                </a:solidFill>
              </a:rPr>
              <a:t>="cdcatalog.xsl"?&gt;</a:t>
            </a:r>
            <a:br>
              <a:rPr lang="es-ES" u="sng" dirty="0">
                <a:solidFill>
                  <a:srgbClr val="FF0000"/>
                </a:solidFill>
              </a:rPr>
            </a:br>
            <a:r>
              <a:rPr lang="es-ES" dirty="0"/>
              <a:t>&lt;</a:t>
            </a:r>
            <a:r>
              <a:rPr lang="es-ES" dirty="0" err="1"/>
              <a:t>catalog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 &lt;cd&gt;</a:t>
            </a:r>
            <a:br>
              <a:rPr lang="es-ES" dirty="0"/>
            </a:br>
            <a:r>
              <a:rPr lang="es-ES" dirty="0"/>
              <a:t>    &lt;</a:t>
            </a:r>
            <a:r>
              <a:rPr lang="es-ES" dirty="0" err="1"/>
              <a:t>title</a:t>
            </a:r>
            <a:r>
              <a:rPr lang="es-ES" dirty="0"/>
              <a:t>&gt;</a:t>
            </a:r>
            <a:r>
              <a:rPr lang="es-ES" dirty="0" err="1"/>
              <a:t>Empire</a:t>
            </a:r>
            <a:r>
              <a:rPr lang="es-ES" dirty="0"/>
              <a:t> </a:t>
            </a:r>
            <a:r>
              <a:rPr lang="es-ES" dirty="0" err="1"/>
              <a:t>Burlesque</a:t>
            </a:r>
            <a:r>
              <a:rPr lang="es-ES" dirty="0"/>
              <a:t>&lt;/</a:t>
            </a:r>
            <a:r>
              <a:rPr lang="es-ES" dirty="0" err="1"/>
              <a:t>title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   &lt;</a:t>
            </a:r>
            <a:r>
              <a:rPr lang="es-ES" dirty="0" err="1"/>
              <a:t>artist</a:t>
            </a:r>
            <a:r>
              <a:rPr lang="es-ES" dirty="0"/>
              <a:t>&gt;Bob </a:t>
            </a:r>
            <a:r>
              <a:rPr lang="es-ES" dirty="0" err="1"/>
              <a:t>Dylan</a:t>
            </a:r>
            <a:r>
              <a:rPr lang="es-ES" dirty="0"/>
              <a:t>&lt;/</a:t>
            </a:r>
            <a:r>
              <a:rPr lang="es-ES" dirty="0" err="1"/>
              <a:t>artist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   &lt;country&gt;USA&lt;/country&gt;</a:t>
            </a:r>
            <a:br>
              <a:rPr lang="es-ES" dirty="0"/>
            </a:br>
            <a:r>
              <a:rPr lang="es-ES" dirty="0"/>
              <a:t>    &lt;</a:t>
            </a:r>
            <a:r>
              <a:rPr lang="es-ES" dirty="0" err="1"/>
              <a:t>company</a:t>
            </a:r>
            <a:r>
              <a:rPr lang="es-ES" dirty="0"/>
              <a:t>&gt;Columbia&lt;/</a:t>
            </a:r>
            <a:r>
              <a:rPr lang="es-ES" dirty="0" err="1"/>
              <a:t>company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   &lt;</a:t>
            </a:r>
            <a:r>
              <a:rPr lang="es-ES" dirty="0" err="1"/>
              <a:t>price</a:t>
            </a:r>
            <a:r>
              <a:rPr lang="es-ES" dirty="0"/>
              <a:t>&gt;10.90&lt;/</a:t>
            </a:r>
            <a:r>
              <a:rPr lang="es-ES" dirty="0" err="1"/>
              <a:t>price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   &lt;</a:t>
            </a:r>
            <a:r>
              <a:rPr lang="es-ES" dirty="0" err="1"/>
              <a:t>year</a:t>
            </a:r>
            <a:r>
              <a:rPr lang="es-ES" dirty="0"/>
              <a:t>&gt;1985&lt;/</a:t>
            </a:r>
            <a:r>
              <a:rPr lang="es-ES" dirty="0" err="1"/>
              <a:t>year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 &lt;/cd&gt;</a:t>
            </a:r>
            <a:br>
              <a:rPr lang="es-ES" dirty="0"/>
            </a:b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&lt;/</a:t>
            </a:r>
            <a:r>
              <a:rPr lang="es-ES" dirty="0" err="1"/>
              <a:t>catalog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880543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XPath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8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356380"/>
            <a:ext cx="7620000" cy="1143000"/>
          </a:xfrm>
        </p:spPr>
        <p:txBody>
          <a:bodyPr/>
          <a:lstStyle/>
          <a:p>
            <a:r>
              <a:rPr lang="es-MX" dirty="0" smtClean="0"/>
              <a:t>¿Qué es XPATH?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5292412" cy="4351338"/>
          </a:xfrm>
        </p:spPr>
        <p:txBody>
          <a:bodyPr/>
          <a:lstStyle/>
          <a:p>
            <a:r>
              <a:rPr lang="es-MX" dirty="0" err="1"/>
              <a:t>XPath</a:t>
            </a:r>
            <a:r>
              <a:rPr lang="es-MX" dirty="0"/>
              <a:t> es una sintaxis para la definición de partes de un documento XML</a:t>
            </a:r>
          </a:p>
          <a:p>
            <a:r>
              <a:rPr lang="es-MX" dirty="0" err="1"/>
              <a:t>XPath</a:t>
            </a:r>
            <a:r>
              <a:rPr lang="es-MX" dirty="0"/>
              <a:t> utiliza expresiones de ruta para navegar en documentos XML</a:t>
            </a:r>
          </a:p>
          <a:p>
            <a:r>
              <a:rPr lang="es-MX" dirty="0" err="1"/>
              <a:t>XPath</a:t>
            </a:r>
            <a:r>
              <a:rPr lang="es-MX" dirty="0"/>
              <a:t> contiene una biblioteca de funciones estándar</a:t>
            </a:r>
          </a:p>
          <a:p>
            <a:r>
              <a:rPr lang="es-MX" dirty="0" err="1"/>
              <a:t>XPath</a:t>
            </a:r>
            <a:r>
              <a:rPr lang="es-MX" dirty="0"/>
              <a:t> es un elemento importante en XSLT</a:t>
            </a:r>
          </a:p>
          <a:p>
            <a:r>
              <a:rPr lang="es-MX" dirty="0" err="1"/>
              <a:t>XPath</a:t>
            </a:r>
            <a:r>
              <a:rPr lang="es-MX" dirty="0"/>
              <a:t> es una recomendación de W3C</a:t>
            </a:r>
          </a:p>
          <a:p>
            <a:endParaRPr lang="es-MX" dirty="0"/>
          </a:p>
        </p:txBody>
      </p:sp>
      <p:pic>
        <p:nvPicPr>
          <p:cNvPr id="1026" name="Picture 2" descr="X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763" y="2055814"/>
            <a:ext cx="2182583" cy="291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1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</a:t>
            </a:r>
            <a:r>
              <a:rPr lang="es-MX" dirty="0" err="1"/>
              <a:t>XPath</a:t>
            </a:r>
            <a:r>
              <a:rPr lang="es-MX" dirty="0"/>
              <a:t> estándar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XPath</a:t>
            </a:r>
            <a:r>
              <a:rPr lang="es-MX" dirty="0"/>
              <a:t> incluye más de 100 funciones incorporadas. Hay funciones para valores de cadena, valores numéricos, fecha y hora de comparación, nodo y manipulación </a:t>
            </a:r>
            <a:r>
              <a:rPr lang="es-MX" dirty="0" err="1"/>
              <a:t>QName</a:t>
            </a:r>
            <a:r>
              <a:rPr lang="es-MX" dirty="0"/>
              <a:t>, manipulación de secuencia, valores booleanos, y más.</a:t>
            </a:r>
          </a:p>
        </p:txBody>
      </p:sp>
    </p:spTree>
    <p:extLst>
      <p:ext uri="{BB962C8B-B14F-4D97-AF65-F5344CB8AC3E}">
        <p14:creationId xmlns:p14="http://schemas.microsoft.com/office/powerpoint/2010/main" val="21227959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NODOS XPATH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</a:t>
            </a:r>
            <a:r>
              <a:rPr lang="es-MX" dirty="0" err="1"/>
              <a:t>XPath</a:t>
            </a:r>
            <a:r>
              <a:rPr lang="es-MX" dirty="0"/>
              <a:t>, hay siete tipos de nodos: elemento, atributo, texto, espacio de nombres, instrucción de procesamiento, comentario, y nodos de documento.</a:t>
            </a:r>
          </a:p>
          <a:p>
            <a:r>
              <a:rPr lang="es-MX" dirty="0"/>
              <a:t>Documentos XML son tratados como árboles de nodos. El elemento de la cima del árbol se denomina el elemento raíz.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1227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628650" y="1341015"/>
            <a:ext cx="41920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&lt;?xml version="1.0" encoding="UTF-8"?&gt;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&lt;bookstore&gt;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 &lt;book&gt;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 &lt;title </a:t>
            </a:r>
            <a:r>
              <a:rPr lang="en-US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"&gt;Harry Potter&lt;/title&gt;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 &lt;author&gt;J K. Rowling&lt;/author&gt;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   &lt;year&gt;2005&lt;/year&gt;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 &lt;price&gt;29.99&lt;/price&gt;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 &lt;/book&gt;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&lt;/bookstore&gt;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628650" y="4470787"/>
            <a:ext cx="70930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Nodos del documento anterior</a:t>
            </a:r>
          </a:p>
          <a:p>
            <a:endParaRPr lang="es-MX" b="0" i="0" dirty="0" smtClean="0">
              <a:solidFill>
                <a:srgbClr val="444444"/>
              </a:solidFill>
              <a:effectLst/>
              <a:latin typeface="Consolas" panose="020B0609020204030204" pitchFamily="49" charset="0"/>
            </a:endParaRPr>
          </a:p>
          <a:p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bookstore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&gt; (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&gt;J K. Rowling&lt;/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&gt; (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="en" (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attribute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i="0" dirty="0" err="1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s-MX" b="0" i="0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23188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Valores atómicos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Valores atómicos son los nodos que no tienen hijos o padres.</a:t>
            </a:r>
          </a:p>
          <a:p>
            <a:r>
              <a:rPr lang="es-MX" dirty="0"/>
              <a:t>Ejemplo de valores atómicos: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J </a:t>
            </a:r>
            <a:r>
              <a:rPr lang="es-MX" dirty="0"/>
              <a:t>K. </a:t>
            </a:r>
            <a:r>
              <a:rPr lang="es-MX" dirty="0" smtClean="0"/>
              <a:t>Rowling</a:t>
            </a:r>
          </a:p>
          <a:p>
            <a:pPr lvl="1"/>
            <a:r>
              <a:rPr lang="es-MX" dirty="0" smtClean="0"/>
              <a:t>"en</a:t>
            </a:r>
            <a:r>
              <a:rPr lang="es-MX" dirty="0"/>
              <a:t>"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0345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Relación de </a:t>
            </a:r>
            <a:r>
              <a:rPr lang="es-MX" dirty="0" smtClean="0"/>
              <a:t>Nodos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Padres</a:t>
            </a:r>
          </a:p>
          <a:p>
            <a:r>
              <a:rPr lang="es-MX" dirty="0"/>
              <a:t>Cada elemento y atributo tiene uno de los padres.</a:t>
            </a:r>
          </a:p>
          <a:p>
            <a:r>
              <a:rPr lang="es-MX" dirty="0"/>
              <a:t>En el siguiente ejemplo; el elemento libro es el padre del título, autor, año y precio:</a:t>
            </a:r>
          </a:p>
          <a:p>
            <a:r>
              <a:rPr lang="es-MX" dirty="0"/>
              <a:t>&lt;</a:t>
            </a:r>
            <a:r>
              <a:rPr lang="es-MX" dirty="0" err="1"/>
              <a:t>book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  &lt;</a:t>
            </a:r>
            <a:r>
              <a:rPr lang="es-MX" dirty="0" err="1"/>
              <a:t>title</a:t>
            </a:r>
            <a:r>
              <a:rPr lang="es-MX" dirty="0"/>
              <a:t>&gt;Harry Potter&lt;/</a:t>
            </a:r>
            <a:r>
              <a:rPr lang="es-MX" dirty="0" err="1"/>
              <a:t>title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  &lt;</a:t>
            </a:r>
            <a:r>
              <a:rPr lang="es-MX" dirty="0" err="1"/>
              <a:t>author</a:t>
            </a:r>
            <a:r>
              <a:rPr lang="es-MX" dirty="0"/>
              <a:t>&gt;J K. Rowling&lt;/</a:t>
            </a:r>
            <a:r>
              <a:rPr lang="es-MX" dirty="0" err="1"/>
              <a:t>author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  &lt;</a:t>
            </a:r>
            <a:r>
              <a:rPr lang="es-MX" dirty="0" err="1"/>
              <a:t>year</a:t>
            </a:r>
            <a:r>
              <a:rPr lang="es-MX" dirty="0"/>
              <a:t>&gt;2005&lt;/</a:t>
            </a:r>
            <a:r>
              <a:rPr lang="es-MX" dirty="0" err="1"/>
              <a:t>year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  &lt;</a:t>
            </a:r>
            <a:r>
              <a:rPr lang="es-MX" dirty="0" err="1"/>
              <a:t>price</a:t>
            </a:r>
            <a:r>
              <a:rPr lang="es-MX" dirty="0"/>
              <a:t>&gt;29.99&lt;/</a:t>
            </a:r>
            <a:r>
              <a:rPr lang="es-MX" dirty="0" err="1"/>
              <a:t>price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&lt;/</a:t>
            </a:r>
            <a:r>
              <a:rPr lang="es-MX" dirty="0" err="1"/>
              <a:t>book</a:t>
            </a:r>
            <a:r>
              <a:rPr lang="es-MX" dirty="0"/>
              <a:t>&gt;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03508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Niños</a:t>
            </a:r>
          </a:p>
          <a:p>
            <a:r>
              <a:rPr lang="es-MX" dirty="0"/>
              <a:t>Los nodos de elementos pueden tener cero, uno o más hijos.</a:t>
            </a:r>
          </a:p>
          <a:p>
            <a:r>
              <a:rPr lang="es-MX" dirty="0"/>
              <a:t>En el siguiente ejemplo; el título, el autor, el año, y los precios que son todos hijos del elemento </a:t>
            </a:r>
            <a:r>
              <a:rPr lang="es-MX" dirty="0" err="1"/>
              <a:t>book</a:t>
            </a:r>
            <a:r>
              <a:rPr lang="es-MX" dirty="0"/>
              <a:t>:</a:t>
            </a:r>
          </a:p>
          <a:p>
            <a:r>
              <a:rPr lang="es-MX" dirty="0"/>
              <a:t>&lt;</a:t>
            </a:r>
            <a:r>
              <a:rPr lang="es-MX" dirty="0" err="1"/>
              <a:t>book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  &lt;</a:t>
            </a:r>
            <a:r>
              <a:rPr lang="es-MX" dirty="0" err="1"/>
              <a:t>title</a:t>
            </a:r>
            <a:r>
              <a:rPr lang="es-MX" dirty="0"/>
              <a:t>&gt;Harry Potter&lt;/</a:t>
            </a:r>
            <a:r>
              <a:rPr lang="es-MX" dirty="0" err="1"/>
              <a:t>title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  &lt;</a:t>
            </a:r>
            <a:r>
              <a:rPr lang="es-MX" dirty="0" err="1"/>
              <a:t>author</a:t>
            </a:r>
            <a:r>
              <a:rPr lang="es-MX" dirty="0"/>
              <a:t>&gt;J K. Rowling&lt;/</a:t>
            </a:r>
            <a:r>
              <a:rPr lang="es-MX" dirty="0" err="1"/>
              <a:t>author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  &lt;</a:t>
            </a:r>
            <a:r>
              <a:rPr lang="es-MX" dirty="0" err="1"/>
              <a:t>year</a:t>
            </a:r>
            <a:r>
              <a:rPr lang="es-MX" dirty="0"/>
              <a:t>&gt;2005&lt;/</a:t>
            </a:r>
            <a:r>
              <a:rPr lang="es-MX" dirty="0" err="1"/>
              <a:t>year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  &lt;</a:t>
            </a:r>
            <a:r>
              <a:rPr lang="es-MX" dirty="0" err="1"/>
              <a:t>price</a:t>
            </a:r>
            <a:r>
              <a:rPr lang="es-MX" dirty="0"/>
              <a:t>&gt;29.99&lt;/</a:t>
            </a:r>
            <a:r>
              <a:rPr lang="es-MX" dirty="0" err="1"/>
              <a:t>price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&lt;/</a:t>
            </a:r>
            <a:r>
              <a:rPr lang="es-MX" dirty="0" err="1"/>
              <a:t>book</a:t>
            </a:r>
            <a:r>
              <a:rPr lang="es-MX" dirty="0"/>
              <a:t>&gt;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76611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Hermanos</a:t>
            </a:r>
          </a:p>
          <a:p>
            <a:r>
              <a:rPr lang="es-MX" dirty="0"/>
              <a:t>Los nodos que tienen el mismo padre.</a:t>
            </a:r>
          </a:p>
          <a:p>
            <a:r>
              <a:rPr lang="es-MX" dirty="0"/>
              <a:t>En el siguiente ejemplo; el título, el autor, el año, y los precios que son todos los hermanos:</a:t>
            </a:r>
          </a:p>
          <a:p>
            <a:r>
              <a:rPr lang="es-MX" dirty="0"/>
              <a:t>&lt;</a:t>
            </a:r>
            <a:r>
              <a:rPr lang="es-MX" dirty="0" err="1"/>
              <a:t>book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  &lt;</a:t>
            </a:r>
            <a:r>
              <a:rPr lang="es-MX" dirty="0" err="1"/>
              <a:t>title</a:t>
            </a:r>
            <a:r>
              <a:rPr lang="es-MX" dirty="0"/>
              <a:t>&gt;Harry Potter&lt;/</a:t>
            </a:r>
            <a:r>
              <a:rPr lang="es-MX" dirty="0" err="1"/>
              <a:t>title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  &lt;</a:t>
            </a:r>
            <a:r>
              <a:rPr lang="es-MX" dirty="0" err="1"/>
              <a:t>author</a:t>
            </a:r>
            <a:r>
              <a:rPr lang="es-MX" dirty="0"/>
              <a:t>&gt;J K. Rowling&lt;/</a:t>
            </a:r>
            <a:r>
              <a:rPr lang="es-MX" dirty="0" err="1"/>
              <a:t>author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  &lt;</a:t>
            </a:r>
            <a:r>
              <a:rPr lang="es-MX" dirty="0" err="1"/>
              <a:t>year</a:t>
            </a:r>
            <a:r>
              <a:rPr lang="es-MX" dirty="0"/>
              <a:t>&gt;2005&lt;/</a:t>
            </a:r>
            <a:r>
              <a:rPr lang="es-MX" dirty="0" err="1"/>
              <a:t>year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  &lt;</a:t>
            </a:r>
            <a:r>
              <a:rPr lang="es-MX" dirty="0" err="1"/>
              <a:t>price</a:t>
            </a:r>
            <a:r>
              <a:rPr lang="es-MX" dirty="0"/>
              <a:t>&gt;29.99&lt;/</a:t>
            </a:r>
            <a:r>
              <a:rPr lang="es-MX" dirty="0" err="1"/>
              <a:t>price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&lt;/</a:t>
            </a:r>
            <a:r>
              <a:rPr lang="es-MX" dirty="0" err="1"/>
              <a:t>book</a:t>
            </a:r>
            <a:r>
              <a:rPr lang="es-MX" dirty="0"/>
              <a:t>&gt;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379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4-09-24 a la(s) 03.00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03" y="3380912"/>
            <a:ext cx="4483100" cy="1498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XML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documentos en XML forman una estructura de un árbol que comienza en la raíz y se ramifica hacia sus hojas.</a:t>
            </a:r>
          </a:p>
          <a:p>
            <a:r>
              <a:rPr lang="es-ES" dirty="0" smtClean="0"/>
              <a:t>Los documentos utilizan una sintaxis simple y auto-descriptible.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5807279" y="3291840"/>
            <a:ext cx="309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Define versión XML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290730" y="3601141"/>
            <a:ext cx="422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Describe el elemento raíz del documento</a:t>
            </a:r>
            <a:endParaRPr lang="es-ES" dirty="0"/>
          </a:p>
        </p:txBody>
      </p:sp>
      <p:cxnSp>
        <p:nvCxnSpPr>
          <p:cNvPr id="8" name="Conector recto de flecha 7"/>
          <p:cNvCxnSpPr/>
          <p:nvPr/>
        </p:nvCxnSpPr>
        <p:spPr>
          <a:xfrm flipH="1" flipV="1">
            <a:off x="2564575" y="3716787"/>
            <a:ext cx="1726155" cy="111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brir llave 23"/>
          <p:cNvSpPr/>
          <p:nvPr/>
        </p:nvSpPr>
        <p:spPr>
          <a:xfrm>
            <a:off x="1652108" y="3828017"/>
            <a:ext cx="399590" cy="70905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/>
          <p:cNvSpPr txBox="1"/>
          <p:nvPr/>
        </p:nvSpPr>
        <p:spPr>
          <a:xfrm>
            <a:off x="123297" y="3828017"/>
            <a:ext cx="152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 elementos hijos de la raíz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65018" y="5220392"/>
            <a:ext cx="152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hlinkClick r:id="rId3"/>
              </a:rPr>
              <a:t>Ejemplo</a:t>
            </a:r>
            <a:endParaRPr lang="es-MX" dirty="0"/>
          </a:p>
        </p:txBody>
      </p:sp>
      <p:sp>
        <p:nvSpPr>
          <p:cNvPr id="9" name="8 CuadroTexto"/>
          <p:cNvSpPr txBox="1"/>
          <p:nvPr/>
        </p:nvSpPr>
        <p:spPr>
          <a:xfrm>
            <a:off x="665018" y="580228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hlinkClick r:id="rId4"/>
              </a:rPr>
              <a:t>Ejemplo 2</a:t>
            </a:r>
            <a:endParaRPr lang="es-MX" dirty="0"/>
          </a:p>
        </p:txBody>
      </p:sp>
      <p:sp>
        <p:nvSpPr>
          <p:cNvPr id="10" name="9 CuadroTexto"/>
          <p:cNvSpPr txBox="1"/>
          <p:nvPr/>
        </p:nvSpPr>
        <p:spPr>
          <a:xfrm>
            <a:off x="2051698" y="5805856"/>
            <a:ext cx="221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hlinkClick r:id="rId5"/>
              </a:rPr>
              <a:t>Ejemplo 2 (con estilo)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370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Ancestros</a:t>
            </a:r>
          </a:p>
          <a:p>
            <a:r>
              <a:rPr lang="es-MX" dirty="0"/>
              <a:t>Los padres de un nodo, los padres de los padres, </a:t>
            </a:r>
            <a:r>
              <a:rPr lang="es-MX" dirty="0" err="1"/>
              <a:t>etc</a:t>
            </a:r>
            <a:endParaRPr lang="es-MX" dirty="0"/>
          </a:p>
          <a:p>
            <a:r>
              <a:rPr lang="es-MX" dirty="0"/>
              <a:t>En el siguiente ejemplo; los antepasados ​​de los elemento de título son el elemento libro y el elemento de librería:</a:t>
            </a:r>
          </a:p>
          <a:p>
            <a:r>
              <a:rPr lang="es-MX" dirty="0"/>
              <a:t>&lt;</a:t>
            </a:r>
            <a:r>
              <a:rPr lang="es-MX" dirty="0" err="1"/>
              <a:t>bookstore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r>
              <a:rPr lang="es-MX" dirty="0"/>
              <a:t>&lt;</a:t>
            </a:r>
            <a:r>
              <a:rPr lang="es-MX" dirty="0" err="1"/>
              <a:t>book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  &lt;</a:t>
            </a:r>
            <a:r>
              <a:rPr lang="es-MX" dirty="0" err="1"/>
              <a:t>title</a:t>
            </a:r>
            <a:r>
              <a:rPr lang="es-MX" dirty="0"/>
              <a:t>&gt;Harry Potter&lt;/</a:t>
            </a:r>
            <a:r>
              <a:rPr lang="es-MX" dirty="0" err="1"/>
              <a:t>title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  &lt;</a:t>
            </a:r>
            <a:r>
              <a:rPr lang="es-MX" dirty="0" err="1"/>
              <a:t>author</a:t>
            </a:r>
            <a:r>
              <a:rPr lang="es-MX" dirty="0"/>
              <a:t>&gt;J K. Rowling&lt;/</a:t>
            </a:r>
            <a:r>
              <a:rPr lang="es-MX" dirty="0" err="1"/>
              <a:t>author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  &lt;</a:t>
            </a:r>
            <a:r>
              <a:rPr lang="es-MX" dirty="0" err="1"/>
              <a:t>year</a:t>
            </a:r>
            <a:r>
              <a:rPr lang="es-MX" dirty="0"/>
              <a:t>&gt;2005&lt;/</a:t>
            </a:r>
            <a:r>
              <a:rPr lang="es-MX" dirty="0" err="1"/>
              <a:t>year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  &lt;</a:t>
            </a:r>
            <a:r>
              <a:rPr lang="es-MX" dirty="0" err="1"/>
              <a:t>price</a:t>
            </a:r>
            <a:r>
              <a:rPr lang="es-MX" dirty="0"/>
              <a:t>&gt;29.99&lt;/</a:t>
            </a:r>
            <a:r>
              <a:rPr lang="es-MX" dirty="0" err="1"/>
              <a:t>price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&lt;/</a:t>
            </a:r>
            <a:r>
              <a:rPr lang="es-MX" dirty="0" err="1"/>
              <a:t>book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r>
              <a:rPr lang="es-MX" dirty="0"/>
              <a:t>&lt;/</a:t>
            </a:r>
            <a:r>
              <a:rPr lang="es-MX" dirty="0" err="1"/>
              <a:t>bookstore</a:t>
            </a:r>
            <a:r>
              <a:rPr lang="es-MX" dirty="0"/>
              <a:t>&gt;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47265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Descendientes</a:t>
            </a:r>
          </a:p>
          <a:p>
            <a:r>
              <a:rPr lang="es-MX" dirty="0"/>
              <a:t>Los hijos de un nodo, hijos de los hijos, </a:t>
            </a:r>
            <a:r>
              <a:rPr lang="es-MX" dirty="0" err="1"/>
              <a:t>etc</a:t>
            </a:r>
            <a:endParaRPr lang="es-MX" dirty="0"/>
          </a:p>
          <a:p>
            <a:r>
              <a:rPr lang="es-MX" dirty="0"/>
              <a:t>En el siguiente ejemplo; descendientes del elemento de librería son los elementos del libro, título, autor, año, y los precios:</a:t>
            </a:r>
          </a:p>
          <a:p>
            <a:r>
              <a:rPr lang="es-MX" dirty="0"/>
              <a:t>&lt;</a:t>
            </a:r>
            <a:r>
              <a:rPr lang="es-MX" dirty="0" err="1"/>
              <a:t>bookstore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r>
              <a:rPr lang="es-MX" dirty="0"/>
              <a:t>&lt;</a:t>
            </a:r>
            <a:r>
              <a:rPr lang="es-MX" dirty="0" err="1"/>
              <a:t>book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  &lt;</a:t>
            </a:r>
            <a:r>
              <a:rPr lang="es-MX" dirty="0" err="1"/>
              <a:t>title</a:t>
            </a:r>
            <a:r>
              <a:rPr lang="es-MX" dirty="0"/>
              <a:t>&gt;Harry Potter&lt;/</a:t>
            </a:r>
            <a:r>
              <a:rPr lang="es-MX" dirty="0" err="1"/>
              <a:t>title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  &lt;</a:t>
            </a:r>
            <a:r>
              <a:rPr lang="es-MX" dirty="0" err="1"/>
              <a:t>author</a:t>
            </a:r>
            <a:r>
              <a:rPr lang="es-MX" dirty="0"/>
              <a:t>&gt;J K. Rowling&lt;/</a:t>
            </a:r>
            <a:r>
              <a:rPr lang="es-MX" dirty="0" err="1"/>
              <a:t>author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  &lt;</a:t>
            </a:r>
            <a:r>
              <a:rPr lang="es-MX" dirty="0" err="1"/>
              <a:t>year</a:t>
            </a:r>
            <a:r>
              <a:rPr lang="es-MX" dirty="0"/>
              <a:t>&gt;2005&lt;/</a:t>
            </a:r>
            <a:r>
              <a:rPr lang="es-MX" dirty="0" err="1"/>
              <a:t>year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  &lt;</a:t>
            </a:r>
            <a:r>
              <a:rPr lang="es-MX" dirty="0" err="1"/>
              <a:t>price</a:t>
            </a:r>
            <a:r>
              <a:rPr lang="es-MX" dirty="0"/>
              <a:t>&gt;29.99&lt;/</a:t>
            </a:r>
            <a:r>
              <a:rPr lang="es-MX" dirty="0" err="1"/>
              <a:t>price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&lt;/</a:t>
            </a:r>
            <a:r>
              <a:rPr lang="es-MX" dirty="0" err="1"/>
              <a:t>book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r>
              <a:rPr lang="es-MX" dirty="0"/>
              <a:t>&lt;/</a:t>
            </a:r>
            <a:r>
              <a:rPr lang="es-MX" dirty="0" err="1"/>
              <a:t>bookstore</a:t>
            </a:r>
            <a:r>
              <a:rPr lang="es-MX" dirty="0"/>
              <a:t>&gt;</a:t>
            </a:r>
          </a:p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28066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 de </a:t>
            </a:r>
            <a:r>
              <a:rPr lang="es-MX" dirty="0" smtClean="0"/>
              <a:t>nodos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003245"/>
              </p:ext>
            </p:extLst>
          </p:nvPr>
        </p:nvGraphicFramePr>
        <p:xfrm>
          <a:off x="1550039" y="2540987"/>
          <a:ext cx="6232720" cy="3600450"/>
        </p:xfrm>
        <a:graphic>
          <a:graphicData uri="http://schemas.openxmlformats.org/drawingml/2006/table">
            <a:tbl>
              <a:tblPr/>
              <a:tblGrid>
                <a:gridCol w="1503140"/>
                <a:gridCol w="4729580"/>
              </a:tblGrid>
              <a:tr h="290795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Expression</a:t>
                      </a:r>
                    </a:p>
                  </a:txBody>
                  <a:tcPr marL="21431" marR="21431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</a:p>
                  </a:txBody>
                  <a:tcPr marL="21431" marR="21431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357644">
                <a:tc>
                  <a:txBody>
                    <a:bodyPr/>
                    <a:lstStyle/>
                    <a:p>
                      <a:pPr fontAlgn="t"/>
                      <a:r>
                        <a:rPr lang="es-MX" i="1">
                          <a:effectLst/>
                          <a:latin typeface="verdana" panose="020B0604030504040204" pitchFamily="34" charset="0"/>
                        </a:rPr>
                        <a:t>nodename</a:t>
                      </a:r>
                      <a:endParaRPr lang="es-MX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719" marR="35719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Selects all nodes with the name "</a:t>
                      </a:r>
                      <a:r>
                        <a:rPr lang="en-US" i="1">
                          <a:effectLst/>
                          <a:latin typeface="verdana" panose="020B0604030504040204" pitchFamily="34" charset="0"/>
                        </a:rPr>
                        <a:t>nodename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"</a:t>
                      </a:r>
                    </a:p>
                  </a:txBody>
                  <a:tcPr marL="35719" marR="35719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644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verdana" panose="020B0604030504040204" pitchFamily="34" charset="0"/>
                        </a:rPr>
                        <a:t>/</a:t>
                      </a:r>
                    </a:p>
                  </a:txBody>
                  <a:tcPr marL="35719" marR="35719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Selects from the root node</a:t>
                      </a:r>
                    </a:p>
                  </a:txBody>
                  <a:tcPr marL="35719" marR="35719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98302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verdana" panose="020B0604030504040204" pitchFamily="34" charset="0"/>
                        </a:rPr>
                        <a:t>//</a:t>
                      </a:r>
                    </a:p>
                  </a:txBody>
                  <a:tcPr marL="35719" marR="35719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Selects nodes in the document from the current node that match the selection no matter where they are</a:t>
                      </a:r>
                    </a:p>
                  </a:txBody>
                  <a:tcPr marL="35719" marR="35719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644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5719" marR="35719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verdana" panose="020B0604030504040204" pitchFamily="34" charset="0"/>
                        </a:rPr>
                        <a:t>Selects the current node</a:t>
                      </a:r>
                    </a:p>
                  </a:txBody>
                  <a:tcPr marL="35719" marR="35719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7644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verdana" panose="020B0604030504040204" pitchFamily="34" charset="0"/>
                        </a:rPr>
                        <a:t>..</a:t>
                      </a:r>
                    </a:p>
                  </a:txBody>
                  <a:tcPr marL="35719" marR="35719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Selects the parent of the current node</a:t>
                      </a:r>
                    </a:p>
                  </a:txBody>
                  <a:tcPr marL="35719" marR="35719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644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verdana" panose="020B0604030504040204" pitchFamily="34" charset="0"/>
                        </a:rPr>
                        <a:t>@</a:t>
                      </a:r>
                    </a:p>
                  </a:txBody>
                  <a:tcPr marL="35719" marR="35719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dirty="0" err="1">
                          <a:effectLst/>
                          <a:latin typeface="verdana" panose="020B0604030504040204" pitchFamily="34" charset="0"/>
                        </a:rPr>
                        <a:t>Selects</a:t>
                      </a:r>
                      <a:r>
                        <a:rPr lang="es-MX" dirty="0"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s-MX" dirty="0" err="1">
                          <a:effectLst/>
                          <a:latin typeface="verdana" panose="020B0604030504040204" pitchFamily="34" charset="0"/>
                        </a:rPr>
                        <a:t>attributes</a:t>
                      </a:r>
                      <a:endParaRPr lang="es-MX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719" marR="35719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628650" y="1298858"/>
            <a:ext cx="6706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0" i="0" dirty="0" err="1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XPath</a:t>
            </a:r>
            <a:r>
              <a:rPr lang="es-MX" b="0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 utiliza expresiones de ruta para seleccionar nodos en un documento XML. El nodo se selecciona siguiendo una ruta o pasos. Las expresiones de ruta más útiles se enumeran a continuación: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07488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Los operadores </a:t>
            </a:r>
            <a:r>
              <a:rPr lang="es-MX" dirty="0" err="1" smtClean="0"/>
              <a:t>XPath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214820"/>
            <a:ext cx="7886700" cy="4351338"/>
          </a:xfrm>
        </p:spPr>
        <p:txBody>
          <a:bodyPr/>
          <a:lstStyle/>
          <a:p>
            <a:r>
              <a:rPr lang="es-MX" dirty="0"/>
              <a:t>A continuación se muestra una lista de los operadores que se pueden utilizar en expresiones </a:t>
            </a:r>
            <a:r>
              <a:rPr lang="es-MX" dirty="0" err="1" smtClean="0"/>
              <a:t>Xpath</a:t>
            </a:r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957436"/>
              </p:ext>
            </p:extLst>
          </p:nvPr>
        </p:nvGraphicFramePr>
        <p:xfrm>
          <a:off x="2136914" y="2052169"/>
          <a:ext cx="4214010" cy="4740550"/>
        </p:xfrm>
        <a:graphic>
          <a:graphicData uri="http://schemas.openxmlformats.org/drawingml/2006/table">
            <a:tbl>
              <a:tblPr/>
              <a:tblGrid>
                <a:gridCol w="1016291"/>
                <a:gridCol w="1437177"/>
                <a:gridCol w="1760542"/>
              </a:tblGrid>
              <a:tr h="202051"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Operator</a:t>
                      </a:r>
                    </a:p>
                  </a:txBody>
                  <a:tcPr marL="13591" marR="13591" marT="18121" marB="1812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  <a:endParaRPr lang="es-MX" sz="1100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591" marR="13591" marT="18121" marB="1812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Example</a:t>
                      </a:r>
                    </a:p>
                  </a:txBody>
                  <a:tcPr marL="13591" marR="13591" marT="18121" marB="1812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15713"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|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Computes two node-sets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//book | //cd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499"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+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Addition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6 + 4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48499"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-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Subtraction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6 - 4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499"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*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Multiplication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6 * 4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48499"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div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Division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 dirty="0">
                          <a:effectLst/>
                          <a:latin typeface="verdana" panose="020B0604030504040204" pitchFamily="34" charset="0"/>
                        </a:rPr>
                        <a:t>8 div 4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499"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=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Equal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 dirty="0" err="1">
                          <a:effectLst/>
                          <a:latin typeface="verdana" panose="020B0604030504040204" pitchFamily="34" charset="0"/>
                        </a:rPr>
                        <a:t>price</a:t>
                      </a:r>
                      <a:r>
                        <a:rPr lang="es-MX" sz="1100" dirty="0">
                          <a:effectLst/>
                          <a:latin typeface="verdana" panose="020B0604030504040204" pitchFamily="34" charset="0"/>
                        </a:rPr>
                        <a:t>=9.80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48499"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!=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Not equal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 dirty="0" err="1">
                          <a:effectLst/>
                          <a:latin typeface="verdana" panose="020B0604030504040204" pitchFamily="34" charset="0"/>
                        </a:rPr>
                        <a:t>price</a:t>
                      </a:r>
                      <a:r>
                        <a:rPr lang="es-MX" sz="1100" dirty="0">
                          <a:effectLst/>
                          <a:latin typeface="verdana" panose="020B0604030504040204" pitchFamily="34" charset="0"/>
                        </a:rPr>
                        <a:t>!=9.80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499"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&lt;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Less than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price&lt;9.80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03569"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&lt;=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 panose="020B0604030504040204" pitchFamily="34" charset="0"/>
                        </a:rPr>
                        <a:t>Less than or equal to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price&lt;=9.80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499"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&gt;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Greater than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price&gt;9.80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15713"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&gt;=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 panose="020B0604030504040204" pitchFamily="34" charset="0"/>
                        </a:rPr>
                        <a:t>Greater than or equal to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price&gt;=9.80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569"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or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or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price=9.80 or price=9.70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03569"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and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and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price&gt;9.00 and price&lt;9.90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5713"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mod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>
                          <a:effectLst/>
                          <a:latin typeface="verdana" panose="020B0604030504040204" pitchFamily="34" charset="0"/>
                        </a:rPr>
                        <a:t>Modulus (division remainder)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100" dirty="0">
                          <a:effectLst/>
                          <a:latin typeface="verdana" panose="020B0604030504040204" pitchFamily="34" charset="0"/>
                        </a:rPr>
                        <a:t>5 </a:t>
                      </a:r>
                      <a:r>
                        <a:rPr lang="es-MX" sz="1100" dirty="0" err="1">
                          <a:effectLst/>
                          <a:latin typeface="verdana" panose="020B0604030504040204" pitchFamily="34" charset="0"/>
                        </a:rPr>
                        <a:t>mod</a:t>
                      </a:r>
                      <a:r>
                        <a:rPr lang="es-MX" sz="1100" dirty="0">
                          <a:effectLst/>
                          <a:latin typeface="verdana" panose="020B0604030504040204" pitchFamily="34" charset="0"/>
                        </a:rPr>
                        <a:t> 2</a:t>
                      </a:r>
                    </a:p>
                  </a:txBody>
                  <a:tcPr marL="22651" marR="22651" marT="42281" marB="422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6356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XQuery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453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XQUERY?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26469"/>
            <a:ext cx="4712863" cy="3263504"/>
          </a:xfrm>
        </p:spPr>
        <p:txBody>
          <a:bodyPr>
            <a:normAutofit fontScale="92500"/>
          </a:bodyPr>
          <a:lstStyle/>
          <a:p>
            <a:r>
              <a:rPr lang="es-MX" dirty="0" err="1" smtClean="0"/>
              <a:t>XQuery</a:t>
            </a:r>
            <a:r>
              <a:rPr lang="es-MX" dirty="0" smtClean="0"/>
              <a:t> </a:t>
            </a:r>
            <a:r>
              <a:rPr lang="es-MX" dirty="0"/>
              <a:t>es </a:t>
            </a:r>
            <a:r>
              <a:rPr lang="es-MX" b="1" i="1" dirty="0"/>
              <a:t>el</a:t>
            </a:r>
            <a:r>
              <a:rPr lang="es-MX" dirty="0"/>
              <a:t> lenguaje de consulta de datos XML</a:t>
            </a:r>
          </a:p>
          <a:p>
            <a:r>
              <a:rPr lang="es-MX" dirty="0" err="1"/>
              <a:t>XQuery</a:t>
            </a:r>
            <a:r>
              <a:rPr lang="es-MX" dirty="0"/>
              <a:t> para XML es como SQL para bases de datos</a:t>
            </a:r>
          </a:p>
          <a:p>
            <a:r>
              <a:rPr lang="es-MX" dirty="0" err="1"/>
              <a:t>XQuery</a:t>
            </a:r>
            <a:r>
              <a:rPr lang="es-MX" dirty="0"/>
              <a:t> se basa en expresiones </a:t>
            </a:r>
            <a:r>
              <a:rPr lang="es-MX" dirty="0" err="1"/>
              <a:t>XPath</a:t>
            </a:r>
            <a:endParaRPr lang="es-MX" dirty="0"/>
          </a:p>
          <a:p>
            <a:r>
              <a:rPr lang="es-MX" dirty="0" err="1"/>
              <a:t>XQuery</a:t>
            </a:r>
            <a:r>
              <a:rPr lang="es-MX" dirty="0"/>
              <a:t> es apoyado por las principales bases de datos</a:t>
            </a:r>
          </a:p>
          <a:p>
            <a:r>
              <a:rPr lang="es-MX" dirty="0" err="1"/>
              <a:t>XQuery</a:t>
            </a:r>
            <a:r>
              <a:rPr lang="es-MX" dirty="0"/>
              <a:t> es una Recomendación del W3C</a:t>
            </a:r>
          </a:p>
          <a:p>
            <a:endParaRPr lang="es-MX" dirty="0"/>
          </a:p>
        </p:txBody>
      </p:sp>
      <p:pic>
        <p:nvPicPr>
          <p:cNvPr id="4097" name="Picture 1" descr="X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745" y="2479989"/>
            <a:ext cx="2166870" cy="216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5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XQuery</a:t>
            </a:r>
            <a:r>
              <a:rPr lang="es-MX" dirty="0"/>
              <a:t> - Ejemplos de </a:t>
            </a:r>
            <a:r>
              <a:rPr lang="es-MX" dirty="0" smtClean="0"/>
              <a:t>Uso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XQuery</a:t>
            </a:r>
            <a:r>
              <a:rPr lang="es-MX" dirty="0"/>
              <a:t> se puede utilizar para:</a:t>
            </a:r>
          </a:p>
          <a:p>
            <a:r>
              <a:rPr lang="es-MX" dirty="0"/>
              <a:t>Extraer información a utilizar en un servicio Web</a:t>
            </a:r>
          </a:p>
          <a:p>
            <a:r>
              <a:rPr lang="es-MX" dirty="0"/>
              <a:t>Generar informes resumidos</a:t>
            </a:r>
          </a:p>
          <a:p>
            <a:r>
              <a:rPr lang="es-MX" dirty="0"/>
              <a:t>Transformar datos XML en XHTML</a:t>
            </a:r>
          </a:p>
          <a:p>
            <a:r>
              <a:rPr lang="es-MX" dirty="0" smtClean="0"/>
              <a:t>Buscar Documentos </a:t>
            </a:r>
            <a:r>
              <a:rPr lang="es-MX" dirty="0"/>
              <a:t>Web de información relevante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89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2955" y="1166343"/>
            <a:ext cx="4353780" cy="3678612"/>
          </a:xfrm>
        </p:spPr>
        <p:txBody>
          <a:bodyPr>
            <a:normAutofit fontScale="62500" lnSpcReduction="20000"/>
          </a:bodyPr>
          <a:lstStyle/>
          <a:p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&lt;?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xml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version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="1.0" 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encoding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="UTF-8"?&gt;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&lt;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bookstore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&lt;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book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category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="COOKING"&gt;</a:t>
            </a:r>
            <a:r>
              <a:rPr lang="es-MX" dirty="0"/>
              <a:t/>
            </a:r>
            <a:br>
              <a:rPr lang="es-MX" dirty="0"/>
            </a:b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title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lang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="en"&gt;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Everyday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Italian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&lt;/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title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dirty="0"/>
              <a:t/>
            </a:r>
            <a:br>
              <a:rPr lang="es-MX" dirty="0"/>
            </a:b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author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Giada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 De 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Laurentiis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&lt;/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author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dirty="0"/>
              <a:t/>
            </a:r>
            <a:br>
              <a:rPr lang="es-MX" dirty="0"/>
            </a:b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year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&gt;2005&lt;/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year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dirty="0"/>
              <a:t/>
            </a:r>
            <a:br>
              <a:rPr lang="es-MX" dirty="0"/>
            </a:b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price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&gt;30.00&lt;/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price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dirty="0"/>
              <a:t/>
            </a:r>
            <a:br>
              <a:rPr lang="es-MX" dirty="0"/>
            </a:b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&lt;/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book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&lt;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book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category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="CHILDREN"&gt;</a:t>
            </a:r>
            <a:r>
              <a:rPr lang="es-MX" dirty="0"/>
              <a:t/>
            </a:r>
            <a:br>
              <a:rPr lang="es-MX" dirty="0"/>
            </a:b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title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lang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="en"&gt;Harry Potter&lt;/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title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dirty="0"/>
              <a:t/>
            </a:r>
            <a:br>
              <a:rPr lang="es-MX" dirty="0"/>
            </a:b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author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&gt;J K. Rowling&lt;/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author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dirty="0"/>
              <a:t/>
            </a:r>
            <a:br>
              <a:rPr lang="es-MX" dirty="0"/>
            </a:b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year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&gt;2005&lt;/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year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dirty="0"/>
              <a:t/>
            </a:r>
            <a:br>
              <a:rPr lang="es-MX" dirty="0"/>
            </a:b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price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&gt;29.99&lt;/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price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dirty="0"/>
              <a:t/>
            </a:r>
            <a:br>
              <a:rPr lang="es-MX" dirty="0"/>
            </a:b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&lt;/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book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4704008" y="1166344"/>
            <a:ext cx="42210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&lt;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book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category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="WEB"&gt;</a:t>
            </a:r>
            <a:r>
              <a:rPr lang="es-MX" sz="1350" dirty="0"/>
              <a:t/>
            </a:r>
            <a:br>
              <a:rPr lang="es-MX" sz="1350" dirty="0"/>
            </a:b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title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lang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="en"&gt;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XQuery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Kick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Start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&lt;/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title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sz="1350" dirty="0"/>
              <a:t/>
            </a:r>
            <a:br>
              <a:rPr lang="es-MX" sz="1350" dirty="0"/>
            </a:b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author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&gt;James 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McGovern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&lt;/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author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sz="1350" dirty="0"/>
              <a:t/>
            </a:r>
            <a:br>
              <a:rPr lang="es-MX" sz="1350" dirty="0"/>
            </a:b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author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&gt;Per 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Bothner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&lt;/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author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sz="1350" dirty="0"/>
              <a:t/>
            </a:r>
            <a:br>
              <a:rPr lang="es-MX" sz="1350" dirty="0"/>
            </a:b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author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Kurt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Cagle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&lt;/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author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sz="1350" dirty="0"/>
              <a:t/>
            </a:r>
            <a:br>
              <a:rPr lang="es-MX" sz="1350" dirty="0"/>
            </a:b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author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&gt;James 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Linn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&lt;/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author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sz="1350" dirty="0"/>
              <a:t/>
            </a:r>
            <a:br>
              <a:rPr lang="es-MX" sz="1350" dirty="0"/>
            </a:b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author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Vaidyanathan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Nagarajan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&lt;/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author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sz="1350" dirty="0"/>
              <a:t/>
            </a:r>
            <a:br>
              <a:rPr lang="es-MX" sz="1350" dirty="0"/>
            </a:b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year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&gt;2003&lt;/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year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sz="1350" dirty="0"/>
              <a:t/>
            </a:r>
            <a:br>
              <a:rPr lang="es-MX" sz="1350" dirty="0"/>
            </a:b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price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&gt;49.99&lt;/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price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sz="1350" dirty="0"/>
              <a:t/>
            </a:r>
            <a:br>
              <a:rPr lang="es-MX" sz="1350" dirty="0"/>
            </a:b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&lt;/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book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sz="1350" dirty="0"/>
              <a:t/>
            </a:r>
            <a:br>
              <a:rPr lang="es-MX" sz="1350" dirty="0"/>
            </a:br>
            <a:r>
              <a:rPr lang="es-MX" sz="1350" dirty="0"/>
              <a:t/>
            </a:r>
            <a:br>
              <a:rPr lang="es-MX" sz="1350" dirty="0"/>
            </a:b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&lt;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book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category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="WEB"&gt;</a:t>
            </a:r>
            <a:r>
              <a:rPr lang="es-MX" sz="1350" dirty="0"/>
              <a:t/>
            </a:r>
            <a:br>
              <a:rPr lang="es-MX" sz="1350" dirty="0"/>
            </a:b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title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lang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="en"&gt;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Learning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 XML&lt;/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title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sz="1350" dirty="0"/>
              <a:t/>
            </a:r>
            <a:br>
              <a:rPr lang="es-MX" sz="1350" dirty="0"/>
            </a:b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author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&gt;Erik T. 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Ray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&lt;/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author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sz="1350" dirty="0"/>
              <a:t/>
            </a:r>
            <a:br>
              <a:rPr lang="es-MX" sz="1350" dirty="0"/>
            </a:b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year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&gt;2003&lt;/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year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sz="1350" dirty="0"/>
              <a:t/>
            </a:r>
            <a:br>
              <a:rPr lang="es-MX" sz="1350" dirty="0"/>
            </a:b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price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&gt;39.95&lt;/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price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sz="1350" dirty="0"/>
              <a:t/>
            </a:r>
            <a:br>
              <a:rPr lang="es-MX" sz="1350" dirty="0"/>
            </a:b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&lt;/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book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r>
              <a:rPr lang="es-MX" sz="1350" dirty="0"/>
              <a:t/>
            </a:r>
            <a:br>
              <a:rPr lang="es-MX" sz="1350" dirty="0"/>
            </a:br>
            <a:r>
              <a:rPr lang="es-MX" sz="1350" dirty="0"/>
              <a:t/>
            </a:r>
            <a:br>
              <a:rPr lang="es-MX" sz="1350" dirty="0"/>
            </a:b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&lt;/</a:t>
            </a:r>
            <a:r>
              <a:rPr lang="es-MX" sz="1350" dirty="0" err="1">
                <a:solidFill>
                  <a:srgbClr val="444444"/>
                </a:solidFill>
                <a:latin typeface="Consolas" panose="020B0609020204030204" pitchFamily="49" charset="0"/>
              </a:rPr>
              <a:t>bookstore</a:t>
            </a:r>
            <a:r>
              <a:rPr lang="es-MX" sz="1350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endParaRPr lang="es-MX" sz="1350" dirty="0"/>
          </a:p>
        </p:txBody>
      </p:sp>
    </p:spTree>
    <p:extLst>
      <p:ext uri="{BB962C8B-B14F-4D97-AF65-F5344CB8AC3E}">
        <p14:creationId xmlns:p14="http://schemas.microsoft.com/office/powerpoint/2010/main" val="16492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Cómo Seleccionar Nodos De "books.xml</a:t>
            </a:r>
            <a:r>
              <a:rPr lang="es-MX" dirty="0" smtClean="0"/>
              <a:t>"?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función </a:t>
            </a:r>
            <a:r>
              <a:rPr lang="es-MX" dirty="0" err="1"/>
              <a:t>doc</a:t>
            </a:r>
            <a:r>
              <a:rPr lang="es-MX" dirty="0"/>
              <a:t> () se utiliza para abrir el archivo "books.xml</a:t>
            </a:r>
            <a:r>
              <a:rPr lang="es-MX" dirty="0" smtClean="0"/>
              <a:t>":</a:t>
            </a:r>
          </a:p>
          <a:p>
            <a:endParaRPr lang="es-MX" dirty="0"/>
          </a:p>
          <a:p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doc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("books.xml")</a:t>
            </a:r>
            <a:r>
              <a:rPr lang="es-MX" dirty="0">
                <a:solidFill>
                  <a:srgbClr val="E80000"/>
                </a:solidFill>
                <a:latin typeface="Consolas" panose="020B0609020204030204" pitchFamily="49" charset="0"/>
              </a:rPr>
              <a:t>/</a:t>
            </a:r>
            <a:r>
              <a:rPr lang="es-MX" dirty="0" err="1">
                <a:solidFill>
                  <a:srgbClr val="E80000"/>
                </a:solidFill>
                <a:latin typeface="Consolas" panose="020B0609020204030204" pitchFamily="49" charset="0"/>
              </a:rPr>
              <a:t>bookstore</a:t>
            </a:r>
            <a:r>
              <a:rPr lang="es-MX" dirty="0">
                <a:solidFill>
                  <a:srgbClr val="E80000"/>
                </a:solidFill>
                <a:latin typeface="Consolas" panose="020B0609020204030204" pitchFamily="49" charset="0"/>
              </a:rPr>
              <a:t>/</a:t>
            </a:r>
            <a:r>
              <a:rPr lang="es-MX" dirty="0" err="1">
                <a:solidFill>
                  <a:srgbClr val="E80000"/>
                </a:solidFill>
                <a:latin typeface="Consolas" panose="020B0609020204030204" pitchFamily="49" charset="0"/>
              </a:rPr>
              <a:t>book</a:t>
            </a:r>
            <a:r>
              <a:rPr lang="es-MX" dirty="0">
                <a:solidFill>
                  <a:srgbClr val="E80000"/>
                </a:solidFill>
                <a:latin typeface="Consolas" panose="020B0609020204030204" pitchFamily="49" charset="0"/>
              </a:rPr>
              <a:t>/</a:t>
            </a:r>
            <a:r>
              <a:rPr lang="es-MX" dirty="0" err="1">
                <a:solidFill>
                  <a:srgbClr val="E80000"/>
                </a:solidFill>
                <a:latin typeface="Consolas" panose="020B0609020204030204" pitchFamily="49" charset="0"/>
              </a:rPr>
              <a:t>title</a:t>
            </a:r>
            <a:endParaRPr lang="es-MX" dirty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675565" y="3105330"/>
            <a:ext cx="68034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El </a:t>
            </a:r>
            <a:r>
              <a:rPr lang="es-MX" dirty="0" err="1"/>
              <a:t>XQuery</a:t>
            </a:r>
            <a:r>
              <a:rPr lang="es-MX" dirty="0"/>
              <a:t> extraerá lo siguiente:</a:t>
            </a:r>
          </a:p>
          <a:p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&lt;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title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lang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="en"&gt;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Everyday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Italian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&lt;/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title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b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&lt;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title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lang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="en"&gt;Harry Potter&lt;/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title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b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&lt;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title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lang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="en"&gt;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XQuery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Kick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Start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&lt;/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title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b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&lt;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title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lang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="en"&gt;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Learning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 XML&lt;/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title</a:t>
            </a:r>
            <a:r>
              <a:rPr lang="es-MX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51427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Los </a:t>
            </a:r>
            <a:r>
              <a:rPr lang="es-MX" dirty="0" smtClean="0"/>
              <a:t>predicados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XQuery</a:t>
            </a:r>
            <a:r>
              <a:rPr lang="es-MX" dirty="0"/>
              <a:t> utiliza los predicados para limitar los datos extraídos de los documentos XML</a:t>
            </a:r>
            <a:r>
              <a:rPr lang="es-MX" dirty="0" smtClean="0"/>
              <a:t>.</a:t>
            </a:r>
          </a:p>
          <a:p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doc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("books.xml")/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bookstore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/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book</a:t>
            </a:r>
            <a:r>
              <a:rPr lang="es-MX" dirty="0">
                <a:solidFill>
                  <a:srgbClr val="E80000"/>
                </a:solidFill>
                <a:latin typeface="Consolas" panose="020B0609020204030204" pitchFamily="49" charset="0"/>
              </a:rPr>
              <a:t>[</a:t>
            </a:r>
            <a:r>
              <a:rPr lang="es-MX" dirty="0" err="1">
                <a:solidFill>
                  <a:srgbClr val="E80000"/>
                </a:solidFill>
                <a:latin typeface="Consolas" panose="020B0609020204030204" pitchFamily="49" charset="0"/>
              </a:rPr>
              <a:t>price</a:t>
            </a:r>
            <a:r>
              <a:rPr lang="es-MX" dirty="0">
                <a:solidFill>
                  <a:srgbClr val="E80000"/>
                </a:solidFill>
                <a:latin typeface="Consolas" panose="020B0609020204030204" pitchFamily="49" charset="0"/>
              </a:rPr>
              <a:t>&lt;30</a:t>
            </a:r>
            <a:r>
              <a:rPr lang="es-MX" dirty="0" smtClean="0">
                <a:solidFill>
                  <a:srgbClr val="E8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s-MX" dirty="0" smtClean="0">
              <a:solidFill>
                <a:srgbClr val="404040"/>
              </a:solidFill>
              <a:latin typeface="verdana" panose="020B0604030504040204" pitchFamily="34" charset="0"/>
            </a:endParaRPr>
          </a:p>
          <a:p>
            <a:r>
              <a:rPr lang="es-MX" dirty="0" smtClean="0">
                <a:solidFill>
                  <a:srgbClr val="404040"/>
                </a:solidFill>
                <a:latin typeface="verdana" panose="020B0604030504040204" pitchFamily="34" charset="0"/>
              </a:rPr>
              <a:t>El </a:t>
            </a:r>
            <a:r>
              <a:rPr lang="es-MX" dirty="0" err="1">
                <a:solidFill>
                  <a:srgbClr val="404040"/>
                </a:solidFill>
                <a:latin typeface="verdana" panose="020B0604030504040204" pitchFamily="34" charset="0"/>
              </a:rPr>
              <a:t>XQuery</a:t>
            </a:r>
            <a:r>
              <a:rPr lang="es-MX" dirty="0">
                <a:solidFill>
                  <a:srgbClr val="404040"/>
                </a:solidFill>
                <a:latin typeface="verdana" panose="020B0604030504040204" pitchFamily="34" charset="0"/>
              </a:rPr>
              <a:t> arriba extraerá </a:t>
            </a:r>
            <a:r>
              <a:rPr lang="es-MX" dirty="0" smtClean="0">
                <a:solidFill>
                  <a:srgbClr val="404040"/>
                </a:solidFill>
                <a:latin typeface="verdana" panose="020B0604030504040204" pitchFamily="34" charset="0"/>
              </a:rPr>
              <a:t>lo </a:t>
            </a:r>
            <a:r>
              <a:rPr lang="es-MX" dirty="0">
                <a:solidFill>
                  <a:srgbClr val="404040"/>
                </a:solidFill>
                <a:latin typeface="verdana" panose="020B0604030504040204" pitchFamily="34" charset="0"/>
              </a:rPr>
              <a:t>siguiente:</a:t>
            </a:r>
          </a:p>
          <a:p>
            <a:endParaRPr lang="es-MX" dirty="0">
              <a:solidFill>
                <a:srgbClr val="E80000"/>
              </a:solidFill>
              <a:latin typeface="Consolas" panose="020B0609020204030204" pitchFamily="49" charset="0"/>
            </a:endParaRPr>
          </a:p>
          <a:p>
            <a:r>
              <a:rPr lang="es-MX" dirty="0" smtClean="0">
                <a:solidFill>
                  <a:srgbClr val="444444"/>
                </a:solidFill>
                <a:latin typeface="Consolas" panose="020B0609020204030204" pitchFamily="49" charset="0"/>
              </a:rPr>
              <a:t>&lt;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book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category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="CHILDREN"&gt;</a:t>
            </a:r>
            <a:b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title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lang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="en"&gt;Harry Potter&lt;/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title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b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author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&gt;J K. Rowling&lt;/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author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b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year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&gt;2005&lt;/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year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b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  &lt;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price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&gt;29.99&lt;/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price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  <a:b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&lt;/</a:t>
            </a:r>
            <a:r>
              <a:rPr lang="es-MX" dirty="0" err="1">
                <a:solidFill>
                  <a:srgbClr val="444444"/>
                </a:solidFill>
                <a:latin typeface="Consolas" panose="020B0609020204030204" pitchFamily="49" charset="0"/>
              </a:rPr>
              <a:t>book</a:t>
            </a:r>
            <a:r>
              <a:rPr lang="es-MX" dirty="0">
                <a:solidFill>
                  <a:srgbClr val="444444"/>
                </a:solidFill>
                <a:latin typeface="Consolas" panose="020B0609020204030204" pitchFamily="49" charset="0"/>
              </a:rPr>
              <a:t>&gt;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23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Reglas de sintaxis XML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 diferencia de HTML, en XML no se puede omitir la etiqueta de cierre en un elemento.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Distingue mayúsculas y minúsculas.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Los documentos XML deben contener un elemento raíz.</a:t>
            </a:r>
          </a:p>
        </p:txBody>
      </p:sp>
      <p:pic>
        <p:nvPicPr>
          <p:cNvPr id="4" name="Imagen 3" descr="Captura de pantalla 2014-09-24 a la(s) 03.16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63" y="2526744"/>
            <a:ext cx="2844800" cy="469900"/>
          </a:xfrm>
          <a:prstGeom prst="rect">
            <a:avLst/>
          </a:prstGeom>
        </p:spPr>
      </p:pic>
      <p:pic>
        <p:nvPicPr>
          <p:cNvPr id="7" name="Imagen 6" descr="Captura de pantalla 2014-09-24 a la(s) 03.19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63" y="3637052"/>
            <a:ext cx="3683000" cy="495300"/>
          </a:xfrm>
          <a:prstGeom prst="rect">
            <a:avLst/>
          </a:prstGeom>
        </p:spPr>
      </p:pic>
      <p:pic>
        <p:nvPicPr>
          <p:cNvPr id="8" name="Imagen 7" descr="Captura de pantalla 2014-09-24 a la(s) 03.20.3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63" y="5064332"/>
            <a:ext cx="3136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Expresiones </a:t>
            </a:r>
            <a:r>
              <a:rPr lang="es-MX" dirty="0" err="1" smtClean="0"/>
              <a:t>XQuery</a:t>
            </a:r>
            <a:r>
              <a:rPr lang="es-MX" dirty="0"/>
              <a:t> FLWOR 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FOR</a:t>
            </a:r>
            <a:r>
              <a:rPr lang="en-US" dirty="0"/>
              <a:t> , </a:t>
            </a:r>
            <a:r>
              <a:rPr lang="en-US" dirty="0" smtClean="0"/>
              <a:t>LET</a:t>
            </a:r>
            <a:r>
              <a:rPr lang="en-US" dirty="0"/>
              <a:t> , WHERE, ORDER BY, RETURN. </a:t>
            </a:r>
            <a:r>
              <a:rPr lang="en-US" dirty="0" smtClean="0"/>
              <a:t>FLWOR</a:t>
            </a:r>
          </a:p>
          <a:p>
            <a:endParaRPr lang="es-MX" dirty="0" smtClean="0"/>
          </a:p>
          <a:p>
            <a:r>
              <a:rPr lang="es-MX" dirty="0" smtClean="0"/>
              <a:t>Expresión de ruta:</a:t>
            </a:r>
          </a:p>
          <a:p>
            <a:pPr marL="114300" indent="0">
              <a:buNone/>
            </a:pPr>
            <a:r>
              <a:rPr lang="es-MX" dirty="0"/>
              <a:t>.</a:t>
            </a:r>
            <a:r>
              <a:rPr lang="es-MX" dirty="0" err="1" smtClean="0"/>
              <a:t>doc</a:t>
            </a:r>
            <a:r>
              <a:rPr lang="es-MX" dirty="0"/>
              <a:t>("books.xml")/</a:t>
            </a:r>
            <a:r>
              <a:rPr lang="es-MX" dirty="0" err="1"/>
              <a:t>bookstore</a:t>
            </a:r>
            <a:r>
              <a:rPr lang="es-MX" dirty="0"/>
              <a:t>/</a:t>
            </a:r>
            <a:r>
              <a:rPr lang="es-MX" dirty="0" err="1"/>
              <a:t>book</a:t>
            </a:r>
            <a:r>
              <a:rPr lang="es-MX" dirty="0"/>
              <a:t>[</a:t>
            </a:r>
            <a:r>
              <a:rPr lang="es-MX" dirty="0" err="1"/>
              <a:t>price</a:t>
            </a:r>
            <a:r>
              <a:rPr lang="es-MX" dirty="0"/>
              <a:t>&gt;30]/</a:t>
            </a:r>
            <a:r>
              <a:rPr lang="es-MX" dirty="0" err="1" smtClean="0"/>
              <a:t>title</a:t>
            </a:r>
            <a:endParaRPr lang="es-MX" dirty="0" smtClean="0"/>
          </a:p>
          <a:p>
            <a:pPr marL="114300" indent="0">
              <a:buNone/>
            </a:pPr>
            <a:endParaRPr lang="es-MX" dirty="0" smtClean="0"/>
          </a:p>
          <a:p>
            <a:pPr marL="114300" indent="0">
              <a:buNone/>
            </a:pPr>
            <a:r>
              <a:rPr lang="es-MX" dirty="0" smtClean="0"/>
              <a:t>Expresión FLWOR:</a:t>
            </a:r>
            <a:endParaRPr lang="es-MX" dirty="0"/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r>
              <a:rPr lang="en-US" dirty="0"/>
              <a:t>for $x in doc("books.xml")/bookstore/book</a:t>
            </a:r>
            <a:br>
              <a:rPr lang="en-US" dirty="0"/>
            </a:br>
            <a:r>
              <a:rPr lang="en-US" dirty="0"/>
              <a:t>where $x/price&gt;30</a:t>
            </a:r>
            <a:br>
              <a:rPr lang="en-US" dirty="0"/>
            </a:br>
            <a:r>
              <a:rPr lang="en-US" dirty="0" smtClean="0"/>
              <a:t>return </a:t>
            </a:r>
            <a:r>
              <a:rPr lang="en-US" dirty="0"/>
              <a:t>$x/title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76547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resultado será:</a:t>
            </a:r>
          </a:p>
          <a:p>
            <a:r>
              <a:rPr lang="es-MX" dirty="0"/>
              <a:t>&lt;</a:t>
            </a:r>
            <a:r>
              <a:rPr lang="es-MX" dirty="0" err="1"/>
              <a:t>title</a:t>
            </a:r>
            <a:r>
              <a:rPr lang="es-MX" dirty="0"/>
              <a:t> </a:t>
            </a:r>
            <a:r>
              <a:rPr lang="es-MX" dirty="0" err="1"/>
              <a:t>lang</a:t>
            </a:r>
            <a:r>
              <a:rPr lang="es-MX" dirty="0"/>
              <a:t>="en"&gt;</a:t>
            </a:r>
            <a:r>
              <a:rPr lang="es-MX" dirty="0" err="1"/>
              <a:t>XQuery</a:t>
            </a:r>
            <a:r>
              <a:rPr lang="es-MX" dirty="0"/>
              <a:t> </a:t>
            </a:r>
            <a:r>
              <a:rPr lang="es-MX" dirty="0" err="1"/>
              <a:t>Kick</a:t>
            </a:r>
            <a:r>
              <a:rPr lang="es-MX" dirty="0"/>
              <a:t> </a:t>
            </a:r>
            <a:r>
              <a:rPr lang="es-MX" dirty="0" err="1"/>
              <a:t>Start</a:t>
            </a:r>
            <a:r>
              <a:rPr lang="es-MX" dirty="0"/>
              <a:t>&lt;/</a:t>
            </a:r>
            <a:r>
              <a:rPr lang="es-MX" dirty="0" err="1"/>
              <a:t>title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&lt;</a:t>
            </a:r>
            <a:r>
              <a:rPr lang="es-MX" dirty="0" err="1"/>
              <a:t>title</a:t>
            </a:r>
            <a:r>
              <a:rPr lang="es-MX" dirty="0"/>
              <a:t> </a:t>
            </a:r>
            <a:r>
              <a:rPr lang="es-MX" dirty="0" err="1"/>
              <a:t>lang</a:t>
            </a:r>
            <a:r>
              <a:rPr lang="es-MX" dirty="0"/>
              <a:t>="en"&gt;</a:t>
            </a:r>
            <a:r>
              <a:rPr lang="es-MX" dirty="0" err="1"/>
              <a:t>Learning</a:t>
            </a:r>
            <a:r>
              <a:rPr lang="es-MX" dirty="0"/>
              <a:t> XML&lt;/</a:t>
            </a:r>
            <a:r>
              <a:rPr lang="es-MX" dirty="0" err="1"/>
              <a:t>title</a:t>
            </a:r>
            <a:r>
              <a:rPr lang="es-MX" dirty="0"/>
              <a:t>&gt;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17365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Reglas </a:t>
            </a:r>
            <a:r>
              <a:rPr lang="es-MX" dirty="0" smtClean="0"/>
              <a:t>sintácticas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Algunas </a:t>
            </a:r>
            <a:r>
              <a:rPr lang="es-MX" dirty="0"/>
              <a:t>reglas de sintaxis básicas:</a:t>
            </a:r>
          </a:p>
          <a:p>
            <a:r>
              <a:rPr lang="es-MX" dirty="0" err="1"/>
              <a:t>XQuery</a:t>
            </a:r>
            <a:r>
              <a:rPr lang="es-MX" dirty="0"/>
              <a:t> mayúsculas y minúsculas</a:t>
            </a:r>
          </a:p>
          <a:p>
            <a:r>
              <a:rPr lang="es-MX" dirty="0"/>
              <a:t>Elementos </a:t>
            </a:r>
            <a:r>
              <a:rPr lang="es-MX" dirty="0" err="1"/>
              <a:t>XQuery</a:t>
            </a:r>
            <a:r>
              <a:rPr lang="es-MX" dirty="0"/>
              <a:t>, atributos y variables deben ser nombres XML válidos</a:t>
            </a:r>
          </a:p>
          <a:p>
            <a:r>
              <a:rPr lang="es-MX" dirty="0"/>
              <a:t>Un valor de cadena </a:t>
            </a:r>
            <a:r>
              <a:rPr lang="es-MX" dirty="0" err="1"/>
              <a:t>XQuery</a:t>
            </a:r>
            <a:r>
              <a:rPr lang="es-MX" dirty="0"/>
              <a:t> puede estar entre comillas simples o dobles</a:t>
            </a:r>
          </a:p>
          <a:p>
            <a:r>
              <a:rPr lang="es-MX" dirty="0"/>
              <a:t>Una variable </a:t>
            </a:r>
            <a:r>
              <a:rPr lang="es-MX" dirty="0" err="1"/>
              <a:t>XQuery</a:t>
            </a:r>
            <a:r>
              <a:rPr lang="es-MX" dirty="0"/>
              <a:t> se define con un $ seguido de un nombre, por ejemplo, $ librería</a:t>
            </a:r>
          </a:p>
          <a:p>
            <a:r>
              <a:rPr lang="es-MX" dirty="0" err="1"/>
              <a:t>XQuery</a:t>
            </a:r>
            <a:r>
              <a:rPr lang="es-MX" dirty="0"/>
              <a:t> comentarios están delimitados por (: y :), por ejemplo (: </a:t>
            </a:r>
            <a:r>
              <a:rPr lang="es-MX" dirty="0" err="1"/>
              <a:t>XQuery</a:t>
            </a:r>
            <a:r>
              <a:rPr lang="es-MX" dirty="0"/>
              <a:t> comentario :)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71526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Selección y filtrado de </a:t>
            </a:r>
            <a:r>
              <a:rPr lang="es-MX" dirty="0" smtClean="0"/>
              <a:t>elementos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$x in doc("books.xml")/bookstore/book</a:t>
            </a:r>
            <a:br>
              <a:rPr lang="en-US" dirty="0"/>
            </a:br>
            <a:r>
              <a:rPr lang="en-US" dirty="0"/>
              <a:t>where $x/price&gt;30</a:t>
            </a:r>
            <a:br>
              <a:rPr lang="en-US" dirty="0"/>
            </a:br>
            <a:r>
              <a:rPr lang="en-US" dirty="0"/>
              <a:t>order by $x/title</a:t>
            </a:r>
            <a:br>
              <a:rPr lang="en-US" dirty="0"/>
            </a:br>
            <a:r>
              <a:rPr lang="en-US" dirty="0"/>
              <a:t>return $</a:t>
            </a:r>
            <a:r>
              <a:rPr lang="en-US" dirty="0" smtClean="0"/>
              <a:t>x/title</a:t>
            </a:r>
          </a:p>
          <a:p>
            <a:endParaRPr lang="en-US" dirty="0"/>
          </a:p>
          <a:p>
            <a:r>
              <a:rPr lang="es-MX" dirty="0" smtClean="0"/>
              <a:t>FOR </a:t>
            </a:r>
            <a:r>
              <a:rPr lang="es-MX" dirty="0"/>
              <a:t>- (opcional) se une una variable a cada elemento devuelto por la expresión</a:t>
            </a:r>
          </a:p>
          <a:p>
            <a:r>
              <a:rPr lang="es-MX" dirty="0" smtClean="0"/>
              <a:t>LET </a:t>
            </a:r>
            <a:r>
              <a:rPr lang="es-MX" dirty="0"/>
              <a:t>- (opcional)</a:t>
            </a:r>
          </a:p>
          <a:p>
            <a:r>
              <a:rPr lang="es-MX" dirty="0" smtClean="0"/>
              <a:t>WHERE </a:t>
            </a:r>
            <a:r>
              <a:rPr lang="es-MX" dirty="0"/>
              <a:t>- (opcional) especifica un criterio de</a:t>
            </a:r>
          </a:p>
          <a:p>
            <a:r>
              <a:rPr lang="es-MX" dirty="0" smtClean="0"/>
              <a:t>ORDER BY </a:t>
            </a:r>
            <a:r>
              <a:rPr lang="es-MX" dirty="0"/>
              <a:t>- (opcional) especifica el criterio de ordenación de los resultados</a:t>
            </a:r>
          </a:p>
          <a:p>
            <a:r>
              <a:rPr lang="es-MX" dirty="0" smtClean="0"/>
              <a:t>RETURN- </a:t>
            </a:r>
            <a:r>
              <a:rPr lang="es-MX" dirty="0"/>
              <a:t>especifica qué volver en el resultado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7142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XSL-FO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90299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Sirve para dar formato a los datos XM.</a:t>
            </a:r>
          </a:p>
          <a:p>
            <a:endParaRPr lang="es-ES" dirty="0"/>
          </a:p>
          <a:p>
            <a:r>
              <a:rPr lang="es-ES" dirty="0" smtClean="0"/>
              <a:t>Es ahora formalmente llamado XSL.</a:t>
            </a:r>
          </a:p>
          <a:p>
            <a:endParaRPr lang="es-ES" dirty="0"/>
          </a:p>
          <a:p>
            <a:r>
              <a:rPr lang="es-ES" dirty="0" smtClean="0"/>
              <a:t>Define el formato de salida, ya sea a la pantalla, papel, o algún otro medio.</a:t>
            </a:r>
          </a:p>
          <a:p>
            <a:endParaRPr lang="es-ES" dirty="0" smtClean="0"/>
          </a:p>
          <a:p>
            <a:r>
              <a:rPr lang="es-ES" dirty="0" smtClean="0"/>
              <a:t>Se dice que XSL y XSL-FO son sinónimos…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XSL-FO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07085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documentos XSL-FO son documentos XML con información de salida.</a:t>
            </a:r>
          </a:p>
          <a:p>
            <a:endParaRPr lang="es-ES" dirty="0"/>
          </a:p>
          <a:p>
            <a:r>
              <a:rPr lang="es-ES" dirty="0" smtClean="0"/>
              <a:t>Se guardan en archivos con  extensión .</a:t>
            </a:r>
            <a:r>
              <a:rPr lang="es-ES" dirty="0" err="1" smtClean="0"/>
              <a:t>fo</a:t>
            </a:r>
            <a:r>
              <a:rPr lang="es-ES" dirty="0" smtClean="0"/>
              <a:t> o .</a:t>
            </a:r>
            <a:r>
              <a:rPr lang="es-ES" dirty="0" err="1" smtClean="0"/>
              <a:t>fob</a:t>
            </a:r>
            <a:r>
              <a:rPr lang="es-ES" dirty="0" smtClean="0"/>
              <a:t> aunque se pueden generar con extensión .</a:t>
            </a:r>
            <a:r>
              <a:rPr lang="es-ES" dirty="0" err="1" smtClean="0"/>
              <a:t>xml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XSL-FO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41817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Deben iniciar con una declaración </a:t>
            </a:r>
            <a:r>
              <a:rPr lang="es-ES" dirty="0" err="1" smtClean="0"/>
              <a:t>xml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     &lt;?</a:t>
            </a:r>
            <a:r>
              <a:rPr lang="es-ES" dirty="0" err="1"/>
              <a:t>xml</a:t>
            </a:r>
            <a:r>
              <a:rPr lang="es-ES" dirty="0"/>
              <a:t> </a:t>
            </a:r>
            <a:r>
              <a:rPr lang="es-ES" dirty="0" err="1"/>
              <a:t>version</a:t>
            </a:r>
            <a:r>
              <a:rPr lang="es-ES" dirty="0"/>
              <a:t>="1.0" </a:t>
            </a:r>
            <a:r>
              <a:rPr lang="es-ES" dirty="0" err="1"/>
              <a:t>encoding</a:t>
            </a:r>
            <a:r>
              <a:rPr lang="es-ES" dirty="0"/>
              <a:t>="UTF-8"?&gt;</a:t>
            </a:r>
          </a:p>
          <a:p>
            <a:endParaRPr lang="es-ES" dirty="0" smtClean="0"/>
          </a:p>
          <a:p>
            <a:r>
              <a:rPr lang="es-ES" dirty="0" smtClean="0"/>
              <a:t>Se tiene el elemento raíz y se declara el </a:t>
            </a:r>
            <a:r>
              <a:rPr lang="es-ES" dirty="0" err="1" smtClean="0"/>
              <a:t>NameSpace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  </a:t>
            </a:r>
            <a:r>
              <a:rPr lang="en-US" dirty="0" smtClean="0"/>
              <a:t>&lt;</a:t>
            </a:r>
            <a:r>
              <a:rPr lang="en-US" dirty="0" err="1"/>
              <a:t>f</a:t>
            </a:r>
            <a:r>
              <a:rPr lang="en-US" u="sng" dirty="0" err="1"/>
              <a:t>o:root</a:t>
            </a: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xmlns:fo</a:t>
            </a:r>
            <a:r>
              <a:rPr lang="en-US" dirty="0"/>
              <a:t>="http://www.w3.org/1999/XSL/Format"&gt;</a:t>
            </a:r>
            <a:br>
              <a:rPr lang="en-US" dirty="0"/>
            </a:br>
            <a:r>
              <a:rPr lang="en-US" dirty="0"/>
              <a:t>  &lt;!-- The full XSL-FO document goes here --&gt;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fo:root</a:t>
            </a:r>
            <a:r>
              <a:rPr lang="en-US" dirty="0"/>
              <a:t>&gt;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XSL-FO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82050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u="sng" dirty="0" smtClean="0"/>
              <a:t>&lt;</a:t>
            </a:r>
            <a:r>
              <a:rPr lang="es-ES" u="sng" dirty="0" err="1"/>
              <a:t>fo:layout-master-set</a:t>
            </a:r>
            <a:r>
              <a:rPr lang="es-ES" u="sng" dirty="0" smtClean="0"/>
              <a:t>&gt;, </a:t>
            </a:r>
            <a:r>
              <a:rPr lang="es-ES" dirty="0" smtClean="0"/>
              <a:t>aquí se contienen los elementos de la plantilla.</a:t>
            </a:r>
          </a:p>
          <a:p>
            <a:endParaRPr lang="es-ES" dirty="0"/>
          </a:p>
          <a:p>
            <a:r>
              <a:rPr lang="en-US" dirty="0"/>
              <a:t>&lt;</a:t>
            </a:r>
            <a:r>
              <a:rPr lang="en-US" dirty="0" err="1"/>
              <a:t>fo:layout-master-set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&lt;!-- All page templates go here --&gt;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fo:layout-master-set</a:t>
            </a:r>
            <a:r>
              <a:rPr lang="en-US" dirty="0"/>
              <a:t>&gt;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XSL-FO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18326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&lt;</a:t>
            </a:r>
            <a:r>
              <a:rPr lang="es-ES" dirty="0" err="1"/>
              <a:t>fo:simple-page-master</a:t>
            </a:r>
            <a:r>
              <a:rPr lang="es-ES" dirty="0" smtClean="0"/>
              <a:t>&gt;, aquí se tiene sólo una plantilla, cada plantilla debe tener un nombre único.</a:t>
            </a:r>
          </a:p>
          <a:p>
            <a:endParaRPr lang="es-ES" dirty="0"/>
          </a:p>
          <a:p>
            <a:r>
              <a:rPr lang="en-US" dirty="0"/>
              <a:t>&lt;</a:t>
            </a:r>
            <a:r>
              <a:rPr lang="en-US" dirty="0" err="1"/>
              <a:t>fo:simple-page-master</a:t>
            </a:r>
            <a:r>
              <a:rPr lang="en-US" dirty="0"/>
              <a:t> master-name="A4"&gt;</a:t>
            </a:r>
            <a:br>
              <a:rPr lang="en-US" dirty="0"/>
            </a:br>
            <a:r>
              <a:rPr lang="en-US" dirty="0"/>
              <a:t>  &lt;!-- One page template goes here --&gt;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fo:simple-page-master</a:t>
            </a:r>
            <a:r>
              <a:rPr lang="en-US" dirty="0"/>
              <a:t>&gt;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XSL-FO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3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742022"/>
          </a:xfrm>
        </p:spPr>
        <p:txBody>
          <a:bodyPr/>
          <a:lstStyle/>
          <a:p>
            <a:r>
              <a:rPr lang="es-ES" dirty="0" smtClean="0"/>
              <a:t>Los valores de los atributos deberán estar entre comillas</a:t>
            </a:r>
          </a:p>
          <a:p>
            <a:endParaRPr lang="es-ES" dirty="0"/>
          </a:p>
        </p:txBody>
      </p:sp>
      <p:pic>
        <p:nvPicPr>
          <p:cNvPr id="4" name="Imagen 3" descr="Captura de pantalla 2014-09-24 a la(s) 03.22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90" y="2342222"/>
            <a:ext cx="2286000" cy="863600"/>
          </a:xfrm>
          <a:prstGeom prst="rect">
            <a:avLst/>
          </a:prstGeom>
        </p:spPr>
      </p:pic>
      <p:pic>
        <p:nvPicPr>
          <p:cNvPr id="5" name="Imagen 4" descr="Captura de pantalla 2014-09-24 a la(s) 03.22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57" y="2342222"/>
            <a:ext cx="2425700" cy="8636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861781" y="3402801"/>
            <a:ext cx="530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8000"/>
                </a:solidFill>
              </a:rPr>
              <a:t>Correcto	</a:t>
            </a:r>
            <a:r>
              <a:rPr lang="es-ES" dirty="0" smtClean="0"/>
              <a:t>					</a:t>
            </a:r>
            <a:r>
              <a:rPr lang="es-ES" dirty="0" smtClean="0">
                <a:solidFill>
                  <a:srgbClr val="FF0000"/>
                </a:solidFill>
              </a:rPr>
              <a:t>Incorrecto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02792" y="4167198"/>
            <a:ext cx="69539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Caracteres especiales utilizados en sentencias.</a:t>
            </a:r>
          </a:p>
          <a:p>
            <a:r>
              <a:rPr lang="es-ES" dirty="0" smtClean="0"/>
              <a:t>	La siguiente línea generará un error: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Para evitarlo podemos escribir la línea con una referencia a “menor que”:</a:t>
            </a:r>
            <a:endParaRPr lang="es-ES" dirty="0"/>
          </a:p>
        </p:txBody>
      </p:sp>
      <p:pic>
        <p:nvPicPr>
          <p:cNvPr id="8" name="Imagen 7" descr="Captura de pantalla 2014-09-24 a la(s) 03.25.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92" y="4878198"/>
            <a:ext cx="4038600" cy="279400"/>
          </a:xfrm>
          <a:prstGeom prst="rect">
            <a:avLst/>
          </a:prstGeom>
        </p:spPr>
      </p:pic>
      <p:pic>
        <p:nvPicPr>
          <p:cNvPr id="9" name="Imagen 8" descr="Captura de pantalla 2014-09-24 a la(s) 03.25.4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57" y="5921525"/>
            <a:ext cx="43942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&lt;</a:t>
            </a:r>
            <a:r>
              <a:rPr lang="es-ES" dirty="0" err="1"/>
              <a:t>fo:page-sequence</a:t>
            </a:r>
            <a:r>
              <a:rPr lang="es-ES" dirty="0"/>
              <a:t>&gt; </a:t>
            </a:r>
            <a:r>
              <a:rPr lang="es-ES" dirty="0" smtClean="0"/>
              <a:t>, describe el contenido de las páginas, el atributo master-</a:t>
            </a:r>
            <a:r>
              <a:rPr lang="es-ES" dirty="0" err="1" smtClean="0"/>
              <a:t>reference</a:t>
            </a:r>
            <a:r>
              <a:rPr lang="es-ES" dirty="0" smtClean="0"/>
              <a:t> indica la plantilla simple-page-master con el mismo nombre.</a:t>
            </a:r>
          </a:p>
          <a:p>
            <a:endParaRPr lang="es-ES" dirty="0"/>
          </a:p>
          <a:p>
            <a:r>
              <a:rPr lang="es-ES" dirty="0"/>
              <a:t>&lt;</a:t>
            </a:r>
            <a:r>
              <a:rPr lang="es-ES" dirty="0" err="1"/>
              <a:t>fo:page-sequence</a:t>
            </a:r>
            <a:r>
              <a:rPr lang="es-ES" dirty="0"/>
              <a:t> master-</a:t>
            </a:r>
            <a:r>
              <a:rPr lang="es-ES" dirty="0" err="1"/>
              <a:t>reference</a:t>
            </a:r>
            <a:r>
              <a:rPr lang="es-ES" dirty="0"/>
              <a:t>="A4"&gt;</a:t>
            </a:r>
            <a:br>
              <a:rPr lang="es-ES" dirty="0"/>
            </a:br>
            <a:r>
              <a:rPr lang="es-ES" dirty="0"/>
              <a:t>  &lt;!-- Page </a:t>
            </a:r>
            <a:r>
              <a:rPr lang="es-ES" dirty="0" err="1"/>
              <a:t>content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r>
              <a:rPr lang="es-ES" dirty="0"/>
              <a:t> --&gt;</a:t>
            </a:r>
            <a:br>
              <a:rPr lang="es-ES" dirty="0"/>
            </a:br>
            <a:r>
              <a:rPr lang="es-ES" dirty="0"/>
              <a:t>&lt;/</a:t>
            </a:r>
            <a:r>
              <a:rPr lang="es-ES" dirty="0" err="1"/>
              <a:t>fo:page-sequence</a:t>
            </a:r>
            <a:r>
              <a:rPr lang="es-ES"/>
              <a:t>&gt;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XSL-FO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3952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Utiliza </a:t>
            </a:r>
            <a:r>
              <a:rPr lang="es-ES" dirty="0" err="1" smtClean="0"/>
              <a:t>rectangulos</a:t>
            </a:r>
            <a:r>
              <a:rPr lang="es-ES" dirty="0" smtClean="0"/>
              <a:t> para mostrar el contenido.</a:t>
            </a:r>
          </a:p>
          <a:p>
            <a:endParaRPr lang="es-ES" dirty="0"/>
          </a:p>
          <a:p>
            <a:r>
              <a:rPr lang="es-ES" dirty="0" smtClean="0"/>
              <a:t>Los componentes de XSL-FO:</a:t>
            </a:r>
          </a:p>
          <a:p>
            <a:pPr marL="0" indent="0">
              <a:buNone/>
            </a:pPr>
            <a:r>
              <a:rPr lang="es-ES" dirty="0" smtClean="0"/>
              <a:t>-Páginas</a:t>
            </a:r>
          </a:p>
          <a:p>
            <a:pPr marL="0" indent="0">
              <a:buNone/>
            </a:pPr>
            <a:r>
              <a:rPr lang="es-ES" dirty="0" smtClean="0"/>
              <a:t>-Regiones</a:t>
            </a:r>
          </a:p>
          <a:p>
            <a:pPr marL="0" indent="0">
              <a:buNone/>
            </a:pPr>
            <a:r>
              <a:rPr lang="es-ES" dirty="0" smtClean="0"/>
              <a:t>-Áreas de bloque</a:t>
            </a:r>
          </a:p>
          <a:p>
            <a:pPr marL="0" indent="0">
              <a:buNone/>
            </a:pPr>
            <a:r>
              <a:rPr lang="es-ES" dirty="0" smtClean="0"/>
              <a:t>-Áreas lineales.</a:t>
            </a:r>
          </a:p>
          <a:p>
            <a:pPr marL="0" indent="0">
              <a:buNone/>
            </a:pPr>
            <a:r>
              <a:rPr lang="es-ES" dirty="0" smtClean="0"/>
              <a:t>-Áreas en línea.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XSL-FO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02269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5" y="1772816"/>
            <a:ext cx="8272428" cy="4824536"/>
          </a:xfrm>
        </p:spPr>
        <p:txBody>
          <a:bodyPr>
            <a:normAutofit/>
          </a:bodyPr>
          <a:lstStyle/>
          <a:p>
            <a:r>
              <a:rPr lang="es-ES" dirty="0" smtClean="0"/>
              <a:t>Las páginas se muestran como tal.</a:t>
            </a:r>
          </a:p>
          <a:p>
            <a:endParaRPr lang="es-ES" dirty="0"/>
          </a:p>
          <a:p>
            <a:r>
              <a:rPr lang="es-ES" dirty="0" smtClean="0"/>
              <a:t>Las regiones son las siguientes: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-</a:t>
            </a:r>
            <a:r>
              <a:rPr lang="en-US" dirty="0" smtClean="0"/>
              <a:t>region-body (el </a:t>
            </a:r>
            <a:r>
              <a:rPr lang="en-US" dirty="0" err="1" smtClean="0"/>
              <a:t>cuerpo</a:t>
            </a:r>
            <a:r>
              <a:rPr lang="en-US" dirty="0" smtClean="0"/>
              <a:t> de la </a:t>
            </a:r>
            <a:r>
              <a:rPr lang="en-US" dirty="0" err="1" smtClean="0"/>
              <a:t>pagina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-region-before (el </a:t>
            </a:r>
            <a:r>
              <a:rPr lang="en-US" dirty="0" err="1" smtClean="0"/>
              <a:t>encabezado</a:t>
            </a:r>
            <a:r>
              <a:rPr lang="en-US" dirty="0" smtClean="0"/>
              <a:t> de la </a:t>
            </a:r>
            <a:r>
              <a:rPr lang="en-US" dirty="0" err="1" smtClean="0"/>
              <a:t>pagina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-region-after (el </a:t>
            </a:r>
            <a:r>
              <a:rPr lang="en-US" dirty="0" err="1" smtClean="0"/>
              <a:t>pié</a:t>
            </a:r>
            <a:r>
              <a:rPr lang="en-US" dirty="0" smtClean="0"/>
              <a:t> de </a:t>
            </a:r>
            <a:r>
              <a:rPr lang="en-US" dirty="0" err="1" smtClean="0"/>
              <a:t>página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-region-start (la </a:t>
            </a:r>
            <a:r>
              <a:rPr lang="en-US" dirty="0" err="1" smtClean="0"/>
              <a:t>barra</a:t>
            </a:r>
            <a:r>
              <a:rPr lang="en-US" dirty="0" smtClean="0"/>
              <a:t> </a:t>
            </a:r>
            <a:r>
              <a:rPr lang="en-US" dirty="0" err="1" smtClean="0"/>
              <a:t>izquierda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-region-end (la </a:t>
            </a:r>
            <a:r>
              <a:rPr lang="en-US" dirty="0" err="1" smtClean="0"/>
              <a:t>barra</a:t>
            </a:r>
            <a:r>
              <a:rPr lang="en-US" dirty="0" smtClean="0"/>
              <a:t> </a:t>
            </a:r>
            <a:r>
              <a:rPr lang="en-US" dirty="0" err="1" smtClean="0"/>
              <a:t>derecha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Las </a:t>
            </a:r>
            <a:r>
              <a:rPr lang="en-US" dirty="0" err="1" smtClean="0"/>
              <a:t>regiones</a:t>
            </a:r>
            <a:r>
              <a:rPr lang="en-US" dirty="0" smtClean="0"/>
              <a:t> </a:t>
            </a:r>
            <a:r>
              <a:rPr lang="en-US" dirty="0" err="1" smtClean="0"/>
              <a:t>contienen</a:t>
            </a:r>
            <a:r>
              <a:rPr lang="en-US" dirty="0" smtClean="0"/>
              <a:t> </a:t>
            </a:r>
            <a:r>
              <a:rPr lang="en-US" dirty="0" err="1" smtClean="0"/>
              <a:t>áreas</a:t>
            </a:r>
            <a:r>
              <a:rPr lang="en-US" dirty="0" smtClean="0"/>
              <a:t> de </a:t>
            </a:r>
            <a:r>
              <a:rPr lang="en-US" dirty="0" err="1" smtClean="0"/>
              <a:t>bloque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XSL-FO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10018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5" y="1772816"/>
            <a:ext cx="8272428" cy="4824536"/>
          </a:xfrm>
        </p:spPr>
        <p:txBody>
          <a:bodyPr>
            <a:normAutofit/>
          </a:bodyPr>
          <a:lstStyle/>
          <a:p>
            <a:r>
              <a:rPr lang="es-ES" dirty="0" smtClean="0"/>
              <a:t>Las áreas de bloque definen elementos de bloque pequeños, como párrafos, tablas y listas (normalmente contienen áreas lineales).</a:t>
            </a:r>
          </a:p>
          <a:p>
            <a:endParaRPr lang="es-ES" dirty="0"/>
          </a:p>
          <a:p>
            <a:r>
              <a:rPr lang="es-ES" dirty="0" smtClean="0"/>
              <a:t>Las áreas lineales definen texto dentro de las áreas de bloque (estas áreas contienen áreas de líneas).</a:t>
            </a:r>
          </a:p>
          <a:p>
            <a:endParaRPr lang="es-ES" dirty="0"/>
          </a:p>
          <a:p>
            <a:r>
              <a:rPr lang="es-ES" dirty="0" smtClean="0"/>
              <a:t>Las áreas de líneas definen el texto dentro de las áreas lineales.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XSL-FO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83380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5" y="1196752"/>
            <a:ext cx="8272428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&lt;?</a:t>
            </a:r>
            <a:r>
              <a:rPr lang="es-ES" dirty="0" err="1"/>
              <a:t>xml</a:t>
            </a:r>
            <a:r>
              <a:rPr lang="es-ES" dirty="0"/>
              <a:t> </a:t>
            </a:r>
            <a:r>
              <a:rPr lang="es-ES" dirty="0" err="1"/>
              <a:t>version</a:t>
            </a:r>
            <a:r>
              <a:rPr lang="es-ES" dirty="0"/>
              <a:t>="1.0" </a:t>
            </a:r>
            <a:r>
              <a:rPr lang="es-ES" dirty="0" err="1"/>
              <a:t>encoding</a:t>
            </a:r>
            <a:r>
              <a:rPr lang="es-ES" dirty="0"/>
              <a:t>="UTF-8"?&gt;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&lt;</a:t>
            </a:r>
            <a:r>
              <a:rPr lang="es-ES" dirty="0" err="1"/>
              <a:t>fo:root</a:t>
            </a:r>
            <a:r>
              <a:rPr lang="es-ES" dirty="0"/>
              <a:t> </a:t>
            </a:r>
            <a:r>
              <a:rPr lang="es-ES" dirty="0" err="1"/>
              <a:t>xmlns:fo</a:t>
            </a:r>
            <a:r>
              <a:rPr lang="es-ES" dirty="0"/>
              <a:t>="http://www.w3.org/1999/XSL/Format"&gt;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&lt;</a:t>
            </a:r>
            <a:r>
              <a:rPr lang="es-ES" dirty="0" err="1"/>
              <a:t>fo:layout-master-set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 &lt;</a:t>
            </a:r>
            <a:r>
              <a:rPr lang="es-ES" dirty="0" err="1"/>
              <a:t>fo:simple-page-master</a:t>
            </a:r>
            <a:r>
              <a:rPr lang="es-ES" dirty="0"/>
              <a:t> master-</a:t>
            </a:r>
            <a:r>
              <a:rPr lang="es-ES" dirty="0" err="1"/>
              <a:t>name</a:t>
            </a:r>
            <a:r>
              <a:rPr lang="es-ES" dirty="0"/>
              <a:t>="A4"&gt;</a:t>
            </a:r>
            <a:br>
              <a:rPr lang="es-ES" dirty="0"/>
            </a:br>
            <a:r>
              <a:rPr lang="es-ES" dirty="0"/>
              <a:t>    &lt;</a:t>
            </a:r>
            <a:r>
              <a:rPr lang="es-ES" dirty="0" err="1"/>
              <a:t>fo:region-body</a:t>
            </a:r>
            <a:r>
              <a:rPr lang="es-ES" dirty="0"/>
              <a:t> /&gt;</a:t>
            </a:r>
            <a:br>
              <a:rPr lang="es-ES" dirty="0"/>
            </a:br>
            <a:r>
              <a:rPr lang="es-ES" dirty="0"/>
              <a:t>  &lt;/</a:t>
            </a:r>
            <a:r>
              <a:rPr lang="es-ES" dirty="0" err="1"/>
              <a:t>fo:simple-page-master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&lt;/</a:t>
            </a:r>
            <a:r>
              <a:rPr lang="es-ES" dirty="0" err="1"/>
              <a:t>fo:layout-master-set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&lt;</a:t>
            </a:r>
            <a:r>
              <a:rPr lang="es-ES" dirty="0" err="1"/>
              <a:t>fo:page-sequence</a:t>
            </a:r>
            <a:r>
              <a:rPr lang="es-ES" dirty="0"/>
              <a:t> master-</a:t>
            </a:r>
            <a:r>
              <a:rPr lang="es-ES" dirty="0" err="1"/>
              <a:t>reference</a:t>
            </a:r>
            <a:r>
              <a:rPr lang="es-ES" dirty="0"/>
              <a:t>="A4"&gt;</a:t>
            </a:r>
            <a:br>
              <a:rPr lang="es-ES" dirty="0"/>
            </a:br>
            <a:r>
              <a:rPr lang="es-ES" dirty="0"/>
              <a:t>  &lt;</a:t>
            </a:r>
            <a:r>
              <a:rPr lang="es-ES" dirty="0" err="1"/>
              <a:t>fo:flow</a:t>
            </a:r>
            <a:r>
              <a:rPr lang="es-ES" dirty="0"/>
              <a:t> </a:t>
            </a:r>
            <a:r>
              <a:rPr lang="es-ES" dirty="0" err="1"/>
              <a:t>flow-name</a:t>
            </a:r>
            <a:r>
              <a:rPr lang="es-ES" dirty="0"/>
              <a:t>="</a:t>
            </a:r>
            <a:r>
              <a:rPr lang="es-ES" dirty="0" err="1"/>
              <a:t>xsl-region-body</a:t>
            </a:r>
            <a:r>
              <a:rPr lang="es-ES" dirty="0"/>
              <a:t>"&gt;</a:t>
            </a:r>
            <a:br>
              <a:rPr lang="es-ES" dirty="0"/>
            </a:br>
            <a:r>
              <a:rPr lang="es-ES" dirty="0"/>
              <a:t>    &lt;</a:t>
            </a:r>
            <a:r>
              <a:rPr lang="es-ES" dirty="0" err="1"/>
              <a:t>fo:block</a:t>
            </a:r>
            <a:r>
              <a:rPr lang="es-ES" dirty="0"/>
              <a:t>&gt;</a:t>
            </a:r>
            <a:r>
              <a:rPr lang="es-ES" dirty="0" err="1"/>
              <a:t>Hello</a:t>
            </a:r>
            <a:r>
              <a:rPr lang="es-ES" dirty="0"/>
              <a:t> W3Schools&lt;/</a:t>
            </a:r>
            <a:r>
              <a:rPr lang="es-ES" dirty="0" err="1"/>
              <a:t>fo:block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 &lt;/</a:t>
            </a:r>
            <a:r>
              <a:rPr lang="es-ES" dirty="0" err="1"/>
              <a:t>fo:flow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&lt;/</a:t>
            </a:r>
            <a:r>
              <a:rPr lang="es-ES" dirty="0" err="1"/>
              <a:t>fo:page-sequence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&lt;/</a:t>
            </a:r>
            <a:r>
              <a:rPr lang="es-ES" dirty="0" err="1"/>
              <a:t>fo:root</a:t>
            </a:r>
            <a:r>
              <a:rPr lang="es-ES" dirty="0"/>
              <a:t>&gt;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9636"/>
            <a:ext cx="8229600" cy="1252728"/>
          </a:xfrm>
        </p:spPr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5084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403689"/>
            <a:ext cx="7620000" cy="1143000"/>
          </a:xfrm>
        </p:spPr>
        <p:txBody>
          <a:bodyPr/>
          <a:lstStyle/>
          <a:p>
            <a:pPr algn="ctr"/>
            <a:r>
              <a:rPr lang="es-MX" dirty="0" smtClean="0"/>
              <a:t>FIN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259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3399"/>
          </a:xfrm>
        </p:spPr>
        <p:txBody>
          <a:bodyPr/>
          <a:lstStyle/>
          <a:p>
            <a:r>
              <a:rPr lang="es-ES" dirty="0" smtClean="0"/>
              <a:t>Hay 5 referencias a entidades predefinidas: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906648"/>
              </p:ext>
            </p:extLst>
          </p:nvPr>
        </p:nvGraphicFramePr>
        <p:xfrm>
          <a:off x="1228089" y="2255975"/>
          <a:ext cx="5318973" cy="1828800"/>
        </p:xfrm>
        <a:graphic>
          <a:graphicData uri="http://schemas.openxmlformats.org/drawingml/2006/table">
            <a:tbl>
              <a:tblPr bandRow="1">
                <a:tableStyleId>{1E171933-4619-4E11-9A3F-F7608DF75F80}</a:tableStyleId>
              </a:tblPr>
              <a:tblGrid>
                <a:gridCol w="1772991"/>
                <a:gridCol w="1772991"/>
                <a:gridCol w="1772991"/>
              </a:tblGrid>
              <a:tr h="307299">
                <a:tc>
                  <a:txBody>
                    <a:bodyPr/>
                    <a:lstStyle/>
                    <a:p>
                      <a:r>
                        <a:rPr lang="es-ES" dirty="0" smtClean="0"/>
                        <a:t>&amp;</a:t>
                      </a:r>
                      <a:r>
                        <a:rPr lang="es-ES" dirty="0" err="1" smtClean="0"/>
                        <a:t>lt</a:t>
                      </a:r>
                      <a:r>
                        <a:rPr lang="es-ES" dirty="0" smtClean="0"/>
                        <a:t>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&lt;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Menor que</a:t>
                      </a:r>
                      <a:endParaRPr lang="es-ES" dirty="0"/>
                    </a:p>
                  </a:txBody>
                  <a:tcPr/>
                </a:tc>
              </a:tr>
              <a:tr h="311567">
                <a:tc>
                  <a:txBody>
                    <a:bodyPr/>
                    <a:lstStyle/>
                    <a:p>
                      <a:r>
                        <a:rPr lang="es-ES" dirty="0" smtClean="0"/>
                        <a:t>&amp;</a:t>
                      </a:r>
                      <a:r>
                        <a:rPr lang="es-ES" dirty="0" err="1" smtClean="0"/>
                        <a:t>gt</a:t>
                      </a:r>
                      <a:r>
                        <a:rPr lang="es-ES" dirty="0" smtClean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&gt;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Mayor que</a:t>
                      </a:r>
                      <a:endParaRPr lang="es-ES" dirty="0"/>
                    </a:p>
                  </a:txBody>
                  <a:tcPr/>
                </a:tc>
              </a:tr>
              <a:tr h="311567">
                <a:tc>
                  <a:txBody>
                    <a:bodyPr/>
                    <a:lstStyle/>
                    <a:p>
                      <a:r>
                        <a:rPr lang="es-ES" dirty="0" smtClean="0"/>
                        <a:t>&amp;</a:t>
                      </a:r>
                      <a:r>
                        <a:rPr lang="es-ES" dirty="0" err="1" smtClean="0"/>
                        <a:t>amp</a:t>
                      </a:r>
                      <a:r>
                        <a:rPr lang="es-ES" dirty="0" smtClean="0"/>
                        <a:t>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&amp;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ampersand</a:t>
                      </a:r>
                      <a:endParaRPr lang="es-ES" dirty="0"/>
                    </a:p>
                  </a:txBody>
                  <a:tcPr/>
                </a:tc>
              </a:tr>
              <a:tr h="311567">
                <a:tc>
                  <a:txBody>
                    <a:bodyPr/>
                    <a:lstStyle/>
                    <a:p>
                      <a:r>
                        <a:rPr lang="es-ES" dirty="0" smtClean="0"/>
                        <a:t>&amp;</a:t>
                      </a:r>
                      <a:r>
                        <a:rPr lang="es-ES" dirty="0" err="1" smtClean="0"/>
                        <a:t>apos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‘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apóstrofe</a:t>
                      </a:r>
                      <a:endParaRPr lang="es-ES" dirty="0"/>
                    </a:p>
                  </a:txBody>
                  <a:tcPr/>
                </a:tc>
              </a:tr>
              <a:tr h="311567">
                <a:tc>
                  <a:txBody>
                    <a:bodyPr/>
                    <a:lstStyle/>
                    <a:p>
                      <a:r>
                        <a:rPr lang="es-ES" dirty="0" smtClean="0"/>
                        <a:t>&amp;</a:t>
                      </a:r>
                      <a:r>
                        <a:rPr lang="es-ES" dirty="0" err="1" smtClean="0"/>
                        <a:t>quot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“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comillas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53473" y="4315146"/>
            <a:ext cx="6916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Sintaxis para un comentario:</a:t>
            </a:r>
          </a:p>
          <a:p>
            <a:r>
              <a:rPr lang="es-ES" dirty="0"/>
              <a:t>&lt;</a:t>
            </a:r>
            <a:r>
              <a:rPr lang="es-ES" dirty="0" smtClean="0"/>
              <a:t>!– Esto es un comentario</a:t>
            </a:r>
            <a:r>
              <a:rPr lang="es-ES" dirty="0">
                <a:sym typeface="Wingdings"/>
              </a:rPr>
              <a:t> </a:t>
            </a:r>
            <a:r>
              <a:rPr lang="es-ES" dirty="0" smtClean="0">
                <a:sym typeface="Wingdings"/>
              </a:rPr>
              <a:t>--&gt;</a:t>
            </a:r>
          </a:p>
          <a:p>
            <a:endParaRPr lang="es-ES" dirty="0" smtClean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s-ES" dirty="0" smtClean="0">
                <a:sym typeface="Wingdings"/>
              </a:rPr>
              <a:t>No se eliminan los espacios en blanco ingresados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28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yacenci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Adyacencia.thmx</Template>
  <TotalTime>513</TotalTime>
  <Words>2494</Words>
  <Application>Microsoft Office PowerPoint</Application>
  <PresentationFormat>Presentación en pantalla (4:3)</PresentationFormat>
  <Paragraphs>505</Paragraphs>
  <Slides>85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85</vt:i4>
      </vt:variant>
    </vt:vector>
  </HeadingPairs>
  <TitlesOfParts>
    <vt:vector size="92" baseType="lpstr">
      <vt:lpstr>Arial</vt:lpstr>
      <vt:lpstr>Calibri</vt:lpstr>
      <vt:lpstr>Cambria</vt:lpstr>
      <vt:lpstr>Consolas</vt:lpstr>
      <vt:lpstr>verdana</vt:lpstr>
      <vt:lpstr>Wingdings</vt:lpstr>
      <vt:lpstr>Adyacencia</vt:lpstr>
      <vt:lpstr>Tutoriales XML</vt:lpstr>
      <vt:lpstr>XML</vt:lpstr>
      <vt:lpstr>Aprender XML</vt:lpstr>
      <vt:lpstr>Como se puede utilizar?</vt:lpstr>
      <vt:lpstr>Lenguajes de internet en XML</vt:lpstr>
      <vt:lpstr>Estructura XML</vt:lpstr>
      <vt:lpstr>Reglas de sintaxis XML</vt:lpstr>
      <vt:lpstr>Presentación de PowerPoint</vt:lpstr>
      <vt:lpstr>Presentación de PowerPoint</vt:lpstr>
      <vt:lpstr>Elemento XML</vt:lpstr>
      <vt:lpstr>Atributos en XML</vt:lpstr>
      <vt:lpstr>DTD</vt:lpstr>
      <vt:lpstr>Presentación de PowerPoint</vt:lpstr>
      <vt:lpstr>Declaración interna DTD</vt:lpstr>
      <vt:lpstr>Por que usar DTD?</vt:lpstr>
      <vt:lpstr>Bloques de construcción de documentos XML</vt:lpstr>
      <vt:lpstr>Elementos</vt:lpstr>
      <vt:lpstr>Atributos</vt:lpstr>
      <vt:lpstr>Entidades</vt:lpstr>
      <vt:lpstr>PCDATA</vt:lpstr>
      <vt:lpstr>CDATA</vt:lpstr>
      <vt:lpstr>Schema</vt:lpstr>
      <vt:lpstr>¿Qué es schema?</vt:lpstr>
      <vt:lpstr>Los schemas XML son los sucesores de DTDs </vt:lpstr>
      <vt:lpstr>¿Por qué utilizar esquemas XML? </vt:lpstr>
      <vt:lpstr>Presentación de PowerPoint</vt:lpstr>
      <vt:lpstr>Esquema del archivo note</vt:lpstr>
      <vt:lpstr>Tipos de datos</vt:lpstr>
      <vt:lpstr>Ejemplo</vt:lpstr>
      <vt:lpstr>Valores default y fixed</vt:lpstr>
      <vt:lpstr>XML DOM</vt:lpstr>
      <vt:lpstr>Presentación de PowerPoint</vt:lpstr>
      <vt:lpstr>¿Qué es DOM?</vt:lpstr>
      <vt:lpstr>Nodos DOM XML</vt:lpstr>
      <vt:lpstr>Árbol de nodos XML DOM</vt:lpstr>
      <vt:lpstr>Nodos padres, hijos y hermanos</vt:lpstr>
      <vt:lpstr>Analizador XML DOM</vt:lpstr>
      <vt:lpstr>Ejemplo para cargar documento XML</vt:lpstr>
      <vt:lpstr>Propiedades de XML DOM</vt:lpstr>
      <vt:lpstr>Métodos XML</vt:lpstr>
      <vt:lpstr>Ejemplo</vt:lpstr>
      <vt:lpstr>XSLT</vt:lpstr>
      <vt:lpstr> XSLT  Xpath  XLS-FO</vt:lpstr>
      <vt:lpstr>XSLT</vt:lpstr>
      <vt:lpstr>XSLT</vt:lpstr>
      <vt:lpstr>Declaracion</vt:lpstr>
      <vt:lpstr>XSLT</vt:lpstr>
      <vt:lpstr>Ejemplo</vt:lpstr>
      <vt:lpstr>Presentación de PowerPoint</vt:lpstr>
      <vt:lpstr>Presentación de PowerPoint</vt:lpstr>
      <vt:lpstr>XPath</vt:lpstr>
      <vt:lpstr>¿Qué es XPATH?</vt:lpstr>
      <vt:lpstr>Funciones XPath estándar </vt:lpstr>
      <vt:lpstr>NODOS XPATH</vt:lpstr>
      <vt:lpstr>EJEMPLO</vt:lpstr>
      <vt:lpstr>Valores atómicos </vt:lpstr>
      <vt:lpstr>Relación de Nodos</vt:lpstr>
      <vt:lpstr>Presentación de PowerPoint</vt:lpstr>
      <vt:lpstr>Presentación de PowerPoint</vt:lpstr>
      <vt:lpstr>Presentación de PowerPoint</vt:lpstr>
      <vt:lpstr>Presentación de PowerPoint</vt:lpstr>
      <vt:lpstr>Selección de nodos</vt:lpstr>
      <vt:lpstr>Los operadores XPath</vt:lpstr>
      <vt:lpstr>XQuery</vt:lpstr>
      <vt:lpstr>¿QUÉ ES XQUERY?</vt:lpstr>
      <vt:lpstr>XQuery - Ejemplos de Uso</vt:lpstr>
      <vt:lpstr>Presentación de PowerPoint</vt:lpstr>
      <vt:lpstr>Cómo Seleccionar Nodos De "books.xml"?</vt:lpstr>
      <vt:lpstr>Los predicados</vt:lpstr>
      <vt:lpstr>Expresiones XQuery FLWOR </vt:lpstr>
      <vt:lpstr>Presentación de PowerPoint</vt:lpstr>
      <vt:lpstr>Reglas sintácticas</vt:lpstr>
      <vt:lpstr>Selección y filtrado de elementos</vt:lpstr>
      <vt:lpstr>XSL-FO</vt:lpstr>
      <vt:lpstr>XSL-FO</vt:lpstr>
      <vt:lpstr>XSL-FO</vt:lpstr>
      <vt:lpstr>XSL-FO</vt:lpstr>
      <vt:lpstr>XSL-FO</vt:lpstr>
      <vt:lpstr>XSL-FO</vt:lpstr>
      <vt:lpstr>XSL-FO</vt:lpstr>
      <vt:lpstr>XSL-FO</vt:lpstr>
      <vt:lpstr>XSL-FO</vt:lpstr>
      <vt:lpstr>XSL-FO</vt:lpstr>
      <vt:lpstr>Ejemplo</vt:lpstr>
      <vt:lpstr>FIN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Tutoriales XML</dc:title>
  <dc:creator>Brian Hawkins</dc:creator>
  <cp:lastModifiedBy>Asafmin</cp:lastModifiedBy>
  <cp:revision>37</cp:revision>
  <dcterms:created xsi:type="dcterms:W3CDTF">2014-09-24T07:37:04Z</dcterms:created>
  <dcterms:modified xsi:type="dcterms:W3CDTF">2014-09-30T01:40:52Z</dcterms:modified>
</cp:coreProperties>
</file>