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HnoA5m4IebBPIfpyX5CUp/+K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2d8e7e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2d8e7e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2d8e7e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2d8e7e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2d8e7e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2d8e7e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2d8e7e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2d8e7e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2d8e7e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2d8e7e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58514b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58514b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58177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58177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58514b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58514b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58514b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58514b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581089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581089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2d8e7e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2d8e7e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2d8e7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2d8e7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2d8e7e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2d8e7e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958d67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958d67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958d6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958d6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8514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58514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581089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581089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2d8e7e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2d8e7e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s://keras.io/examples/timeseries/timeseries_transformer_classification/" TargetMode="External"/><Relationship Id="rId5" Type="http://schemas.openxmlformats.org/officeDocument/2006/relationships/hyperlink" Target="https://scikit-learn.org/stable/" TargetMode="External"/><Relationship Id="rId6" Type="http://schemas.openxmlformats.org/officeDocument/2006/relationships/hyperlink" Target="https://towardsdatascience.com/lstm-framework-for-univariate-time-series-prediction-d9e7252699e" TargetMode="External"/><Relationship Id="rId7" Type="http://schemas.openxmlformats.org/officeDocument/2006/relationships/hyperlink" Target="https://www.tensorflow.org/api_docs/python/tf/keras/applications/resnet50/ResNet50" TargetMode="External"/><Relationship Id="rId8" Type="http://schemas.openxmlformats.org/officeDocument/2006/relationships/hyperlink" Target="https://www.investopedia.com/articles/optioninvestor/07/options_beat_market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Artificial Intelligence in Fintech Exam (1)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Shaif Chowdhury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2d8e7e4c_0_33"/>
          <p:cNvSpPr txBox="1"/>
          <p:nvPr>
            <p:ph type="title"/>
          </p:nvPr>
        </p:nvSpPr>
        <p:spPr>
          <a:xfrm>
            <a:off x="163450" y="63625"/>
            <a:ext cx="86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Nearest Neighbour</a:t>
            </a:r>
            <a:endParaRPr b="1"/>
          </a:p>
        </p:txBody>
      </p:sp>
      <p:sp>
        <p:nvSpPr>
          <p:cNvPr id="123" name="Google Shape;123;g1232d8e7e4c_0_33"/>
          <p:cNvSpPr txBox="1"/>
          <p:nvPr>
            <p:ph idx="1" type="body"/>
          </p:nvPr>
        </p:nvSpPr>
        <p:spPr>
          <a:xfrm>
            <a:off x="51850" y="566650"/>
            <a:ext cx="90039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Total Dataset : 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0.011020712656361826  2. R2:  0.6848599017133208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OTM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</a:t>
            </a:r>
            <a:r>
              <a:rPr lang="en" sz="1400">
                <a:solidFill>
                  <a:schemeClr val="dk1"/>
                </a:solidFill>
              </a:rPr>
              <a:t>1. MSE:  0.01007707724861122  2. R2:  0.704591804372263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ITM :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0.01698161722847595  2. R2:  0.578767717799107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2d8e7e4c_0_38"/>
          <p:cNvSpPr txBox="1"/>
          <p:nvPr>
            <p:ph type="title"/>
          </p:nvPr>
        </p:nvSpPr>
        <p:spPr>
          <a:xfrm>
            <a:off x="311700" y="1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</p:txBody>
      </p:sp>
      <p:sp>
        <p:nvSpPr>
          <p:cNvPr id="129" name="Google Shape;129;g1232d8e7e4c_0_38"/>
          <p:cNvSpPr txBox="1"/>
          <p:nvPr>
            <p:ph idx="1" type="body"/>
          </p:nvPr>
        </p:nvSpPr>
        <p:spPr>
          <a:xfrm>
            <a:off x="311700" y="828200"/>
            <a:ext cx="85206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1. MSE 2. R2   7221.205880976808 -206491.22986189643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2d8e7e4c_0_49"/>
          <p:cNvSpPr txBox="1"/>
          <p:nvPr>
            <p:ph type="title"/>
          </p:nvPr>
        </p:nvSpPr>
        <p:spPr>
          <a:xfrm>
            <a:off x="224725" y="1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chemeClr val="dk2"/>
                </a:solidFill>
              </a:rPr>
              <a:t>MLP </a:t>
            </a:r>
            <a:endParaRPr/>
          </a:p>
        </p:txBody>
      </p:sp>
      <p:sp>
        <p:nvSpPr>
          <p:cNvPr id="135" name="Google Shape;135;g1232d8e7e4c_0_49"/>
          <p:cNvSpPr txBox="1"/>
          <p:nvPr>
            <p:ph idx="1" type="body"/>
          </p:nvPr>
        </p:nvSpPr>
        <p:spPr>
          <a:xfrm>
            <a:off x="311700" y="769250"/>
            <a:ext cx="8520600" cy="4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Total Dataset : 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0.01198626655572063  2. R2:  0.6572496409041553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OTM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0.008161537184342886  2. R2:  0.760745609694747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ITM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0.012747412083849937  2. R2:  0.6837979909692465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2d8e7e4c_0_54"/>
          <p:cNvSpPr txBox="1"/>
          <p:nvPr>
            <p:ph type="title"/>
          </p:nvPr>
        </p:nvSpPr>
        <p:spPr>
          <a:xfrm>
            <a:off x="249575" y="1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Gradient Boosting</a:t>
            </a:r>
            <a:endParaRPr/>
          </a:p>
        </p:txBody>
      </p:sp>
      <p:sp>
        <p:nvSpPr>
          <p:cNvPr id="141" name="Google Shape;141;g1232d8e7e4c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Dataset :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1. MSE:  0.06762502265930194  2. R2:  -0.9337548262080051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OTM :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1. MSE:  0.012747412083849937  2. R2:  0.6837979909692465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ITM :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1. MSE:  0.05815570622408339  2. R2:  -0.704826887526427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2d8e7e4c_0_21"/>
          <p:cNvSpPr txBox="1"/>
          <p:nvPr>
            <p:ph type="title"/>
          </p:nvPr>
        </p:nvSpPr>
        <p:spPr>
          <a:xfrm>
            <a:off x="213625" y="1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47" name="Google Shape;147;g1232d8e7e4c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232d8e7e4c_0_21"/>
          <p:cNvPicPr preferRelativeResize="0"/>
          <p:nvPr/>
        </p:nvPicPr>
        <p:blipFill rotWithShape="1">
          <a:blip r:embed="rId3">
            <a:alphaModFix/>
          </a:blip>
          <a:srcRect b="0" l="0" r="23342" t="0"/>
          <a:stretch/>
        </p:blipFill>
        <p:spPr>
          <a:xfrm>
            <a:off x="213625" y="926250"/>
            <a:ext cx="49843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32d8e7e4c_0_21"/>
          <p:cNvSpPr txBox="1"/>
          <p:nvPr>
            <p:ph idx="2" type="body"/>
          </p:nvPr>
        </p:nvSpPr>
        <p:spPr>
          <a:xfrm>
            <a:off x="5437725" y="1152475"/>
            <a:ext cx="33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MSE 2. R2 :  0.011144819115242238 0.6813110457664227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58514b90_0_10"/>
          <p:cNvSpPr txBox="1"/>
          <p:nvPr>
            <p:ph type="title"/>
          </p:nvPr>
        </p:nvSpPr>
        <p:spPr>
          <a:xfrm>
            <a:off x="246300" y="2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1</a:t>
            </a:r>
            <a:endParaRPr/>
          </a:p>
        </p:txBody>
      </p:sp>
      <p:sp>
        <p:nvSpPr>
          <p:cNvPr id="155" name="Google Shape;155;g12358514b90_0_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358514b90_0_10"/>
          <p:cNvSpPr txBox="1"/>
          <p:nvPr>
            <p:ph idx="2" type="body"/>
          </p:nvPr>
        </p:nvSpPr>
        <p:spPr>
          <a:xfrm>
            <a:off x="5906300" y="1152475"/>
            <a:ext cx="2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head_size=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num_heads=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ff_dim=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num_transformer_blocks=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mlp_units=[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mlp_dropout=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dropout=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MSE 2. R2 :  0.014810904443471226 0.5764783977617123</a:t>
            </a:r>
            <a:endParaRPr sz="1800"/>
          </a:p>
        </p:txBody>
      </p:sp>
      <p:pic>
        <p:nvPicPr>
          <p:cNvPr id="157" name="Google Shape;157;g12358514b9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5383249" cy="38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58177e62_0_0"/>
          <p:cNvSpPr txBox="1"/>
          <p:nvPr>
            <p:ph type="title"/>
          </p:nvPr>
        </p:nvSpPr>
        <p:spPr>
          <a:xfrm>
            <a:off x="191825" y="1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2</a:t>
            </a:r>
            <a:endParaRPr/>
          </a:p>
        </p:txBody>
      </p:sp>
      <p:sp>
        <p:nvSpPr>
          <p:cNvPr id="163" name="Google Shape;163;g12358177e62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358177e62_0_0"/>
          <p:cNvSpPr txBox="1"/>
          <p:nvPr>
            <p:ph idx="2" type="body"/>
          </p:nvPr>
        </p:nvSpPr>
        <p:spPr>
          <a:xfrm>
            <a:off x="5906300" y="1152475"/>
            <a:ext cx="2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head_size=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num_heads=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ff_dim=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num_transformer_blocks=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mlp_units=[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mlp_dropout=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dropout=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" sz="12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MSE 2. R2 :  0.014780902343461215 0.5754571977617191</a:t>
            </a:r>
            <a:endParaRPr sz="1600"/>
          </a:p>
        </p:txBody>
      </p:sp>
      <p:pic>
        <p:nvPicPr>
          <p:cNvPr id="165" name="Google Shape;165;g12358177e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0825"/>
            <a:ext cx="5295850" cy="42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58514b90_0_5"/>
          <p:cNvSpPr txBox="1"/>
          <p:nvPr>
            <p:ph type="title"/>
          </p:nvPr>
        </p:nvSpPr>
        <p:spPr>
          <a:xfrm>
            <a:off x="235425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171" name="Google Shape;171;g12358514b90_0_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resnet = tf.keras.applications.resnet50.ResNet50(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include_top=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input_tensor=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pooling=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layer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resnet.layers[: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]:                                                   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layer.trainable =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#model.summary()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3072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model.add(Reshape((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model.add(resnet)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 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#Final Dense Layer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model.add(Dropout(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"linear"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358514b90_0_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MSE 2. R2 :  0.035161400956146255 -0.005449257115035522</a:t>
            </a:r>
            <a:endParaRPr b="1"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58514b90_0_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Interpolation : On SVM</a:t>
            </a:r>
            <a:endParaRPr/>
          </a:p>
        </p:txBody>
      </p:sp>
      <p:sp>
        <p:nvSpPr>
          <p:cNvPr id="178" name="Google Shape;178;g12358514b90_0_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 Option Intrinsic Value=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=Underlying Stock’s Current Price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=Call Strike Price</a:t>
            </a:r>
            <a:endParaRPr b="1"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Time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Value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Option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Price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Intrinsic</a:t>
            </a: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Value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1. MSE:  0.015800232532311316  2. R2:  0.5400179406493346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1111"/>
                </a:solidFill>
                <a:highlight>
                  <a:srgbClr val="FFFFFF"/>
                </a:highlight>
              </a:rPr>
              <a:t>Slight Improvement</a:t>
            </a:r>
            <a:endParaRPr b="1" i="1" sz="1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581089e2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integrate machine learning methods to get better learning results </a:t>
            </a:r>
            <a:endParaRPr sz="2220"/>
          </a:p>
        </p:txBody>
      </p:sp>
      <p:sp>
        <p:nvSpPr>
          <p:cNvPr id="184" name="Google Shape;184;g123581089e2_0_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SVM + KNN + MLP + gradient Boosting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Average of predictions as final result :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Average of results :</a:t>
            </a:r>
            <a:endParaRPr sz="22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1. MSE:  0.00951646417957406  2. R2:  0.7278742718002529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2d8e7e4c_0_8"/>
          <p:cNvSpPr txBox="1"/>
          <p:nvPr>
            <p:ph type="title"/>
          </p:nvPr>
        </p:nvSpPr>
        <p:spPr>
          <a:xfrm>
            <a:off x="311700" y="3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UMAP     nei = 30,   dist = 1</a:t>
            </a:r>
            <a:endParaRPr b="1"/>
          </a:p>
        </p:txBody>
      </p:sp>
      <p:sp>
        <p:nvSpPr>
          <p:cNvPr id="61" name="Google Shape;61;g1232d8e7e4c_0_8"/>
          <p:cNvSpPr txBox="1"/>
          <p:nvPr>
            <p:ph idx="1" type="body"/>
          </p:nvPr>
        </p:nvSpPr>
        <p:spPr>
          <a:xfrm>
            <a:off x="311700" y="876050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					Call Option				Put Option</a:t>
            </a:r>
            <a:endParaRPr/>
          </a:p>
        </p:txBody>
      </p:sp>
      <p:pic>
        <p:nvPicPr>
          <p:cNvPr id="62" name="Google Shape;62;g1232d8e7e4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5" y="1671550"/>
            <a:ext cx="2903000" cy="347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1232d8e7e4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650" y="1671550"/>
            <a:ext cx="2789700" cy="33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232d8e7e4c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375" y="1529875"/>
            <a:ext cx="3092950" cy="347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311700" y="2724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235500" y="948050"/>
            <a:ext cx="8520600" cy="3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4"/>
              </a:rPr>
              <a:t>https://keras.io/examples/timeseries/timeseries_transformer_classification/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5"/>
              </a:rPr>
              <a:t>https://scikit-learn.org/stable/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6"/>
              </a:rPr>
              <a:t>https://towardsdatascience.com/lstm-framework-for-univariate-time-series-prediction-d9e7252699e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7"/>
              </a:rPr>
              <a:t>https://www.tensorflow.org/api_docs/python/tf/keras/applications/resnet50/ResNet50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u="sng">
                <a:solidFill>
                  <a:schemeClr val="hlink"/>
                </a:solidFill>
                <a:hlinkClick r:id="rId8"/>
              </a:rPr>
              <a:t>https://www.investopedia.com/articles/optioninvestor/07/options_beat_market.asp</a:t>
            </a:r>
            <a:endParaRPr sz="155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5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311700" y="2189000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2d8e7e4c_0_0"/>
          <p:cNvSpPr txBox="1"/>
          <p:nvPr>
            <p:ph type="title"/>
          </p:nvPr>
        </p:nvSpPr>
        <p:spPr>
          <a:xfrm>
            <a:off x="311700" y="17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TSNE        perplexity = 60</a:t>
            </a:r>
            <a:endParaRPr b="1"/>
          </a:p>
        </p:txBody>
      </p:sp>
      <p:sp>
        <p:nvSpPr>
          <p:cNvPr id="70" name="Google Shape;70;g1232d8e7e4c_0_0"/>
          <p:cNvSpPr txBox="1"/>
          <p:nvPr>
            <p:ph idx="1" type="body"/>
          </p:nvPr>
        </p:nvSpPr>
        <p:spPr>
          <a:xfrm>
            <a:off x="311700" y="817300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Full Dataset					Call Option				Put Option</a:t>
            </a:r>
            <a:endParaRPr/>
          </a:p>
        </p:txBody>
      </p:sp>
      <p:pic>
        <p:nvPicPr>
          <p:cNvPr id="71" name="Google Shape;71;g1232d8e7e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" y="1787150"/>
            <a:ext cx="3028925" cy="3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232d8e7e4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250" y="1852400"/>
            <a:ext cx="2890275" cy="30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232d8e7e4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725" y="1852400"/>
            <a:ext cx="2890274" cy="30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2d8e7e4c_0_16"/>
          <p:cNvSpPr txBox="1"/>
          <p:nvPr>
            <p:ph type="title"/>
          </p:nvPr>
        </p:nvSpPr>
        <p:spPr>
          <a:xfrm>
            <a:off x="191825" y="1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CSNE     </a:t>
            </a:r>
            <a:r>
              <a:rPr b="1" lang="en"/>
              <a:t>perplexity = 90     </a:t>
            </a:r>
            <a:r>
              <a:rPr b="1" lang="en" sz="1550">
                <a:highlight>
                  <a:srgbClr val="FFFFCC"/>
                </a:highlight>
              </a:rPr>
              <a:t>t=0, s= 0</a:t>
            </a:r>
            <a:endParaRPr b="1"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g1232d8e7e4c_0_16"/>
          <p:cNvSpPr txBox="1"/>
          <p:nvPr>
            <p:ph idx="1" type="body"/>
          </p:nvPr>
        </p:nvSpPr>
        <p:spPr>
          <a:xfrm>
            <a:off x="311700" y="757125"/>
            <a:ext cx="8520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/>
              <a:t>	         	Call Option				                              Put Option</a:t>
            </a:r>
            <a:endParaRPr/>
          </a:p>
        </p:txBody>
      </p:sp>
      <p:pic>
        <p:nvPicPr>
          <p:cNvPr id="80" name="Google Shape;80;g1232d8e7e4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0" y="1331750"/>
            <a:ext cx="4315200" cy="3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32d8e7e4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31750"/>
            <a:ext cx="4159764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958d6751_0_1"/>
          <p:cNvSpPr txBox="1"/>
          <p:nvPr>
            <p:ph type="title"/>
          </p:nvPr>
        </p:nvSpPr>
        <p:spPr>
          <a:xfrm>
            <a:off x="191825" y="7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=10 s =10								t =0 s = 10</a:t>
            </a:r>
            <a:endParaRPr/>
          </a:p>
        </p:txBody>
      </p:sp>
      <p:sp>
        <p:nvSpPr>
          <p:cNvPr id="87" name="Google Shape;87;g121958d6751_0_1"/>
          <p:cNvSpPr txBox="1"/>
          <p:nvPr>
            <p:ph idx="1" type="body"/>
          </p:nvPr>
        </p:nvSpPr>
        <p:spPr>
          <a:xfrm>
            <a:off x="311700" y="71922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			Put Option				                            Call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121958d675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0" y="1329475"/>
            <a:ext cx="4367051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21958d675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50" y="1329475"/>
            <a:ext cx="4311575" cy="3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958d6751_0_13"/>
          <p:cNvSpPr txBox="1"/>
          <p:nvPr>
            <p:ph type="title"/>
          </p:nvPr>
        </p:nvSpPr>
        <p:spPr>
          <a:xfrm>
            <a:off x="246325" y="11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=10 s =1000    						  t =1 s = 10</a:t>
            </a:r>
            <a:endParaRPr/>
          </a:p>
        </p:txBody>
      </p:sp>
      <p:sp>
        <p:nvSpPr>
          <p:cNvPr id="95" name="Google Shape;95;g121958d6751_0_13"/>
          <p:cNvSpPr txBox="1"/>
          <p:nvPr>
            <p:ph idx="1" type="body"/>
          </p:nvPr>
        </p:nvSpPr>
        <p:spPr>
          <a:xfrm>
            <a:off x="311700" y="751900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	         	Call Option				                              Put Option</a:t>
            </a:r>
            <a:endParaRPr/>
          </a:p>
        </p:txBody>
      </p:sp>
      <p:pic>
        <p:nvPicPr>
          <p:cNvPr id="96" name="Google Shape;96;g121958d675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675"/>
            <a:ext cx="4468751" cy="35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21958d675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75" y="1373050"/>
            <a:ext cx="4267724" cy="34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8514b90_0_0"/>
          <p:cNvSpPr txBox="1"/>
          <p:nvPr>
            <p:ph type="title"/>
          </p:nvPr>
        </p:nvSpPr>
        <p:spPr>
          <a:xfrm>
            <a:off x="213625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03" name="Google Shape;103;g12358514b90_0_0"/>
          <p:cNvSpPr txBox="1"/>
          <p:nvPr>
            <p:ph idx="1" type="body"/>
          </p:nvPr>
        </p:nvSpPr>
        <p:spPr>
          <a:xfrm>
            <a:off x="311700" y="8499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r>
              <a:rPr lang="en"/>
              <a:t>Call Option		                                    		Put Option</a:t>
            </a:r>
            <a:endParaRPr/>
          </a:p>
        </p:txBody>
      </p:sp>
      <p:pic>
        <p:nvPicPr>
          <p:cNvPr id="104" name="Google Shape;104;g12358514b9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1529900"/>
            <a:ext cx="3999449" cy="3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358514b9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77" y="1529900"/>
            <a:ext cx="4316750" cy="34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581089e2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find ?</a:t>
            </a:r>
            <a:endParaRPr/>
          </a:p>
        </p:txBody>
      </p:sp>
      <p:sp>
        <p:nvSpPr>
          <p:cNvPr id="111" name="Google Shape;111;g123581089e2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UMAP does a better job of </a:t>
            </a:r>
            <a:r>
              <a:rPr lang="en"/>
              <a:t>separating</a:t>
            </a:r>
            <a:r>
              <a:rPr lang="en"/>
              <a:t> the clusters than other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-SNE preserves local structure 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would preserve both local and most of the global structure.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2d8e7e4c_0_27"/>
          <p:cNvSpPr txBox="1"/>
          <p:nvPr>
            <p:ph type="title"/>
          </p:nvPr>
        </p:nvSpPr>
        <p:spPr>
          <a:xfrm>
            <a:off x="235425" y="16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SVM</a:t>
            </a:r>
            <a:endParaRPr b="1"/>
          </a:p>
        </p:txBody>
      </p:sp>
      <p:sp>
        <p:nvSpPr>
          <p:cNvPr id="117" name="Google Shape;117;g1232d8e7e4c_0_27"/>
          <p:cNvSpPr txBox="1"/>
          <p:nvPr>
            <p:ph idx="1" type="body"/>
          </p:nvPr>
        </p:nvSpPr>
        <p:spPr>
          <a:xfrm>
            <a:off x="311700" y="734400"/>
            <a:ext cx="85206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Total Dataset : 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0.016090432662343515  2. R2:  0.5398899609492142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ITM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0.01746852801976977  2. R2:  0.5666898019513156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OTM :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1. MSE:  0.014036382482041858  2. R2:  0.588525291623401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