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0" roundtripDataSignature="AMtx7mg9b/xHU2zUolSe7wPBfVxgG5C4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32d8e7e4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232d8e7e4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32d8e7e4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232d8e7e4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32d8e7e4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232d8e7e4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358514b9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2358514b9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358514b9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2358514b9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358177e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358177e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358514b9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2358514b9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3581089e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23581089e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3581089e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23581089e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32d8e7e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32d8e7e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32d8e7e4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232d8e7e4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32d8e7e4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32d8e7e4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358514b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358514b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3581089e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23581089e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32d8e7e4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32d8e7e4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32d8e7e4c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32d8e7e4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32d8e7e4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232d8e7e4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" name="Google Shape;16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" name="Google Shape;1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Relationship Id="rId4" Type="http://schemas.openxmlformats.org/officeDocument/2006/relationships/hyperlink" Target="https://keras.io/examples/timeseries/timeseries_transformer_classification/" TargetMode="External"/><Relationship Id="rId5" Type="http://schemas.openxmlformats.org/officeDocument/2006/relationships/hyperlink" Target="https://scikit-learn.org/stable/" TargetMode="External"/><Relationship Id="rId6" Type="http://schemas.openxmlformats.org/officeDocument/2006/relationships/hyperlink" Target="https://towardsdatascience.com/lstm-framework-for-univariate-time-series-prediction-d9e7252699e" TargetMode="External"/><Relationship Id="rId7" Type="http://schemas.openxmlformats.org/officeDocument/2006/relationships/hyperlink" Target="https://www.tensorflow.org/api_docs/python/tf/keras/applications/resnet50/ResNet50" TargetMode="External"/><Relationship Id="rId8" Type="http://schemas.openxmlformats.org/officeDocument/2006/relationships/hyperlink" Target="https://www.investopedia.com/articles/optioninvestor/07/options_beat_market.asp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599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0" y="744575"/>
            <a:ext cx="8520600" cy="152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/>
              <a:t>Artificial Intelligence in Fintech Exam (1)</a:t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17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Shaif Chowdhury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32d8e7e4c_0_49"/>
          <p:cNvSpPr txBox="1"/>
          <p:nvPr>
            <p:ph type="title"/>
          </p:nvPr>
        </p:nvSpPr>
        <p:spPr>
          <a:xfrm>
            <a:off x="224725" y="196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b="1" lang="en" sz="2200">
                <a:solidFill>
                  <a:schemeClr val="dk2"/>
                </a:solidFill>
              </a:rPr>
              <a:t>MLP </a:t>
            </a:r>
            <a:endParaRPr/>
          </a:p>
        </p:txBody>
      </p:sp>
      <p:sp>
        <p:nvSpPr>
          <p:cNvPr id="122" name="Google Shape;122;g1232d8e7e4c_0_49"/>
          <p:cNvSpPr txBox="1"/>
          <p:nvPr>
            <p:ph idx="1" type="body"/>
          </p:nvPr>
        </p:nvSpPr>
        <p:spPr>
          <a:xfrm>
            <a:off x="311700" y="769250"/>
            <a:ext cx="8520600" cy="41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ITM/OTM 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MSE : 0.000412              R2 :  .9996                    BAC : 99.94</a:t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Implied Volatility</a:t>
            </a:r>
            <a:endParaRPr b="1" sz="15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‘lbfgs’  : quasi-Newton methods.</a:t>
            </a:r>
            <a:endParaRPr sz="15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</a:rPr>
              <a:t>1. MSE  :  2.5064146686179925e-05    ,    </a:t>
            </a:r>
            <a:r>
              <a:rPr lang="en" sz="1350">
                <a:solidFill>
                  <a:schemeClr val="dk1"/>
                </a:solidFill>
                <a:highlight>
                  <a:schemeClr val="lt1"/>
                </a:highlight>
              </a:rPr>
              <a:t>2. R2   :  </a:t>
            </a: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</a:rPr>
              <a:t>0.9992832843123267</a:t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sz="1600"/>
          </a:p>
        </p:txBody>
      </p:sp>
      <p:pic>
        <p:nvPicPr>
          <p:cNvPr id="123" name="Google Shape;123;g1232d8e7e4c_0_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163" y="935275"/>
            <a:ext cx="8837676" cy="119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32d8e7e4c_0_54"/>
          <p:cNvSpPr txBox="1"/>
          <p:nvPr>
            <p:ph type="title"/>
          </p:nvPr>
        </p:nvSpPr>
        <p:spPr>
          <a:xfrm>
            <a:off x="249575" y="196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solidFill>
                  <a:schemeClr val="dk2"/>
                </a:solidFill>
              </a:rPr>
              <a:t>Gradient Boosting</a:t>
            </a:r>
            <a:endParaRPr/>
          </a:p>
        </p:txBody>
      </p:sp>
      <p:sp>
        <p:nvSpPr>
          <p:cNvPr id="129" name="Google Shape;129;g1232d8e7e4c_0_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Implied Volatility :</a:t>
            </a:r>
            <a:endParaRPr b="1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dk1"/>
                </a:solidFill>
                <a:highlight>
                  <a:srgbClr val="FFFFFF"/>
                </a:highlight>
              </a:rPr>
              <a:t>1. MSE :  0.00012098030211499927    ,    </a:t>
            </a:r>
            <a:r>
              <a:rPr lang="en" sz="1450">
                <a:solidFill>
                  <a:schemeClr val="dk1"/>
                </a:solidFill>
                <a:highlight>
                  <a:schemeClr val="lt1"/>
                </a:highlight>
              </a:rPr>
              <a:t>2. R2 :  </a:t>
            </a:r>
            <a:r>
              <a:rPr lang="en" sz="1450">
                <a:solidFill>
                  <a:schemeClr val="dk1"/>
                </a:solidFill>
                <a:highlight>
                  <a:srgbClr val="FFFFFF"/>
                </a:highlight>
              </a:rPr>
              <a:t> 0.9965405373057009</a:t>
            </a:r>
            <a:endParaRPr sz="1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</p:txBody>
      </p:sp>
      <p:pic>
        <p:nvPicPr>
          <p:cNvPr id="130" name="Google Shape;130;g1232d8e7e4c_0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49600"/>
            <a:ext cx="7527800" cy="139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32d8e7e4c_0_21"/>
          <p:cNvSpPr txBox="1"/>
          <p:nvPr>
            <p:ph type="title"/>
          </p:nvPr>
        </p:nvSpPr>
        <p:spPr>
          <a:xfrm>
            <a:off x="213625" y="179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</a:t>
            </a:r>
            <a:endParaRPr/>
          </a:p>
        </p:txBody>
      </p:sp>
      <p:sp>
        <p:nvSpPr>
          <p:cNvPr id="136" name="Google Shape;136;g1232d8e7e4c_0_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g1232d8e7e4c_0_21"/>
          <p:cNvPicPr preferRelativeResize="0"/>
          <p:nvPr/>
        </p:nvPicPr>
        <p:blipFill rotWithShape="1">
          <a:blip r:embed="rId3">
            <a:alphaModFix/>
          </a:blip>
          <a:srcRect b="0" l="0" r="23342" t="0"/>
          <a:stretch/>
        </p:blipFill>
        <p:spPr>
          <a:xfrm>
            <a:off x="213625" y="926250"/>
            <a:ext cx="4984350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1232d8e7e4c_0_21"/>
          <p:cNvSpPr txBox="1"/>
          <p:nvPr>
            <p:ph idx="2" type="body"/>
          </p:nvPr>
        </p:nvSpPr>
        <p:spPr>
          <a:xfrm>
            <a:off x="5437725" y="1152475"/>
            <a:ext cx="339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After 500 epochs of training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Implied Volatility :</a:t>
            </a:r>
            <a:endParaRPr b="1" sz="18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chemeClr val="dk1"/>
                </a:solidFill>
                <a:highlight>
                  <a:schemeClr val="lt1"/>
                </a:highlight>
              </a:rPr>
              <a:t>1. MSE : </a:t>
            </a: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</a:rPr>
              <a:t> 3.445397482824486e-05 </a:t>
            </a:r>
            <a:endParaRPr sz="17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50">
                <a:solidFill>
                  <a:schemeClr val="dk1"/>
                </a:solidFill>
                <a:highlight>
                  <a:schemeClr val="lt1"/>
                </a:highlight>
              </a:rPr>
              <a:t>2. R2 :  </a:t>
            </a: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</a:rPr>
              <a:t>0.999014779774022</a:t>
            </a:r>
            <a:endParaRPr sz="17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358514b90_0_5"/>
          <p:cNvSpPr txBox="1"/>
          <p:nvPr>
            <p:ph type="title"/>
          </p:nvPr>
        </p:nvSpPr>
        <p:spPr>
          <a:xfrm>
            <a:off x="235425" y="150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RESNET</a:t>
            </a:r>
            <a:endParaRPr/>
          </a:p>
        </p:txBody>
      </p:sp>
      <p:sp>
        <p:nvSpPr>
          <p:cNvPr id="144" name="Google Shape;144;g12358514b90_0_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resnet = tf.keras.applications.resnet50.ResNet50(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include_top=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input_tensor=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input_shape=(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pooling=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endParaRPr sz="10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layer 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resnet.layers[: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-4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]:                                                       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layer.trainable = 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10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#model.summary()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 = Sequential()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model.add(resnet) 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model.add(Dense (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32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activation=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'relu'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#Final Dense Layer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model.add(Dropout(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.2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model.add(Dense(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activation=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"linear"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  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12358514b90_0_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Results :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1. MSE 2. R2 : </a:t>
            </a:r>
            <a:endParaRPr b="1" sz="180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1. 0.38172601948303075</a:t>
            </a:r>
            <a:endParaRPr b="1" sz="180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2. 0.0</a:t>
            </a:r>
            <a:endParaRPr b="1"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358514b90_0_10"/>
          <p:cNvSpPr txBox="1"/>
          <p:nvPr>
            <p:ph type="title"/>
          </p:nvPr>
        </p:nvSpPr>
        <p:spPr>
          <a:xfrm>
            <a:off x="246300" y="29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Transformer 1</a:t>
            </a:r>
            <a:endParaRPr/>
          </a:p>
        </p:txBody>
      </p:sp>
      <p:sp>
        <p:nvSpPr>
          <p:cNvPr id="151" name="Google Shape;151;g12358514b90_0_1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12358514b90_0_10"/>
          <p:cNvSpPr txBox="1"/>
          <p:nvPr>
            <p:ph idx="2" type="body"/>
          </p:nvPr>
        </p:nvSpPr>
        <p:spPr>
          <a:xfrm>
            <a:off x="5906300" y="1152475"/>
            <a:ext cx="292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head_size=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256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num_heads=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ff_dim=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num_transformer_blocks=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mlp_units=[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256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mlp_dropout=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0.4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dropout=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0.25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MSE 2. R2 :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0.00013612616657376553 0.9961074374361188</a:t>
            </a:r>
            <a:endParaRPr/>
          </a:p>
        </p:txBody>
      </p:sp>
      <p:pic>
        <p:nvPicPr>
          <p:cNvPr id="153" name="Google Shape;153;g12358514b90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75"/>
            <a:ext cx="5383249" cy="3816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358177e62_0_0"/>
          <p:cNvSpPr txBox="1"/>
          <p:nvPr>
            <p:ph type="title"/>
          </p:nvPr>
        </p:nvSpPr>
        <p:spPr>
          <a:xfrm>
            <a:off x="191825" y="118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Transformer 2</a:t>
            </a:r>
            <a:endParaRPr/>
          </a:p>
        </p:txBody>
      </p:sp>
      <p:sp>
        <p:nvSpPr>
          <p:cNvPr id="159" name="Google Shape;159;g12358177e62_0_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12358177e62_0_0"/>
          <p:cNvSpPr txBox="1"/>
          <p:nvPr>
            <p:ph idx="2" type="body"/>
          </p:nvPr>
        </p:nvSpPr>
        <p:spPr>
          <a:xfrm>
            <a:off x="5906300" y="1152475"/>
            <a:ext cx="292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head_size=</a:t>
            </a:r>
            <a:r>
              <a:rPr lang="en" sz="12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lang="en" sz="12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num_heads=</a:t>
            </a:r>
            <a:r>
              <a:rPr lang="en" sz="12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2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ff_dim=</a:t>
            </a:r>
            <a:r>
              <a:rPr lang="en" sz="12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2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num_transformer_blocks=</a:t>
            </a:r>
            <a:r>
              <a:rPr lang="en" sz="12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" sz="12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mlp_units=[</a:t>
            </a:r>
            <a:r>
              <a:rPr lang="en" sz="12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lang="en" sz="12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2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mlp_dropout=</a:t>
            </a:r>
            <a:r>
              <a:rPr lang="en" sz="12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0.4</a:t>
            </a:r>
            <a:r>
              <a:rPr lang="en" sz="12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dropout=</a:t>
            </a:r>
            <a:r>
              <a:rPr lang="en" sz="12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0.25</a:t>
            </a:r>
            <a:r>
              <a:rPr lang="en" sz="12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1. MSE 2. R2 : 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0.001373049429059922 0.9607373002528444</a:t>
            </a:r>
            <a:endParaRPr sz="1200"/>
          </a:p>
        </p:txBody>
      </p:sp>
      <p:pic>
        <p:nvPicPr>
          <p:cNvPr id="161" name="Google Shape;161;g12358177e6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690825"/>
            <a:ext cx="5295850" cy="4223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358514b90_0_15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Interpolation : On SVM</a:t>
            </a:r>
            <a:endParaRPr/>
          </a:p>
        </p:txBody>
      </p:sp>
      <p:sp>
        <p:nvSpPr>
          <p:cNvPr id="167" name="Google Shape;167;g12358514b90_0_15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400"/>
              <a:buFont typeface="Times New Roman"/>
              <a:buAutoNum type="arabicPeriod"/>
            </a:pPr>
            <a:r>
              <a:rPr b="1" lang="en" sz="140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Call Option Intrinsic Value=</a:t>
            </a:r>
            <a:r>
              <a:rPr b="1" i="1" lang="en" sz="140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USC</a:t>
            </a:r>
            <a:r>
              <a:rPr b="1" lang="en" sz="140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−</a:t>
            </a:r>
            <a:r>
              <a:rPr b="1" i="1" lang="en" sz="140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CS</a:t>
            </a:r>
            <a:endParaRPr b="1" i="1" sz="1400">
              <a:solidFill>
                <a:srgbClr val="11111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where:</a:t>
            </a:r>
            <a:endParaRPr b="1" sz="1400">
              <a:solidFill>
                <a:srgbClr val="11111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40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USC</a:t>
            </a:r>
            <a:r>
              <a:rPr b="1" lang="en" sz="140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=Underlying Stock’s Current Price</a:t>
            </a:r>
            <a:endParaRPr b="1" sz="1400">
              <a:solidFill>
                <a:srgbClr val="11111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40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CS</a:t>
            </a:r>
            <a:r>
              <a:rPr b="1" lang="en" sz="140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=Call Strike Price</a:t>
            </a:r>
            <a:endParaRPr b="1" sz="1400">
              <a:solidFill>
                <a:srgbClr val="11111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​</a:t>
            </a:r>
            <a:endParaRPr b="1" i="1" sz="14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400"/>
              <a:buAutoNum type="arabicPeriod"/>
            </a:pPr>
            <a:r>
              <a:rPr b="1" i="1" lang="en" sz="1400">
                <a:solidFill>
                  <a:srgbClr val="111111"/>
                </a:solidFill>
                <a:highlight>
                  <a:srgbClr val="FFFFFF"/>
                </a:highlight>
              </a:rPr>
              <a:t>Time</a:t>
            </a:r>
            <a:r>
              <a:rPr b="1" lang="en" sz="140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" sz="1400">
                <a:solidFill>
                  <a:srgbClr val="111111"/>
                </a:solidFill>
                <a:highlight>
                  <a:srgbClr val="FFFFFF"/>
                </a:highlight>
              </a:rPr>
              <a:t>Value</a:t>
            </a:r>
            <a:r>
              <a:rPr b="1" lang="en" sz="140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b="1" i="1" lang="en" sz="1400">
                <a:solidFill>
                  <a:srgbClr val="111111"/>
                </a:solidFill>
                <a:highlight>
                  <a:srgbClr val="FFFFFF"/>
                </a:highlight>
              </a:rPr>
              <a:t>Option</a:t>
            </a:r>
            <a:r>
              <a:rPr b="1" lang="en" sz="140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" sz="1400">
                <a:solidFill>
                  <a:srgbClr val="111111"/>
                </a:solidFill>
                <a:highlight>
                  <a:srgbClr val="FFFFFF"/>
                </a:highlight>
              </a:rPr>
              <a:t>Price</a:t>
            </a:r>
            <a:r>
              <a:rPr b="1" lang="en" sz="140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−</a:t>
            </a:r>
            <a:r>
              <a:rPr b="1" i="1" lang="en" sz="1400">
                <a:solidFill>
                  <a:srgbClr val="111111"/>
                </a:solidFill>
                <a:highlight>
                  <a:srgbClr val="FFFFFF"/>
                </a:highlight>
              </a:rPr>
              <a:t>Intrinsic</a:t>
            </a:r>
            <a:r>
              <a:rPr b="1" lang="en" sz="140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" sz="1400">
                <a:solidFill>
                  <a:srgbClr val="111111"/>
                </a:solidFill>
                <a:highlight>
                  <a:srgbClr val="FFFFFF"/>
                </a:highlight>
              </a:rPr>
              <a:t>Value</a:t>
            </a:r>
            <a:endParaRPr b="1" i="1" sz="14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4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4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</a:rPr>
              <a:t>SVM 1. MSE 2. R2  :  0.0041673633935109065 0.8808331774561586</a:t>
            </a:r>
            <a:endParaRPr b="1"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4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rgbClr val="111111"/>
                </a:solidFill>
                <a:highlight>
                  <a:srgbClr val="FFFFFF"/>
                </a:highlight>
              </a:rPr>
              <a:t>Slight Improvement</a:t>
            </a:r>
            <a:endParaRPr b="1" i="1" sz="1400">
              <a:solidFill>
                <a:srgbClr val="11111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3581089e2_0_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Feature Interpolation : On KNN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123581089e2_0_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/>
              <a:t>Implied Volatility</a:t>
            </a:r>
            <a:endParaRPr b="1" sz="15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/>
              <a:t>(n_neighbors=2)</a:t>
            </a:r>
            <a:endParaRPr b="1" sz="15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50">
                <a:solidFill>
                  <a:schemeClr val="dk1"/>
                </a:solidFill>
                <a:highlight>
                  <a:schemeClr val="lt1"/>
                </a:highlight>
              </a:rPr>
              <a:t>1. MSE  0.001002313494123401  ,     2. R2 : 0.98410857081213116</a:t>
            </a:r>
            <a:endParaRPr b="1" sz="14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3581089e2_0_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/>
              <a:t>integrate machine learning methods to get better learning results </a:t>
            </a:r>
            <a:endParaRPr sz="2220"/>
          </a:p>
        </p:txBody>
      </p:sp>
      <p:sp>
        <p:nvSpPr>
          <p:cNvPr id="179" name="Google Shape;179;g123581089e2_0_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20">
                <a:solidFill>
                  <a:schemeClr val="dk1"/>
                </a:solidFill>
              </a:rPr>
              <a:t>SVM + KNN + MLP + gradient Boosting</a:t>
            </a:r>
            <a:endParaRPr sz="222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20">
                <a:solidFill>
                  <a:schemeClr val="dk1"/>
                </a:solidFill>
              </a:rPr>
              <a:t>Shuffle Dataset (Train_Test Split ) before training.</a:t>
            </a:r>
            <a:endParaRPr sz="222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20">
                <a:solidFill>
                  <a:schemeClr val="dk1"/>
                </a:solidFill>
              </a:rPr>
              <a:t>Cross-Validation</a:t>
            </a:r>
            <a:endParaRPr sz="222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2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20">
                <a:solidFill>
                  <a:schemeClr val="dk1"/>
                </a:solidFill>
              </a:rPr>
              <a:t>Average of results :</a:t>
            </a:r>
            <a:endParaRPr sz="222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</a:rPr>
              <a:t>1. MSE 2. R2 :  0.0004127063389560714 ,  0.9881985566380707</a:t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2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20">
                <a:solidFill>
                  <a:schemeClr val="dk1"/>
                </a:solidFill>
              </a:rPr>
              <a:t>Percentage improvement compared to SVM = 11%</a:t>
            </a:r>
            <a:endParaRPr sz="222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2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"/>
          <p:cNvSpPr txBox="1"/>
          <p:nvPr>
            <p:ph type="title"/>
          </p:nvPr>
        </p:nvSpPr>
        <p:spPr>
          <a:xfrm>
            <a:off x="311700" y="272425"/>
            <a:ext cx="85206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85" name="Google Shape;185;p13"/>
          <p:cNvSpPr txBox="1"/>
          <p:nvPr>
            <p:ph idx="1" type="body"/>
          </p:nvPr>
        </p:nvSpPr>
        <p:spPr>
          <a:xfrm>
            <a:off x="235500" y="948050"/>
            <a:ext cx="8520600" cy="39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 u="sng">
                <a:solidFill>
                  <a:schemeClr val="hlink"/>
                </a:solidFill>
                <a:hlinkClick r:id="rId4"/>
              </a:rPr>
              <a:t>https://keras.io/examples/timeseries/timeseries_transformer_classification/</a:t>
            </a:r>
            <a:endParaRPr sz="155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 u="sng">
                <a:solidFill>
                  <a:schemeClr val="hlink"/>
                </a:solidFill>
                <a:hlinkClick r:id="rId5"/>
              </a:rPr>
              <a:t>https://scikit-learn.org/stable/</a:t>
            </a:r>
            <a:endParaRPr sz="155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 u="sng">
                <a:solidFill>
                  <a:schemeClr val="hlink"/>
                </a:solidFill>
                <a:hlinkClick r:id="rId6"/>
              </a:rPr>
              <a:t>https://towardsdatascience.com/lstm-framework-for-univariate-time-series-prediction-d9e7252699e</a:t>
            </a:r>
            <a:endParaRPr sz="155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 u="sng">
                <a:solidFill>
                  <a:schemeClr val="hlink"/>
                </a:solidFill>
                <a:hlinkClick r:id="rId7"/>
              </a:rPr>
              <a:t>https://www.tensorflow.org/api_docs/python/tf/keras/applications/resnet50/ResNet50</a:t>
            </a:r>
            <a:endParaRPr sz="155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 u="sng">
                <a:solidFill>
                  <a:schemeClr val="hlink"/>
                </a:solidFill>
                <a:hlinkClick r:id="rId8"/>
              </a:rPr>
              <a:t>https://www.investopedia.com/articles/optioninvestor/07/options_beat_market.asp</a:t>
            </a:r>
            <a:endParaRPr sz="1550" u="sng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t/>
            </a:r>
            <a:endParaRPr sz="1565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232d8e7e4c_0_0"/>
          <p:cNvSpPr txBox="1"/>
          <p:nvPr>
            <p:ph type="title"/>
          </p:nvPr>
        </p:nvSpPr>
        <p:spPr>
          <a:xfrm>
            <a:off x="311700" y="172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TSNE</a:t>
            </a:r>
            <a:endParaRPr b="1"/>
          </a:p>
        </p:txBody>
      </p:sp>
      <p:sp>
        <p:nvSpPr>
          <p:cNvPr id="61" name="Google Shape;61;g1232d8e7e4c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g1232d8e7e4c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00" y="1057025"/>
            <a:ext cx="3028925" cy="321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g1232d8e7e4c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1575" y="1100350"/>
            <a:ext cx="2890275" cy="308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g1232d8e7e4c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3725" y="1123325"/>
            <a:ext cx="2890274" cy="308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91" name="Google Shape;191;p14"/>
          <p:cNvSpPr txBox="1"/>
          <p:nvPr>
            <p:ph idx="1" type="body"/>
          </p:nvPr>
        </p:nvSpPr>
        <p:spPr>
          <a:xfrm>
            <a:off x="311700" y="2189000"/>
            <a:ext cx="8520600" cy="15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b="1" lang="en" sz="5500"/>
              <a:t>Thank You</a:t>
            </a:r>
            <a:endParaRPr b="1" sz="5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32d8e7e4c_0_8"/>
          <p:cNvSpPr txBox="1"/>
          <p:nvPr>
            <p:ph type="title"/>
          </p:nvPr>
        </p:nvSpPr>
        <p:spPr>
          <a:xfrm>
            <a:off x="311700" y="303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UMAP</a:t>
            </a:r>
            <a:endParaRPr b="1"/>
          </a:p>
        </p:txBody>
      </p:sp>
      <p:sp>
        <p:nvSpPr>
          <p:cNvPr id="70" name="Google Shape;70;g1232d8e7e4c_0_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g1232d8e7e4c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50" y="876050"/>
            <a:ext cx="2903000" cy="3471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g1232d8e7e4c_0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0650" y="946875"/>
            <a:ext cx="2789700" cy="333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g1232d8e7e4c_0_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12375" y="715900"/>
            <a:ext cx="3092950" cy="3471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32d8e7e4c_0_16"/>
          <p:cNvSpPr txBox="1"/>
          <p:nvPr>
            <p:ph type="title"/>
          </p:nvPr>
        </p:nvSpPr>
        <p:spPr>
          <a:xfrm>
            <a:off x="191825" y="129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CSNE</a:t>
            </a:r>
            <a:endParaRPr b="1"/>
          </a:p>
        </p:txBody>
      </p:sp>
      <p:sp>
        <p:nvSpPr>
          <p:cNvPr id="79" name="Google Shape;79;g1232d8e7e4c_0_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g1232d8e7e4c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100" y="841375"/>
            <a:ext cx="4315200" cy="38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g1232d8e7e4c_0_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841375"/>
            <a:ext cx="4159764" cy="381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358514b90_0_0"/>
          <p:cNvSpPr txBox="1"/>
          <p:nvPr>
            <p:ph type="title"/>
          </p:nvPr>
        </p:nvSpPr>
        <p:spPr>
          <a:xfrm>
            <a:off x="213625" y="150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</a:t>
            </a:r>
            <a:endParaRPr/>
          </a:p>
        </p:txBody>
      </p:sp>
      <p:sp>
        <p:nvSpPr>
          <p:cNvPr id="87" name="Google Shape;87;g12358514b90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g12358514b90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625" y="821600"/>
            <a:ext cx="3999449" cy="349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g12358514b90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7477" y="768350"/>
            <a:ext cx="4316750" cy="349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3581089e2_0_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you find ?</a:t>
            </a:r>
            <a:endParaRPr/>
          </a:p>
        </p:txBody>
      </p:sp>
      <p:sp>
        <p:nvSpPr>
          <p:cNvPr id="95" name="Google Shape;95;g123581089e2_0_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believe UMAP does a better job of </a:t>
            </a:r>
            <a:r>
              <a:rPr lang="en"/>
              <a:t>separating</a:t>
            </a:r>
            <a:r>
              <a:rPr lang="en"/>
              <a:t> the clusters than other methods.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-SNE preserves local structure in the data.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UMAP would preserve both local and most of the global structure.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32d8e7e4c_0_27"/>
          <p:cNvSpPr txBox="1"/>
          <p:nvPr>
            <p:ph type="title"/>
          </p:nvPr>
        </p:nvSpPr>
        <p:spPr>
          <a:xfrm>
            <a:off x="235425" y="161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SVM</a:t>
            </a:r>
            <a:endParaRPr b="1"/>
          </a:p>
        </p:txBody>
      </p:sp>
      <p:sp>
        <p:nvSpPr>
          <p:cNvPr id="101" name="Google Shape;101;g1232d8e7e4c_0_27"/>
          <p:cNvSpPr txBox="1"/>
          <p:nvPr>
            <p:ph idx="1" type="body"/>
          </p:nvPr>
        </p:nvSpPr>
        <p:spPr>
          <a:xfrm>
            <a:off x="311700" y="734400"/>
            <a:ext cx="8520600" cy="42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</a:t>
            </a:r>
            <a:r>
              <a:rPr lang="en" sz="1500"/>
              <a:t>TM/OTM    </a:t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MSE : 0.0  R2 : 1.0  :   BAC : 100.0 %</a:t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/>
              <a:t>Implied </a:t>
            </a:r>
            <a:r>
              <a:rPr b="1" lang="en" sz="1500"/>
              <a:t>Volatility</a:t>
            </a:r>
            <a:endParaRPr b="1" sz="15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/>
              <a:t>(C=1.0, epsilon=0.2)</a:t>
            </a:r>
            <a:endParaRPr b="1" sz="15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SVM 1. MSE :  0.004053883908414975   ,   2. R2  :    0.88040781523685578</a:t>
            </a:r>
            <a:endParaRPr b="1"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/>
          </a:p>
        </p:txBody>
      </p:sp>
      <p:pic>
        <p:nvPicPr>
          <p:cNvPr id="102" name="Google Shape;102;g1232d8e7e4c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600" y="787150"/>
            <a:ext cx="8924799" cy="195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32d8e7e4c_0_33"/>
          <p:cNvSpPr txBox="1"/>
          <p:nvPr>
            <p:ph type="title"/>
          </p:nvPr>
        </p:nvSpPr>
        <p:spPr>
          <a:xfrm>
            <a:off x="163450" y="63625"/>
            <a:ext cx="866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Nearest Neighbour</a:t>
            </a:r>
            <a:endParaRPr b="1"/>
          </a:p>
        </p:txBody>
      </p:sp>
      <p:sp>
        <p:nvSpPr>
          <p:cNvPr id="108" name="Google Shape;108;g1232d8e7e4c_0_33"/>
          <p:cNvSpPr txBox="1"/>
          <p:nvPr>
            <p:ph idx="1" type="body"/>
          </p:nvPr>
        </p:nvSpPr>
        <p:spPr>
          <a:xfrm>
            <a:off x="51850" y="566650"/>
            <a:ext cx="9003900" cy="45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MSE : 0.00578                R2 :  .9955                      BAC : 99.26</a:t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Implied Volatility</a:t>
            </a:r>
            <a:endParaRPr b="1" sz="15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(n_neighbors=2)</a:t>
            </a:r>
            <a:endParaRPr b="1" sz="15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highlight>
                  <a:srgbClr val="FFFFFF"/>
                </a:highlight>
              </a:rPr>
              <a:t>1. MSE  0.0010034247690523016  ,     </a:t>
            </a:r>
            <a:r>
              <a:rPr b="1" lang="en" sz="1450">
                <a:solidFill>
                  <a:schemeClr val="dk1"/>
                </a:solidFill>
                <a:highlight>
                  <a:schemeClr val="lt1"/>
                </a:highlight>
              </a:rPr>
              <a:t>2. R2 :</a:t>
            </a:r>
            <a:r>
              <a:rPr b="1" lang="en" sz="1450">
                <a:solidFill>
                  <a:schemeClr val="dk1"/>
                </a:solidFill>
                <a:highlight>
                  <a:srgbClr val="FFFFFF"/>
                </a:highlight>
              </a:rPr>
              <a:t> 0.9713068119819012</a:t>
            </a:r>
            <a:endParaRPr b="1" sz="1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g1232d8e7e4c_0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0" y="893550"/>
            <a:ext cx="8837676" cy="96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32d8e7e4c_0_38"/>
          <p:cNvSpPr txBox="1"/>
          <p:nvPr>
            <p:ph type="title"/>
          </p:nvPr>
        </p:nvSpPr>
        <p:spPr>
          <a:xfrm>
            <a:off x="311700" y="161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Random Forest</a:t>
            </a:r>
            <a:endParaRPr b="1"/>
          </a:p>
        </p:txBody>
      </p:sp>
      <p:sp>
        <p:nvSpPr>
          <p:cNvPr id="115" name="Google Shape;115;g1232d8e7e4c_0_38"/>
          <p:cNvSpPr txBox="1"/>
          <p:nvPr>
            <p:ph idx="1" type="body"/>
          </p:nvPr>
        </p:nvSpPr>
        <p:spPr>
          <a:xfrm>
            <a:off x="311700" y="828200"/>
            <a:ext cx="8520600" cy="40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MSE : 2.245            R2 :  -0.738                  BAC : 39.637</a:t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Implied Volatility :</a:t>
            </a:r>
            <a:endParaRPr b="1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chemeClr val="dk1"/>
                </a:solidFill>
                <a:highlight>
                  <a:srgbClr val="FFFFFF"/>
                </a:highlight>
              </a:rPr>
              <a:t>1. MSE :  6668.883513998514    ,    </a:t>
            </a:r>
            <a:r>
              <a:rPr b="1" lang="en" sz="1550">
                <a:solidFill>
                  <a:schemeClr val="dk1"/>
                </a:solidFill>
                <a:highlight>
                  <a:schemeClr val="lt1"/>
                </a:highlight>
              </a:rPr>
              <a:t>2. R2  : </a:t>
            </a:r>
            <a:r>
              <a:rPr b="1" lang="en" sz="1550">
                <a:solidFill>
                  <a:schemeClr val="dk1"/>
                </a:solidFill>
                <a:highlight>
                  <a:srgbClr val="FFFFFF"/>
                </a:highlight>
              </a:rPr>
              <a:t> -190697.43045501385</a:t>
            </a:r>
            <a:endParaRPr b="1" sz="15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16" name="Google Shape;116;g1232d8e7e4c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28200"/>
            <a:ext cx="6673426" cy="150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