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4/ErNyu0ptnuHuU5wyOyAQOoM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26ded88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526ded8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26ded8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26ded8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26ded88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26ded8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26ded8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26ded8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26ded8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26ded8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26ded8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26ded8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aef166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aef166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26ded8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26ded8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26ded8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26ded8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26ded8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26ded8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aef16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aef16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26ded88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26ded88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26ded88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26ded88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26ded88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526ded88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26ded88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526ded88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26ded88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526ded88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526ded88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526ded88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26ded8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526ded8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aef166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aef166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f1be54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4f1be54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1be54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f1be54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f1be54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4f1be5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526ded88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526ded88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526ded8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526ded8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26ded88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526ded88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526ded88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526ded88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526ded88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526ded88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526ded8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526ded8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aef166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aef166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3577e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3577e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aef166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aef166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aef166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aef166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26ded88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26ded88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26ded8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26ded8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geeksforgeeks.org/svm-hyperparameter-tuning-using-gridsearchcv-ml/" TargetMode="External"/><Relationship Id="rId4" Type="http://schemas.openxmlformats.org/officeDocument/2006/relationships/hyperlink" Target="https://github.com/christianversloot/machine-learning-articles/blob/main/how-to-visualize-support-vectors-of-your-svm-classifier.md" TargetMode="External"/><Relationship Id="rId5" Type="http://schemas.openxmlformats.org/officeDocument/2006/relationships/hyperlink" Target="https://jakevdp.github.io/PythonDataScienceHandbook/05.07-support-vector-machines.html" TargetMode="External"/><Relationship Id="rId6" Type="http://schemas.openxmlformats.org/officeDocument/2006/relationships/hyperlink" Target="https://scikit-learn.org/stable/auto_examples/svm/plot_linearsvc_support_vectors.html" TargetMode="External"/><Relationship Id="rId7" Type="http://schemas.openxmlformats.org/officeDocument/2006/relationships/hyperlink" Target="https://scikit-learn.org/stable/modules/generated/sklearn.svm.SVC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744575"/>
            <a:ext cx="85206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Artificial Intelligence in Fintech Quiz (4)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Shaif Chowdhury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26ded881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21" name="Google Shape;121;g12526ded881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SVC(C=10, kernel='linear')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Linear 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Metrics ： Accuracy  Sensitivity  Specificity F1_Score  D_Index 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[1.0, 1.0, 1.0, 1.0, 2.0]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26ded881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27" name="Google Shape;127;g12526ded881_0_9"/>
          <p:cNvSpPr txBox="1"/>
          <p:nvPr>
            <p:ph idx="1" type="body"/>
          </p:nvPr>
        </p:nvSpPr>
        <p:spPr>
          <a:xfrm>
            <a:off x="311700" y="1152475"/>
            <a:ext cx="85206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Poly 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SVC(C=10, kernel='poly')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Metrics ： Accuracy  Sensitivity  Specificity F1_Score  D_Index 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[0.9700598802395209, 0.9684542586750788, 1.0, 0.9839743589743589, 1.966816658001071]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26ded881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33" name="Google Shape;133;g12526ded881_0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SVC(C=1, kernel='sigmoid')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Sigmoid 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Metrics ： Accuracy  Sensitivity  Specificity F1_Score  D_Index 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[0.9401197604790419, 0.9388379204892966, 1.0, 0.9684542586750788, 1.933915763027107]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26ded881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39" name="Google Shape;139;g12526ded881_0_16"/>
          <p:cNvSpPr txBox="1"/>
          <p:nvPr>
            <p:ph idx="1" type="body"/>
          </p:nvPr>
        </p:nvSpPr>
        <p:spPr>
          <a:xfrm>
            <a:off x="311700" y="1152475"/>
            <a:ext cx="85206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SVC(C=10, kernel=&lt;function cosine at 0x00000295B2B1A9D0&gt;)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Cosine 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Metrics ： Accuracy  Sensitivity  F1_Score  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[0.9191616766467066, 0.9191616766467066,  0.9578783151326054]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26ded881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45" name="Google Shape;145;g12526ded881_0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SVC(C=10, kernel=&lt;function tanH at 0x00000295B2B1AAF0&gt;)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TanH 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Metrics ： Accuracy  Sensitivity F1_Score 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[0.9191616766467066, 0.9191616766467066, 0.9578783151326054]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26ded881_0_21"/>
          <p:cNvSpPr txBox="1"/>
          <p:nvPr>
            <p:ph type="title"/>
          </p:nvPr>
        </p:nvSpPr>
        <p:spPr>
          <a:xfrm>
            <a:off x="224525" y="20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  : Custom Kernel     Gives 100 % Accuracy</a:t>
            </a:r>
            <a:endParaRPr/>
          </a:p>
        </p:txBody>
      </p:sp>
      <p:sp>
        <p:nvSpPr>
          <p:cNvPr id="151" name="Google Shape;151;g12526ded881_0_21"/>
          <p:cNvSpPr txBox="1"/>
          <p:nvPr>
            <p:ph idx="1" type="body"/>
          </p:nvPr>
        </p:nvSpPr>
        <p:spPr>
          <a:xfrm>
            <a:off x="311700" y="1010825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Kernel : Linear * TanH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SVC(C=10, kernel=&lt;function custom at 0x00000295B2B1A5E0&gt;)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= </a:t>
            </a:r>
            <a:r>
              <a:rPr lang="en"/>
              <a:t>X.dot(Y)*np.tanh(X.dot(Y))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 Kernel 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Metrics ： Accuracy  Sensitivity  Specificity F1_Score  D_Index 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[1.0, 1.0, 1.0, 1.0, 2.0]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aef1669d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RBF : S</a:t>
            </a:r>
            <a:r>
              <a:rPr lang="en"/>
              <a:t>upport vectors                     Hyperplane</a:t>
            </a:r>
            <a:endParaRPr/>
          </a:p>
        </p:txBody>
      </p:sp>
      <p:sp>
        <p:nvSpPr>
          <p:cNvPr id="157" name="Google Shape;157;g124aef1669d_0_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4aef1669d_0_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124aef1669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06" y="1127325"/>
            <a:ext cx="3788200" cy="34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24aef1669d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00" y="968550"/>
            <a:ext cx="4405900" cy="37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26ded881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</a:t>
            </a:r>
            <a:r>
              <a:rPr lang="en"/>
              <a:t> : Support vectors                     Hyperplane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526ded881_0_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526ded881_0_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12526ded881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931" y="1152475"/>
            <a:ext cx="3788209" cy="34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2526ded881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0" y="1017725"/>
            <a:ext cx="4252300" cy="33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26ded881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Poly</a:t>
            </a:r>
            <a:r>
              <a:rPr lang="en"/>
              <a:t> : Support vectors                     Hyperplane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526ded881_0_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526ded881_0_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12526ded88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350" y="935725"/>
            <a:ext cx="4206950" cy="384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2526ded881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50" y="1017725"/>
            <a:ext cx="4474200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26ded881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Sigmoid</a:t>
            </a:r>
            <a:r>
              <a:rPr lang="en"/>
              <a:t> : Support vectors                     Hyperplane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526ded881_0_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526ded881_0_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12526ded881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017713"/>
            <a:ext cx="3999900" cy="388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2526ded881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25" y="1098675"/>
            <a:ext cx="44312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aef1669d_0_0"/>
          <p:cNvSpPr txBox="1"/>
          <p:nvPr>
            <p:ph type="title"/>
          </p:nvPr>
        </p:nvSpPr>
        <p:spPr>
          <a:xfrm>
            <a:off x="311700" y="2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</a:t>
            </a:r>
            <a:endParaRPr/>
          </a:p>
        </p:txBody>
      </p:sp>
      <p:sp>
        <p:nvSpPr>
          <p:cNvPr id="61" name="Google Shape;61;g124aef1669d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 = 60</a:t>
            </a:r>
            <a:endParaRPr/>
          </a:p>
        </p:txBody>
      </p:sp>
      <p:sp>
        <p:nvSpPr>
          <p:cNvPr id="62" name="Google Shape;62;g124aef1669d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g124aef166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50" y="142450"/>
            <a:ext cx="5734025" cy="48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26ded881_0_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RBF</a:t>
            </a:r>
            <a:endParaRPr/>
          </a:p>
        </p:txBody>
      </p:sp>
      <p:sp>
        <p:nvSpPr>
          <p:cNvPr id="193" name="Google Shape;193;g12526ded881_0_1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526ded881_0_1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12526ded881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100" y="196300"/>
            <a:ext cx="6324575" cy="4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26ded881_0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sp>
        <p:nvSpPr>
          <p:cNvPr id="201" name="Google Shape;201;g12526ded881_0_1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526ded881_0_1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12526ded881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225" y="159025"/>
            <a:ext cx="6147075" cy="4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526ded881_0_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</a:t>
            </a:r>
            <a:endParaRPr/>
          </a:p>
        </p:txBody>
      </p:sp>
      <p:sp>
        <p:nvSpPr>
          <p:cNvPr id="209" name="Google Shape;209;g12526ded881_0_1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2526ded881_0_1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12526ded881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34175"/>
            <a:ext cx="6181700" cy="4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26ded881_0_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</p:txBody>
      </p:sp>
      <p:sp>
        <p:nvSpPr>
          <p:cNvPr id="217" name="Google Shape;217;g12526ded881_0_1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526ded881_0_1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12526ded881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575" y="57150"/>
            <a:ext cx="6498525" cy="46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526ded881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</a:t>
            </a:r>
            <a:r>
              <a:rPr lang="en"/>
              <a:t> :          Hyperplane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526ded881_0_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526ded881_0_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12526ded881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00" y="1152475"/>
            <a:ext cx="5739850" cy="36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526ded881_0_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Cosine </a:t>
            </a:r>
            <a:r>
              <a:rPr lang="en"/>
              <a:t>:              Hyperplane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526ded881_0_1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526ded881_0_1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12526ded881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72" y="1017725"/>
            <a:ext cx="5222550" cy="3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26ded881_0_80"/>
          <p:cNvSpPr txBox="1"/>
          <p:nvPr>
            <p:ph type="title"/>
          </p:nvPr>
        </p:nvSpPr>
        <p:spPr>
          <a:xfrm>
            <a:off x="311700" y="3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TanH</a:t>
            </a:r>
            <a:r>
              <a:rPr lang="en"/>
              <a:t> : Support vectors                     Hyperplane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2526ded881_0_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526ded881_0_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12526ded881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48" y="1028500"/>
            <a:ext cx="5070800" cy="39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aef1669d_0_46"/>
          <p:cNvSpPr txBox="1"/>
          <p:nvPr>
            <p:ph type="title"/>
          </p:nvPr>
        </p:nvSpPr>
        <p:spPr>
          <a:xfrm>
            <a:off x="311700" y="12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 : </a:t>
            </a:r>
            <a:endParaRPr/>
          </a:p>
        </p:txBody>
      </p:sp>
      <p:sp>
        <p:nvSpPr>
          <p:cNvPr id="249" name="Google Shape;249;g124aef1669d_0_46"/>
          <p:cNvSpPr txBox="1"/>
          <p:nvPr>
            <p:ph idx="1" type="body"/>
          </p:nvPr>
        </p:nvSpPr>
        <p:spPr>
          <a:xfrm>
            <a:off x="311700" y="863550"/>
            <a:ext cx="39999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Label   No of observation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2 		 50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</a:t>
            </a:r>
            <a:r>
              <a:rPr lang="en" sz="1900"/>
              <a:t>1 		20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0 		 50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Positive class = 1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Best param :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{'C': 0.1, 'kernel': 'linear'}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D_index = 1.93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0" name="Google Shape;250;g124aef1669d_0_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Positive class = 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Best param :</a:t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{'C': 10, 'kernel': 'poly'}</a:t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D_index = 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4f1be5452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-index in k − class classification is [2log2( k+1 / k ), 2]</a:t>
            </a:r>
            <a:endParaRPr/>
          </a:p>
        </p:txBody>
      </p:sp>
      <p:sp>
        <p:nvSpPr>
          <p:cNvPr id="256" name="Google Shape;256;g124f1be5452_0_13"/>
          <p:cNvSpPr txBox="1"/>
          <p:nvPr>
            <p:ph idx="1" type="body"/>
          </p:nvPr>
        </p:nvSpPr>
        <p:spPr>
          <a:xfrm>
            <a:off x="175025" y="1152475"/>
            <a:ext cx="54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So, D-index = log2 (1 + a ) + log2 ( 1 + (s+p)/2 )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for the worst case of k classes a = 1/k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 = p = 1/k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So, D-index = log2 ( 1 + 1/k ) + log2 ( 1 + (1/k + 1/k)/2 )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log2 (1 + 1/k) + log2 (1 + 1/k)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2 log2 ( k+1 / k )</a:t>
            </a:r>
            <a:endParaRPr/>
          </a:p>
        </p:txBody>
      </p:sp>
      <p:sp>
        <p:nvSpPr>
          <p:cNvPr id="257" name="Google Shape;257;g124f1be5452_0_13"/>
          <p:cNvSpPr txBox="1"/>
          <p:nvPr>
            <p:ph idx="2" type="body"/>
          </p:nvPr>
        </p:nvSpPr>
        <p:spPr>
          <a:xfrm>
            <a:off x="5193200" y="1152475"/>
            <a:ext cx="37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best case a = 1 s=p =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D-index = log2 (2) + log ( 1 + 1 )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1be5452_0_19"/>
          <p:cNvSpPr txBox="1"/>
          <p:nvPr>
            <p:ph type="title"/>
          </p:nvPr>
        </p:nvSpPr>
        <p:spPr>
          <a:xfrm>
            <a:off x="311700" y="25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d-index has the range: [log2( 3(γ+1) 2 ) − ε, 2]</a:t>
            </a:r>
            <a:endParaRPr/>
          </a:p>
        </p:txBody>
      </p:sp>
      <p:sp>
        <p:nvSpPr>
          <p:cNvPr id="263" name="Google Shape;263;g124f1be5452_0_19"/>
          <p:cNvSpPr txBox="1"/>
          <p:nvPr>
            <p:ph idx="1" type="body"/>
          </p:nvPr>
        </p:nvSpPr>
        <p:spPr>
          <a:xfrm>
            <a:off x="311700" y="948050"/>
            <a:ext cx="85206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D-index = log2 (1 + a ) + log2 ( 1 + (s+p)/2 )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if majority ratio γ &gt;&gt; 0 in a binary classification, then assume that in worst case the model completely overfits to the majority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Accuracy a = γ , s = 0 , p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D-index = log2 (1 + γ ) + log2 ( 1 + + 1/2 )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log2(1 + γ ) + log2 (3/2) = log2 ( 3(γ+1) 2 )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f1be545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69" name="Google Shape;69;g124f1be5452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24f1be5452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g124f1be545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025" y="214100"/>
            <a:ext cx="5386175" cy="4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526ded881_0_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: </a:t>
            </a:r>
            <a:endParaRPr/>
          </a:p>
        </p:txBody>
      </p:sp>
      <p:sp>
        <p:nvSpPr>
          <p:cNvPr id="269" name="Google Shape;269;g12526ded881_0_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sklearn.model_selection import GridSearchCV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sklearn.svm import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numpy.linalg import norm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numpy import dot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cosine(X, 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Y = Y.T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 = X.dot(Y)/(np.linalg.norm(X)*np.linalg.norm(Y))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return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tanH(X,Y):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Y= Y.T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return np.tanh(X.dot(Y))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custom(X,Y):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Y= Y.T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return X.dot(Y)*np.tanh(X.dot(Y))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k_fold_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kernel = [ 'rbf','linear','poly','sigmoid',cosine,custom,tanH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param = {'C': [10,1,.1,.001],}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i in range(0,len(kernel)):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sv = SVC(kernel=kernel[i])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clf = GridSearchCV(sv,param,cv = k_fold_)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clf.fit(X_train, Y_train)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rs.append(clf)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26ded881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2526ded881_0_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plot_svc_decision_function(model, ax=None, plot_support=True):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"""Plot the decision function for a 2D SVC"""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if ax is None: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ax = plt.gca()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xlim = ax.get_xlim()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ylim = ax.get_ylim()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create grid to evaluate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x = np.linspace(xlim[0], xlim[1], 30)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y = np.linspace(ylim[0], ylim[1], 30)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Y, X = np.meshgrid(y, 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xy = np.vstack([X.ravel(), Y.ravel()]).T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P = model.decision_function(xy).reshape(X.shape)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plot decision boundary and margins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ax.contour(X, Y, P, colors='k',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levels=[-1, 0, 1], alpha=0.5,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linestyles=['--', '-', '--'])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plot support vectors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if plot_support: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ax.scatter(model.support_vectors_[:, 0],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model.support_vectors_[:, 1],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s=300, linewidth=1, facecolors='none');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ax.set_xlim(xlim)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ax.set_ylim(ylim)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26ded881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526ded881_0_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sklearn.metrics import confusion_matrix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sklearn.metrics import accuracy_score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sklearn.metrics import precision_recall_fscore_support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sklearn.metrics import precision_recall_fscore_support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math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metric(pred,true):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acc = accuracy_score(true,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y = precision_recall_fscore_support(true, pred)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sen = np.mean(y[2])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spc = np.mean(y[1])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cal = math.log2(1+acc) + math.log2(1 + ( (sen+spc) /2 ) 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D_index = cal * (-1)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return D_index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sklearn.model_selection import GridSearchCV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sklearn.svm import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sklearn.metrics import make_scorer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my_func = make_scorer(metric2, greater_is_better=False)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param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'C': [10,1,.1,.001],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'kernel' : ['rbf','linear','poly','sigmoid']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warnings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warnings.filterwarnings('ignore')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clf = GridSearchCV(SVC(),param,scoring = my_func)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clf.fit(data,label)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526ded881_0_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526ded881_0_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support_vectors =rs[0].best_estimator_.support_vectors_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Visualize support vectors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plt.scatter(Xt[:,0], Xt[:,1])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plt.scatter(support_vectors[:,0], support_vectors[:,1], color='red')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plt.title('Linearly separable data with support vectors')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plt.xlabel('X1')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plt.ylabel('X2')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26ded881_0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2526ded881_0_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 = 0.02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X = 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 = Y_train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x_min, x_max = X[:, 0].min() - 1, X[:, 0].max()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y_min, y_max = X[:, 1].min() - 1, X[:, 1].max()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xx, yy = np.meshgrid(np.arange(x_min, x_max, h), np.arange(y_min, y_max, h))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Z = rs[0].best_estimator_.predict(np.c_[xx.ravel(), yy.ravel()])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Put the result into a color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Z = Z.reshape(xx.shape)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plt.pcolormesh(xx, yy, Z, cmap=plt.cm.Paired)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Plot also the training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plt.scatter(X[:, 0], X[:, 1], c=Y, cmap=plt.cm.Paired, edgecolors="k")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plt.title("Classification using Support Vector Machine with custom kernel")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plt.axis("tight")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526ded881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9" name="Google Shape;299;g12526ded881_0_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https://www.geeksforgeeks.org/svm-hyperparameter-tuning-using-gridsearchcv-ml/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https://github.com/christianversloot/machine-learning-articles/blob/main/how-to-visualize-support-vectors-of-your-svm-classifier.md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https://jakevdp.github.io/PythonDataScienceHandbook/05.07-support-vector-machines.html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https://scikit-learn.org/stable/auto_examples/svm/plot_linearsvc_support_vectors.html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https://scikit-learn.org/stable/modules/generated/sklearn.svm.SVC.html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idx="1" type="body"/>
          </p:nvPr>
        </p:nvSpPr>
        <p:spPr>
          <a:xfrm>
            <a:off x="311700" y="2189000"/>
            <a:ext cx="8520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5500"/>
              <a:t>Thank You</a:t>
            </a:r>
            <a:endParaRPr b="1"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aef1669d_0_7"/>
          <p:cNvSpPr txBox="1"/>
          <p:nvPr>
            <p:ph type="title"/>
          </p:nvPr>
        </p:nvSpPr>
        <p:spPr>
          <a:xfrm>
            <a:off x="200975" y="2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CSNE</a:t>
            </a:r>
            <a:endParaRPr/>
          </a:p>
        </p:txBody>
      </p:sp>
      <p:sp>
        <p:nvSpPr>
          <p:cNvPr id="77" name="Google Shape;77;g124aef1669d_0_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  10 ,  1  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Perplexity  = 50</a:t>
            </a:r>
            <a:endParaRPr sz="1900"/>
          </a:p>
        </p:txBody>
      </p:sp>
      <p:sp>
        <p:nvSpPr>
          <p:cNvPr id="78" name="Google Shape;78;g124aef1669d_0_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24aef166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825" y="33963"/>
            <a:ext cx="5833450" cy="50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b3577eca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CSNE</a:t>
            </a:r>
            <a:endParaRPr/>
          </a:p>
        </p:txBody>
      </p:sp>
      <p:sp>
        <p:nvSpPr>
          <p:cNvPr id="85" name="Google Shape;85;g11b3577ecaf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(  1 , 0  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Perplexity  = 50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b3577ecaf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11b3577ec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050" y="55500"/>
            <a:ext cx="5411025" cy="49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aef1669d_0_14"/>
          <p:cNvSpPr txBox="1"/>
          <p:nvPr>
            <p:ph type="title"/>
          </p:nvPr>
        </p:nvSpPr>
        <p:spPr>
          <a:xfrm>
            <a:off x="311700" y="27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</a:t>
            </a:r>
            <a:endParaRPr/>
          </a:p>
        </p:txBody>
      </p:sp>
      <p:sp>
        <p:nvSpPr>
          <p:cNvPr id="93" name="Google Shape;93;g124aef1669d_0_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n_neighbors=30, min_dist=1</a:t>
            </a:r>
            <a:endParaRPr sz="1700"/>
          </a:p>
        </p:txBody>
      </p:sp>
      <p:sp>
        <p:nvSpPr>
          <p:cNvPr id="94" name="Google Shape;94;g124aef1669d_0_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124aef1669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200" y="0"/>
            <a:ext cx="5448300" cy="50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aef1669d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01" name="Google Shape;101;g124aef1669d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k_fold_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kernel = ['rbf','linear','poly','sigmoid']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24aef1669d_0_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124aef1669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5" y="97524"/>
            <a:ext cx="5473325" cy="48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26ded8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endParaRPr/>
          </a:p>
        </p:txBody>
      </p:sp>
      <p:sp>
        <p:nvSpPr>
          <p:cNvPr id="109" name="Google Shape;109;g12526ded8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= [ 'rbf','linear','poly','sigmoid',cosine,custom,tanH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 kernel = linear * tanH = X.dot(Y)*np.tanh(X.dot(Y))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10-Fold Cross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param = {'C': [10,1,.1,.001],}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26ded881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 </a:t>
            </a:r>
            <a:endParaRPr/>
          </a:p>
        </p:txBody>
      </p:sp>
      <p:sp>
        <p:nvSpPr>
          <p:cNvPr id="115" name="Google Shape;115;g12526ded881_0_1"/>
          <p:cNvSpPr txBox="1"/>
          <p:nvPr>
            <p:ph idx="1" type="body"/>
          </p:nvPr>
        </p:nvSpPr>
        <p:spPr>
          <a:xfrm>
            <a:off x="311700" y="1152475"/>
            <a:ext cx="85206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RBF 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SVC(C=10)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Metrics ： Accuracy  Sensitivity  Specificity F1_Score  D_Index 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[1.0, 1.0, 1.0, 1.0, 2.0]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