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3" roundtripDataSignature="AMtx7mhAQYMAzNNwoMjccd4Vzo+iaKpN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3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780041c9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780041c9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780041c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780041c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780041c9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780041c9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780041c9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780041c9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780041c9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780041c9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780041c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780041c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780041c9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780041c9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780041c9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780041c9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780041c9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780041c9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2b160c7a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2b160c7a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b160c7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b160c7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2b160c7a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2b160c7a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780041c9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780041c9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780041c9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780041c9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780041c9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780041c9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780041c9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780041c9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780041c9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780041c9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780041c9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780041c9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780041c9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780041c9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780041c9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780041c9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780041c9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780041c9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2b160c7a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2b160c7a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780041c9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780041c9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780041c9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780041c9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2b160c7a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2b160c7a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2b160c7a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2b160c7a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2b160c7a2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2b160c7a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2b160c7a2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2b160c7a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2b160c7a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2b160c7a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780041c9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780041c9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780041c9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780041c9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780041c9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780041c9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2b160c7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2b160c7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780041c9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2780041c9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780041c9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780041c9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780041c93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780041c9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780041c93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2780041c9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780041c9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2780041c9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2780041c93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2780041c93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780041c9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2780041c9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780041c9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780041c9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2780041c93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2780041c93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2780041c9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2780041c9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2b160c7a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2b160c7a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2780041c93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2780041c93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2780041c93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2780041c93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2780041c93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2780041c93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2780041c9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2780041c9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2780041c9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2780041c9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2780041c93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2780041c93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2526ded88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12526ded88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2b160c7a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2b160c7a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780041c9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780041c9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80041c9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780041c9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780041c9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780041c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0.png"/><Relationship Id="rId9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5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10" Type="http://schemas.openxmlformats.org/officeDocument/2006/relationships/image" Target="../media/image27.png"/><Relationship Id="rId9" Type="http://schemas.openxmlformats.org/officeDocument/2006/relationships/image" Target="../media/image37.png"/><Relationship Id="rId5" Type="http://schemas.openxmlformats.org/officeDocument/2006/relationships/image" Target="../media/image31.png"/><Relationship Id="rId6" Type="http://schemas.openxmlformats.org/officeDocument/2006/relationships/image" Target="../media/image25.png"/><Relationship Id="rId7" Type="http://schemas.openxmlformats.org/officeDocument/2006/relationships/image" Target="../media/image30.png"/><Relationship Id="rId8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4.png"/><Relationship Id="rId4" Type="http://schemas.openxmlformats.org/officeDocument/2006/relationships/image" Target="../media/image50.png"/><Relationship Id="rId10" Type="http://schemas.openxmlformats.org/officeDocument/2006/relationships/image" Target="../media/image47.png"/><Relationship Id="rId9" Type="http://schemas.openxmlformats.org/officeDocument/2006/relationships/image" Target="../media/image55.png"/><Relationship Id="rId5" Type="http://schemas.openxmlformats.org/officeDocument/2006/relationships/image" Target="../media/image40.png"/><Relationship Id="rId6" Type="http://schemas.openxmlformats.org/officeDocument/2006/relationships/image" Target="../media/image43.png"/><Relationship Id="rId7" Type="http://schemas.openxmlformats.org/officeDocument/2006/relationships/image" Target="../media/image52.png"/><Relationship Id="rId8" Type="http://schemas.openxmlformats.org/officeDocument/2006/relationships/image" Target="../media/image5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2.png"/><Relationship Id="rId4" Type="http://schemas.openxmlformats.org/officeDocument/2006/relationships/image" Target="../media/image65.png"/><Relationship Id="rId10" Type="http://schemas.openxmlformats.org/officeDocument/2006/relationships/image" Target="../media/image67.png"/><Relationship Id="rId9" Type="http://schemas.openxmlformats.org/officeDocument/2006/relationships/image" Target="../media/image71.png"/><Relationship Id="rId5" Type="http://schemas.openxmlformats.org/officeDocument/2006/relationships/image" Target="../media/image61.png"/><Relationship Id="rId6" Type="http://schemas.openxmlformats.org/officeDocument/2006/relationships/image" Target="../media/image60.png"/><Relationship Id="rId7" Type="http://schemas.openxmlformats.org/officeDocument/2006/relationships/image" Target="../media/image66.png"/><Relationship Id="rId8" Type="http://schemas.openxmlformats.org/officeDocument/2006/relationships/image" Target="../media/image6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scikit-learn.org/stable/supervised_learning.html#supervised-learning" TargetMode="External"/><Relationship Id="rId4" Type="http://schemas.openxmlformats.org/officeDocument/2006/relationships/hyperlink" Target="https://numpy.org/doc/stable/user/whatisnumpy.html" TargetMode="External"/><Relationship Id="rId5" Type="http://schemas.openxmlformats.org/officeDocument/2006/relationships/hyperlink" Target="https://scikit-learn.org/stable/modules/generated/sklearn.svm.SVC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744575"/>
            <a:ext cx="85206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Artificial Intelligence in Fintech Quiz (5)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Shaif Chowdhury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780041c93_0_23"/>
          <p:cNvSpPr txBox="1"/>
          <p:nvPr>
            <p:ph type="title"/>
          </p:nvPr>
        </p:nvSpPr>
        <p:spPr>
          <a:xfrm>
            <a:off x="257200" y="8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11">
                <a:solidFill>
                  <a:schemeClr val="dk2"/>
                </a:solidFill>
              </a:rPr>
              <a:t>OptionData12110  HL  GBM</a:t>
            </a:r>
            <a:endParaRPr/>
          </a:p>
        </p:txBody>
      </p:sp>
      <p:sp>
        <p:nvSpPr>
          <p:cNvPr id="121" name="Google Shape;121;g12780041c93_0_23"/>
          <p:cNvSpPr txBox="1"/>
          <p:nvPr>
            <p:ph idx="1" type="body"/>
          </p:nvPr>
        </p:nvSpPr>
        <p:spPr>
          <a:xfrm>
            <a:off x="311700" y="658125"/>
            <a:ext cx="8520600" cy="3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datagen()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m1,r1,reg = gdr()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m2,r2,X_test_bad,Y_test_bad,bad = hl(reg,gdr_p,n,X_train_tr, X_train_ts, Y_train_tr, Y_train_ts,X_train, X_test, Y_train, Y_test)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plot1("GBM",m1,m2)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#plot2("SVM",r1,r2)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adapt(gdr_p)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22" name="Google Shape;122;g12780041c93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500" y="1817198"/>
            <a:ext cx="9144000" cy="30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780041c93_0_30"/>
          <p:cNvSpPr txBox="1"/>
          <p:nvPr>
            <p:ph type="title"/>
          </p:nvPr>
        </p:nvSpPr>
        <p:spPr>
          <a:xfrm>
            <a:off x="268100" y="15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11">
                <a:solidFill>
                  <a:schemeClr val="dk2"/>
                </a:solidFill>
              </a:rPr>
              <a:t>OptionData12110  HL  Extra Tree</a:t>
            </a:r>
            <a:endParaRPr/>
          </a:p>
        </p:txBody>
      </p:sp>
      <p:sp>
        <p:nvSpPr>
          <p:cNvPr id="128" name="Google Shape;128;g12780041c93_0_30"/>
          <p:cNvSpPr txBox="1"/>
          <p:nvPr>
            <p:ph idx="1" type="body"/>
          </p:nvPr>
        </p:nvSpPr>
        <p:spPr>
          <a:xfrm>
            <a:off x="311700" y="723500"/>
            <a:ext cx="8520600" cy="3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datagen()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m1,r1,reg = ext()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m2,r2,X_test_bad,Y_test_bad,bad = hl(reg,ext_p,n,X_train_tr, X_train_ts, Y_train_tr, Y_train_ts,X_train, X_test, Y_train, Y_test)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plot1("EXT",m1,m2)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#plot2("SVM",r1,r2)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adapt(ext_p)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29" name="Google Shape;129;g12780041c93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8098"/>
            <a:ext cx="9143999" cy="32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780041c93_0_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11">
                <a:solidFill>
                  <a:schemeClr val="dk2"/>
                </a:solidFill>
              </a:rPr>
              <a:t>OptionData12110  HL  CNN</a:t>
            </a:r>
            <a:endParaRPr/>
          </a:p>
        </p:txBody>
      </p:sp>
      <p:sp>
        <p:nvSpPr>
          <p:cNvPr id="135" name="Google Shape;135;g12780041c93_0_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def cnn():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model = Sequential()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model.add(Conv1D(16, kernel_size=3,  activation='relu', input_shape=(10,1)))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model.add(Flatten())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model.add(Dense(1, activation='linear'))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model.compile(optimizer='adam', loss='mse', metrics=['accuracy'])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model.fit( X_train, Y_train, epochs=1)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regr=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pred= regr.predict(X_test)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mse = mean_squared_error(Y_test, pred)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print(mse)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r = r2_score(Y_test, pred)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return mse,r,regr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2780041c93_0_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g12780041c93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975" y="1152475"/>
            <a:ext cx="45592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780041c93_0_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Interpolation </a:t>
            </a:r>
            <a:r>
              <a:rPr b="1" lang="en" sz="2011">
                <a:solidFill>
                  <a:schemeClr val="dk2"/>
                </a:solidFill>
              </a:rPr>
              <a:t>OptionData12110 </a:t>
            </a:r>
            <a:endParaRPr/>
          </a:p>
        </p:txBody>
      </p:sp>
      <p:sp>
        <p:nvSpPr>
          <p:cNvPr id="143" name="Google Shape;143;g12780041c93_0_6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Curtosis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Intrinsic value =Stock Price - </a:t>
            </a:r>
            <a:r>
              <a:rPr lang="en"/>
              <a:t>Strike Price </a:t>
            </a:r>
            <a:endParaRPr/>
          </a:p>
        </p:txBody>
      </p:sp>
      <p:sp>
        <p:nvSpPr>
          <p:cNvPr id="144" name="Google Shape;144;g12780041c93_0_6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def datagen2():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OOP_df = pd.read_csv('OptionData12110.csv')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OOP_df = OOP_df.dropna()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OP_df = OOP_df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OP_df = OP_df.drop(['Implied_volatility'], axis =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data = OP_df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data["kurt"] = data.kurtosis(axis = 1, skipna = 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data = data.dropna()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data["skew"] = data.skew(axis = 1, skipna = 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data = data.dropna()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data["in"] = data["Stock_price"] - data["Strike_price"]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from sklearn.model_selection import train_test_split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X = StandardScaler().fit_transform ( data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Y = np.array(OOP_df['Implied_volatility'])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X_train, X_test, Y_train, Y_test = train_test_split( X, Y, test_size=0.25, random_state=42)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X_train_tr, X_train_ts, Y_train_tr, Y_train_ts = train_test_split( X_train, Y_train, test_size=0.25, random_state=40)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return X_train_tr, X_train_ts, Y_train_tr, Y_train_ts,X_train, X_test, Y_train, Y_test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780041c93_0_59"/>
          <p:cNvSpPr txBox="1"/>
          <p:nvPr>
            <p:ph type="title"/>
          </p:nvPr>
        </p:nvSpPr>
        <p:spPr>
          <a:xfrm>
            <a:off x="268100" y="15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SVM 2. MLP 3. GBM 4. EXT  </a:t>
            </a:r>
            <a:r>
              <a:rPr b="1" lang="en" sz="1400"/>
              <a:t>Feature Interpolation</a:t>
            </a:r>
            <a:r>
              <a:rPr b="1" lang="en" sz="1400"/>
              <a:t>: HL followed by Adaptive Learning.</a:t>
            </a:r>
            <a:endParaRPr b="1" sz="1400"/>
          </a:p>
        </p:txBody>
      </p:sp>
      <p:sp>
        <p:nvSpPr>
          <p:cNvPr id="150" name="Google Shape;150;g12780041c93_0_5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CNN :</a:t>
            </a:r>
            <a:endParaRPr sz="1600"/>
          </a:p>
        </p:txBody>
      </p:sp>
      <p:sp>
        <p:nvSpPr>
          <p:cNvPr id="151" name="Google Shape;151;g12780041c93_0_5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g12780041c93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25" y="819088"/>
            <a:ext cx="2412624" cy="15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2780041c93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543" y="883268"/>
            <a:ext cx="2243674" cy="14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2780041c93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0175" y="883275"/>
            <a:ext cx="2095851" cy="13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2780041c93_0_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8975" y="819101"/>
            <a:ext cx="2007375" cy="13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2780041c93_0_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925" y="2386525"/>
            <a:ext cx="2243675" cy="13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2780041c93_0_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3600" y="2386525"/>
            <a:ext cx="2138742" cy="13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2780041c93_0_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82350" y="2404590"/>
            <a:ext cx="2138751" cy="1175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2780041c93_0_5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58975" y="2386023"/>
            <a:ext cx="2007374" cy="121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2780041c93_0_5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68625" y="3753500"/>
            <a:ext cx="3039150" cy="13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780041c9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Function : 1. Gaussian 2. Kernel : Linear*TanH</a:t>
            </a:r>
            <a:endParaRPr/>
          </a:p>
        </p:txBody>
      </p:sp>
      <p:sp>
        <p:nvSpPr>
          <p:cNvPr id="166" name="Google Shape;166;g12780041c93_0_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distance(p1,p2):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mse = np.linalg.norm( np.array(p1) - np.array(p2) 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mse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cosine(X, Y):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Y= Y.T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return X.dot(Y)*np.tanh(X.dot(Y))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2780041c93_0_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def getNearest(x, p,ne)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err = distance(x,p[0])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z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res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n = np.array(ne)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for i in range(1,len(p)):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if((i in n)):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z =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e = distance(x,p[i])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if(e &lt; err 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    res =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return 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def distance(p1,p2):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x = np.array(p1)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y = np.array(p2)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return cosine(x,y)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780041c93_0_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Function, N =50 , OptionData</a:t>
            </a:r>
            <a:endParaRPr/>
          </a:p>
        </p:txBody>
      </p:sp>
      <p:sp>
        <p:nvSpPr>
          <p:cNvPr id="173" name="Google Shape;173;g12780041c93_0_8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2780041c93_0_8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g12780041c93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4225"/>
            <a:ext cx="7381751" cy="40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780041c93_0_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PCA, Dimensions = 2, N =20, OptionData</a:t>
            </a:r>
            <a:endParaRPr/>
          </a:p>
        </p:txBody>
      </p:sp>
      <p:sp>
        <p:nvSpPr>
          <p:cNvPr id="181" name="Google Shape;181;g12780041c93_0_9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2780041c93_0_9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 =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OOP_df = pd.read_csv('OptionData12110.csv')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OOP_df = OOP_df.dropna()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OP_df = OOP_df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OOP_df = OOP_df.drop(['Implied_volatility'], axis =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data = OOP_df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norm = StandardScaler().fit_transform(data)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pca = PCA(n_components =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nn = pca.fit_transform(norm)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from sklearn.model_selection import train_test_split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X = 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Y = np.array(OP_df['Implied_volatility'])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X_train, X_test, Y_train, Y_test = train_test_split( X, Y, test_size=0.25, random_state=42)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X_train_tr, X_train_ts, Y_train_tr, Y_train_ts = train_test_split( X_train, Y_train, test_size=0.25, random_state=40)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g12780041c93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0" y="1077825"/>
            <a:ext cx="4796725" cy="37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780041c93_0_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BTC Option Data</a:t>
            </a:r>
            <a:endParaRPr/>
          </a:p>
        </p:txBody>
      </p:sp>
      <p:sp>
        <p:nvSpPr>
          <p:cNvPr id="189" name="Google Shape;189;g12780041c93_0_9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mark_iv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2b160c7a2_0_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BTC Option Data : Variance</a:t>
            </a:r>
            <a:endParaRPr sz="2320"/>
          </a:p>
        </p:txBody>
      </p:sp>
      <p:sp>
        <p:nvSpPr>
          <p:cNvPr id="195" name="Google Shape;195;g122b160c7a2_0_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22b160c7a2_0_6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g122b160c7a2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475" y="154575"/>
            <a:ext cx="4855724" cy="46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2b160c7a2_0_0"/>
          <p:cNvSpPr txBox="1"/>
          <p:nvPr>
            <p:ph type="title"/>
          </p:nvPr>
        </p:nvSpPr>
        <p:spPr>
          <a:xfrm>
            <a:off x="311700" y="18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Data : Variance</a:t>
            </a:r>
            <a:endParaRPr/>
          </a:p>
        </p:txBody>
      </p:sp>
      <p:sp>
        <p:nvSpPr>
          <p:cNvPr id="61" name="Google Shape;61;g122b160c7a2_0_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OptionData12110</a:t>
            </a:r>
            <a:endParaRPr sz="1900"/>
          </a:p>
        </p:txBody>
      </p:sp>
      <p:sp>
        <p:nvSpPr>
          <p:cNvPr id="62" name="Google Shape;62;g122b160c7a2_0_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g122b160c7a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150" y="184125"/>
            <a:ext cx="5061575" cy="45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2b160c7a2_0_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BTC Option Data : PCA</a:t>
            </a:r>
            <a:endParaRPr sz="2220"/>
          </a:p>
        </p:txBody>
      </p:sp>
      <p:sp>
        <p:nvSpPr>
          <p:cNvPr id="203" name="Google Shape;203;g122b160c7a2_0_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Date-Time</a:t>
            </a:r>
            <a:endParaRPr/>
          </a:p>
        </p:txBody>
      </p:sp>
      <p:sp>
        <p:nvSpPr>
          <p:cNvPr id="204" name="Google Shape;204;g122b160c7a2_0_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g122b160c7a2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525" y="116575"/>
            <a:ext cx="4819875" cy="48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780041c93_0_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Hierarchical Learning with BTC Data</a:t>
            </a:r>
            <a:endParaRPr/>
          </a:p>
        </p:txBody>
      </p:sp>
      <p:sp>
        <p:nvSpPr>
          <p:cNvPr id="211" name="Google Shape;211;g12780041c93_0_10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N = 10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C=1,kernel='linear'</a:t>
            </a:r>
            <a:endParaRPr b="1" sz="1500"/>
          </a:p>
        </p:txBody>
      </p:sp>
      <p:sp>
        <p:nvSpPr>
          <p:cNvPr id="212" name="Google Shape;212;g12780041c93_0_10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def datagen():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OP_df = pd.read_csv('btc_option_data.csv')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OP_df = OP_df.dropna()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data = OP_df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data = data.drop(['underlying_index'], axis =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data = data.drop(['settlement_period'], axis =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data = data.drop(['instrument_name'], axis =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data = data.drop(['bids'], axis =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data = data.drop(['asks'], axis =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OOP_df =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OOP_df = OOP_df.drop(['mark_iv'], axis =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X = StandardScaler().fit_transform ( OOP_df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Y = StandardScaler().fit_transform  ( np.array ( data['mark_iv'] ).reshape(-1, 1).reshape(-1, 1) ).ravel()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X_train, X_test, Y_train, Y_test = train_test_split( X, Y, test_size=0.25, random_state=47)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X_train_tr, X_train_ts, Y_train_tr, Y_train_ts = train_test_split( X_train, Y_train, test_size=0.25, random_state=41)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return X_train_tr, X_train_ts, Y_train_tr, Y_train_ts,X_train, X_test, Y_train, Y_test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780041c93_0_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SVM </a:t>
            </a:r>
            <a:r>
              <a:rPr b="1" lang="en" sz="1800">
                <a:solidFill>
                  <a:schemeClr val="dk2"/>
                </a:solidFill>
              </a:rPr>
              <a:t>N = 10   C=1,kernel='linear'  </a:t>
            </a:r>
            <a:r>
              <a:rPr lang="en"/>
              <a:t>BTC Data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18" name="Google Shape;218;g12780041c93_0_1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2780041c93_0_1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g12780041c93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6832"/>
            <a:ext cx="9143999" cy="2669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780041c93_0_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 </a:t>
            </a:r>
            <a:r>
              <a:rPr lang="en"/>
              <a:t>BTC Data</a:t>
            </a:r>
            <a:endParaRPr/>
          </a:p>
        </p:txBody>
      </p:sp>
      <p:sp>
        <p:nvSpPr>
          <p:cNvPr id="226" name="Google Shape;226;g12780041c93_0_1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2780041c93_0_1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g12780041c93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4644"/>
            <a:ext cx="9144000" cy="2794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780041c93_0_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GBM  </a:t>
            </a:r>
            <a:r>
              <a:rPr lang="en"/>
              <a:t>BTC Data</a:t>
            </a:r>
            <a:endParaRPr/>
          </a:p>
        </p:txBody>
      </p:sp>
      <p:sp>
        <p:nvSpPr>
          <p:cNvPr id="234" name="Google Shape;234;g12780041c93_0_1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2780041c93_0_1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g12780041c93_0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2914"/>
            <a:ext cx="9144001" cy="2817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780041c93_0_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  </a:t>
            </a:r>
            <a:r>
              <a:rPr lang="en"/>
              <a:t>BTC Data</a:t>
            </a:r>
            <a:endParaRPr/>
          </a:p>
        </p:txBody>
      </p:sp>
      <p:sp>
        <p:nvSpPr>
          <p:cNvPr id="242" name="Google Shape;242;g12780041c93_0_1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2780041c93_0_1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g12780041c93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0977"/>
            <a:ext cx="9144000" cy="2681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780041c93_0_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 </a:t>
            </a:r>
            <a:r>
              <a:rPr lang="en"/>
              <a:t>BTC Data</a:t>
            </a:r>
            <a:endParaRPr/>
          </a:p>
        </p:txBody>
      </p:sp>
      <p:sp>
        <p:nvSpPr>
          <p:cNvPr id="250" name="Google Shape;250;g12780041c93_0_1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def cnn():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model = Sequential()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model.add(Conv1D(16, kernel_size=3,  activation='relu', input_shape=(26,1)))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model.add(Flatten())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model.add(Dense(1, activation='linear'))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model.compile(optimizer='adam', loss='mse', metrics=['accuracy'])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model.fit( X_train, Y_train, epochs=1)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regr=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pred= regr.predict(X_test)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mse = mean_squared_error(Y_test, pred)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print(mse)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r = r2_score(Y_test, pred)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return mse,r,regr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2780041c93_0_1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g12780041c93_0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475" y="1017725"/>
            <a:ext cx="4870599" cy="38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780041c93_0_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/>
              <a:t>Feature Interpolation BTC: </a:t>
            </a:r>
            <a:endParaRPr sz="3300"/>
          </a:p>
        </p:txBody>
      </p:sp>
      <p:sp>
        <p:nvSpPr>
          <p:cNvPr id="258" name="Google Shape;258;g12780041c93_0_1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Skewness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Curtosis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Intrinsic value =underlying_price - last_price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2780041c93_0_16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data["kurt"] = data.kurtosis(axis = 1, skipna = 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data = data.dropna()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data["skew"] = data.skew(axis = 1, skipna = 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data = data.dropna()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data["in"] = data["underlying_price"] - data["last_price"]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780041c93_0_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SVM 2. MLP 3. GBM 4. EXT  Feature Interpolation BTC: HL followed by Adaptive Learning.</a:t>
            </a:r>
            <a:endParaRPr/>
          </a:p>
        </p:txBody>
      </p:sp>
      <p:sp>
        <p:nvSpPr>
          <p:cNvPr id="265" name="Google Shape;265;g12780041c93_0_15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2780041c93_0_15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g12780041c93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5" y="1075925"/>
            <a:ext cx="2026899" cy="1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12780041c93_0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8427" y="1075927"/>
            <a:ext cx="2026900" cy="136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2780041c93_0_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1649" y="1047888"/>
            <a:ext cx="2268101" cy="14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2780041c93_0_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5125" y="1093494"/>
            <a:ext cx="1958025" cy="1246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12780041c93_0_1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173" y="3024875"/>
            <a:ext cx="2026900" cy="12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12780041c93_0_1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88425" y="2944600"/>
            <a:ext cx="2026900" cy="12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2780041c93_0_1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51650" y="2944600"/>
            <a:ext cx="2129750" cy="12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2780041c93_0_15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50692" y="2904929"/>
            <a:ext cx="2026900" cy="132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780041c93_0_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Distance Function : 1. Gaussian 2. Kernel : Linear*TanH , N = 10 BTC</a:t>
            </a:r>
            <a:endParaRPr sz="2120"/>
          </a:p>
        </p:txBody>
      </p:sp>
      <p:sp>
        <p:nvSpPr>
          <p:cNvPr id="280" name="Google Shape;280;g12780041c93_0_1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2780041c93_0_1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g12780041c93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03" y="1050328"/>
            <a:ext cx="7494150" cy="4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2b160c7a2_0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Data PCA</a:t>
            </a:r>
            <a:endParaRPr/>
          </a:p>
        </p:txBody>
      </p:sp>
      <p:sp>
        <p:nvSpPr>
          <p:cNvPr id="69" name="Google Shape;69;g122b160c7a2_0_7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22b160c7a2_0_7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g122b160c7a2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800" y="445025"/>
            <a:ext cx="4798500" cy="45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780041c93_0_180"/>
          <p:cNvSpPr txBox="1"/>
          <p:nvPr>
            <p:ph type="title"/>
          </p:nvPr>
        </p:nvSpPr>
        <p:spPr>
          <a:xfrm>
            <a:off x="311700" y="18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PCA, Dimensions = 2, N =50, BTC Data</a:t>
            </a:r>
            <a:endParaRPr/>
          </a:p>
        </p:txBody>
      </p:sp>
      <p:sp>
        <p:nvSpPr>
          <p:cNvPr id="288" name="Google Shape;288;g12780041c93_0_18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2780041c93_0_18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g12780041c93_0_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50" y="817575"/>
            <a:ext cx="6581925" cy="42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780041c93_0_1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European Option</a:t>
            </a:r>
            <a:endParaRPr/>
          </a:p>
        </p:txBody>
      </p:sp>
      <p:sp>
        <p:nvSpPr>
          <p:cNvPr id="296" name="Google Shape;296;g12780041c93_0_1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2b160c7a2_0_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European Option : Variance</a:t>
            </a:r>
            <a:endParaRPr/>
          </a:p>
        </p:txBody>
      </p:sp>
      <p:sp>
        <p:nvSpPr>
          <p:cNvPr id="302" name="Google Shape;302;g122b160c7a2_0_1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22b160c7a2_0_1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g122b160c7a2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000" y="270676"/>
            <a:ext cx="4638675" cy="42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2b160c7a2_0_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310" name="Google Shape;310;g122b160c7a2_0_2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22b160c7a2_0_2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g122b160c7a2_0_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900" y="92775"/>
            <a:ext cx="4827100" cy="48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2b160c7a2_0_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TSNE</a:t>
            </a:r>
            <a:endParaRPr/>
          </a:p>
        </p:txBody>
      </p:sp>
      <p:sp>
        <p:nvSpPr>
          <p:cNvPr id="318" name="Google Shape;318;g122b160c7a2_0_2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22b160c7a2_0_2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g122b160c7a2_0_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175" y="130050"/>
            <a:ext cx="4839550" cy="48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2b160c7a2_0_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UMAP</a:t>
            </a:r>
            <a:endParaRPr/>
          </a:p>
        </p:txBody>
      </p:sp>
      <p:sp>
        <p:nvSpPr>
          <p:cNvPr id="326" name="Google Shape;326;g122b160c7a2_0_2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122b160c7a2_0_2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g122b160c7a2_0_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600" y="130050"/>
            <a:ext cx="4715300" cy="47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2b160c7a2_0_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TSNE Ticker</a:t>
            </a:r>
            <a:endParaRPr/>
          </a:p>
        </p:txBody>
      </p:sp>
      <p:sp>
        <p:nvSpPr>
          <p:cNvPr id="334" name="Google Shape;334;g122b160c7a2_0_2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22b160c7a2_0_2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g122b160c7a2_0_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00" y="114300"/>
            <a:ext cx="5921450" cy="47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780041c93_0_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 Hierarchical Learning with EU Option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12780041c93_0_2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C=1,kernel='linear'</a:t>
            </a:r>
            <a:endParaRPr/>
          </a:p>
        </p:txBody>
      </p:sp>
      <p:sp>
        <p:nvSpPr>
          <p:cNvPr id="343" name="Google Shape;343;g12780041c93_0_2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def datagen():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OP_df = pd.read_csv('EuropeanOptionCleanData.csv')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OP_df = OP_df.dropna()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OP_df['Option_type'] =  np.where(OP_df['Type'] == "Call", 1, 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OP_df['Implied_volatility'] = OP_df['ImpliedVolatility (caluclated)']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OP_df = OP_df.drop('ImpliedVolatility (caluclated)',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OP_df = OP_df.drop('Ticker',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OP_df = OP_df.drop('Type',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OP_df = OP_df.drop('currentDate',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OP_df = OP_df.drop('ExpDate',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OP_df.head(1)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data = OP_df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OOP_df = OP_df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OP_df = OOP_df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OP_df = OP_df.drop(['Implied_volatility'], axis =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from sklearn.model_selection import train_test_split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X = StandardScaler().fit_transform ( OP_df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Y = np.array(OOP_df['Implied_volatility'])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X_train, X_test, Y_train, Y_test = train_test_split( X, Y, test_size=0.25, random_state=42)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X_train_tr, X_train_ts, Y_train_tr, Y_train_ts = train_test_split( X_train, Y_train, test_size=0.25, random_state=40)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return X_train_tr, X_train_ts, Y_train_tr, Y_train_ts,X_train, X_test, Y_train, Y_test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780041c93_0_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SVM </a:t>
            </a:r>
            <a:r>
              <a:rPr b="1" lang="en" sz="1800">
                <a:solidFill>
                  <a:schemeClr val="dk2"/>
                </a:solidFill>
              </a:rPr>
              <a:t>N = 20   C=1,kernel='linear'  </a:t>
            </a:r>
            <a:r>
              <a:rPr lang="en"/>
              <a:t>BTC Data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2780041c93_0_20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2780041c93_0_20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g12780041c93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3870"/>
            <a:ext cx="9144002" cy="2595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780041c93_0_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MLP  EU Option</a:t>
            </a:r>
            <a:endParaRPr/>
          </a:p>
        </p:txBody>
      </p:sp>
      <p:sp>
        <p:nvSpPr>
          <p:cNvPr id="357" name="Google Shape;357;g12780041c93_0_20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2780041c93_0_20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g12780041c93_0_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4142"/>
            <a:ext cx="9143999" cy="2715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2b160c7a2_0_6"/>
          <p:cNvSpPr txBox="1"/>
          <p:nvPr>
            <p:ph type="title"/>
          </p:nvPr>
        </p:nvSpPr>
        <p:spPr>
          <a:xfrm>
            <a:off x="311700" y="27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data   TSNE</a:t>
            </a:r>
            <a:endParaRPr/>
          </a:p>
        </p:txBody>
      </p:sp>
      <p:sp>
        <p:nvSpPr>
          <p:cNvPr id="77" name="Google Shape;77;g122b160c7a2_0_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Perplexity = 90</a:t>
            </a:r>
            <a:endParaRPr/>
          </a:p>
        </p:txBody>
      </p:sp>
      <p:sp>
        <p:nvSpPr>
          <p:cNvPr id="78" name="Google Shape;78;g122b160c7a2_0_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g122b160c7a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753" y="117875"/>
            <a:ext cx="4919300" cy="49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80041c93_0_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GBM EU Option</a:t>
            </a:r>
            <a:endParaRPr/>
          </a:p>
        </p:txBody>
      </p:sp>
      <p:sp>
        <p:nvSpPr>
          <p:cNvPr id="365" name="Google Shape;365;g12780041c93_0_2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2780041c93_0_2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g12780041c93_0_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9770"/>
            <a:ext cx="9144000" cy="274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780041c93_0_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 EU Option</a:t>
            </a:r>
            <a:endParaRPr/>
          </a:p>
        </p:txBody>
      </p:sp>
      <p:sp>
        <p:nvSpPr>
          <p:cNvPr id="373" name="Google Shape;373;g12780041c93_0_2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2780041c93_0_2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g12780041c93_0_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0277"/>
            <a:ext cx="9143999" cy="2722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780041c93_0_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EU Option</a:t>
            </a:r>
            <a:endParaRPr/>
          </a:p>
        </p:txBody>
      </p:sp>
      <p:sp>
        <p:nvSpPr>
          <p:cNvPr id="381" name="Google Shape;381;g12780041c93_0_2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def cnn():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model = Sequential()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model.add(Conv1D(16, kernel_size=3,  activation='relu', input_shape=(9,1)))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model.add(Flatten())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model.add(Dense(1, activation='linear'))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model.compile(optimizer='adam', loss='mse', metrics=['accuracy'])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model.fit( X_train, Y_train, epochs=1)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regr=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pred= regr.predict(X_test)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mse = mean_squared_error(Y_test, pred)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print(mse)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r = r2_score(Y_test, pred)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return mse,r,regr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12780041c93_0_2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g12780041c93_0_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848" y="1189025"/>
            <a:ext cx="51054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780041c93_0_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900"/>
              <a:t>Feature Interpolation EU Option: </a:t>
            </a:r>
            <a:endParaRPr/>
          </a:p>
        </p:txBody>
      </p:sp>
      <p:sp>
        <p:nvSpPr>
          <p:cNvPr id="389" name="Google Shape;389;g12780041c93_0_2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Skewness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Curtosis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Intrinsic value =Stock Price - Strike Price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12780041c93_0_2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data = OP_df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data["kurt"] = data.kurtosis(axis = 1, skipna = 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data = data.dropna()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data["skew"] = data.skew(axis = 1, skipna = 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data = data.dropna()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data["in"] = data["StockPrice"] - data["StrikePrice"]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780041c93_0_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400"/>
              <a:t>SVM 2. MLP 3. GBM 4. EXT  Feature Interpolation: HL followed by Adaptive Learning. EU option</a:t>
            </a:r>
            <a:endParaRPr/>
          </a:p>
        </p:txBody>
      </p:sp>
      <p:sp>
        <p:nvSpPr>
          <p:cNvPr id="396" name="Google Shape;396;g12780041c93_0_2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12780041c93_0_2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g12780041c93_0_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1183418"/>
            <a:ext cx="2566999" cy="13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12780041c93_0_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7000" y="1183425"/>
            <a:ext cx="2129725" cy="13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12780041c93_0_2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692" y="1240817"/>
            <a:ext cx="2217125" cy="12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12780041c93_0_2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6583" y="1240817"/>
            <a:ext cx="2120110" cy="12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12780041c93_0_2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" y="2855076"/>
            <a:ext cx="2288426" cy="13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12780041c93_0_2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88324" y="2847237"/>
            <a:ext cx="2129724" cy="1340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12780041c93_0_2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17950" y="2935751"/>
            <a:ext cx="2013350" cy="12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12780041c93_0_2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84050" y="2935751"/>
            <a:ext cx="2288425" cy="12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780041c93_0_2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/>
              <a:t>Distance Function : 1. Gaussian 2. Kernel : Linear*TanH , N = 100 EU Option</a:t>
            </a:r>
            <a:endParaRPr sz="2320"/>
          </a:p>
        </p:txBody>
      </p:sp>
      <p:sp>
        <p:nvSpPr>
          <p:cNvPr id="411" name="Google Shape;411;g12780041c93_0_2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2780041c93_0_2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g12780041c93_0_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017727"/>
            <a:ext cx="7034249" cy="3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780041c93_0_2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PCA, Dimensions = 2, N =50, EU Option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12780041c93_0_27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12780041c93_0_27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g12780041c93_0_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017727"/>
            <a:ext cx="6259350" cy="37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2780041c93_0_28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BTC Option Data</a:t>
            </a:r>
            <a:endParaRPr/>
          </a:p>
        </p:txBody>
      </p:sp>
      <p:sp>
        <p:nvSpPr>
          <p:cNvPr id="427" name="Google Shape;427;g12780041c93_0_28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ask_iv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780041c93_0_2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SVM </a:t>
            </a:r>
            <a:r>
              <a:rPr b="1" lang="en" sz="1800">
                <a:solidFill>
                  <a:schemeClr val="dk2"/>
                </a:solidFill>
              </a:rPr>
              <a:t>N = 5   C=1,kernel='linear'  </a:t>
            </a:r>
            <a:r>
              <a:rPr lang="en"/>
              <a:t>BTC Data ask iv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12780041c93_0_29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12780041c93_0_29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g12780041c93_0_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3"/>
            <a:ext cx="9144000" cy="264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780041c93_0_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ask_iv</a:t>
            </a:r>
            <a:endParaRPr/>
          </a:p>
        </p:txBody>
      </p:sp>
      <p:sp>
        <p:nvSpPr>
          <p:cNvPr id="441" name="Google Shape;441;g12780041c93_0_29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12780041c93_0_29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g12780041c93_0_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7830"/>
            <a:ext cx="9144000" cy="2547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b160c7a2_0_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data   UMAP</a:t>
            </a:r>
            <a:endParaRPr/>
          </a:p>
        </p:txBody>
      </p:sp>
      <p:sp>
        <p:nvSpPr>
          <p:cNvPr id="85" name="Google Shape;85;g122b160c7a2_0_8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30,1</a:t>
            </a:r>
            <a:endParaRPr/>
          </a:p>
        </p:txBody>
      </p:sp>
      <p:sp>
        <p:nvSpPr>
          <p:cNvPr id="86" name="Google Shape;86;g122b160c7a2_0_8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g122b160c7a2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075" y="67750"/>
            <a:ext cx="4972675" cy="49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780041c93_0_3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GBM ask_iv</a:t>
            </a:r>
            <a:endParaRPr/>
          </a:p>
        </p:txBody>
      </p:sp>
      <p:sp>
        <p:nvSpPr>
          <p:cNvPr id="449" name="Google Shape;449;g12780041c93_0_30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12780041c93_0_30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1" name="Google Shape;451;g12780041c93_0_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0333"/>
            <a:ext cx="9143999" cy="2542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2780041c93_0_3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 ask_iv</a:t>
            </a:r>
            <a:endParaRPr/>
          </a:p>
        </p:txBody>
      </p:sp>
      <p:sp>
        <p:nvSpPr>
          <p:cNvPr id="457" name="Google Shape;457;g12780041c93_0_3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12780041c93_0_3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9" name="Google Shape;459;g12780041c93_0_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0568"/>
            <a:ext cx="9143999" cy="2662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2780041c93_0_3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Feature Interpolation;  </a:t>
            </a:r>
            <a:r>
              <a:rPr b="1" lang="en" sz="1800"/>
              <a:t>N =5 1.SVM 2. MLP 3. GBM 4. EXT   ask_iv</a:t>
            </a:r>
            <a:endParaRPr b="1" sz="1800"/>
          </a:p>
        </p:txBody>
      </p:sp>
      <p:sp>
        <p:nvSpPr>
          <p:cNvPr id="465" name="Google Shape;465;g12780041c93_0_3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2780041c93_0_3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g12780041c93_0_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4" y="1100625"/>
            <a:ext cx="2528126" cy="1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12780041c93_0_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475" y="1100626"/>
            <a:ext cx="2041200" cy="14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g12780041c93_0_3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2675" y="1073450"/>
            <a:ext cx="2041201" cy="14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g12780041c93_0_3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5292" y="1073455"/>
            <a:ext cx="2041200" cy="14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g12780041c93_0_3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844200"/>
            <a:ext cx="2342700" cy="14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g12780041c93_0_3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16200" y="2797450"/>
            <a:ext cx="2226026" cy="14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12780041c93_0_3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42225" y="2797450"/>
            <a:ext cx="2277525" cy="14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12780041c93_0_3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85300" y="2797451"/>
            <a:ext cx="2041200" cy="12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780041c93_0_3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20"/>
              <a:t>Distance Function : 1. Gaussian 2. Kernel : Linear*TanH , N = 5 BTC ask_iv</a:t>
            </a:r>
            <a:endParaRPr/>
          </a:p>
        </p:txBody>
      </p:sp>
      <p:sp>
        <p:nvSpPr>
          <p:cNvPr id="480" name="Google Shape;480;g12780041c93_0_3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12780041c93_0_3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2" name="Google Shape;482;g12780041c93_0_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017727"/>
            <a:ext cx="7120225" cy="38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2780041c93_0_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PCA, Dimensions = 2, N =50, BTC Data ask_iv</a:t>
            </a:r>
            <a:endParaRPr/>
          </a:p>
        </p:txBody>
      </p:sp>
      <p:sp>
        <p:nvSpPr>
          <p:cNvPr id="488" name="Google Shape;488;g12780041c93_0_2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12780041c93_0_2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g12780041c93_0_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063" y="1303313"/>
            <a:ext cx="52863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2780041c93_0_3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2"/>
                </a:solidFill>
              </a:rPr>
              <a:t>C</a:t>
            </a:r>
            <a:r>
              <a:rPr b="1" lang="en" sz="1900">
                <a:solidFill>
                  <a:schemeClr val="dk2"/>
                </a:solidFill>
              </a:rPr>
              <a:t>onclusion</a:t>
            </a:r>
            <a:endParaRPr b="1" sz="3300"/>
          </a:p>
        </p:txBody>
      </p:sp>
      <p:sp>
        <p:nvSpPr>
          <p:cNvPr id="496" name="Google Shape;496;g12780041c93_0_3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do dimension reduction processing for option data before HL? Why? Show at least one example.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 doesn’t improve accuracy with HL. Example is with PCA.</a:t>
            </a:r>
            <a:endParaRPr/>
          </a:p>
        </p:txBody>
      </p:sp>
      <p:sp>
        <p:nvSpPr>
          <p:cNvPr id="497" name="Google Shape;497;g12780041c93_0_3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your conclusion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improvement with Hierarchical Learning depends on the number of points chosen as bad guys.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learning improves the result significantly for the bad guy </a:t>
            </a:r>
            <a:r>
              <a:rPr lang="en"/>
              <a:t>neighbours. But the training can be time consuming depending on the size of observations.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2526ded881_0_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03" name="Google Shape;503;g12526ded881_0_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https://scikit-learn.org/stable/supervised_learning.html#supervised-learning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https://numpy.org/doc/stable/user/whatisnumpy.html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https://scikit-learn.org/stable/modules/generated/sklearn.svm.SVC.html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09" name="Google Shape;509;p14"/>
          <p:cNvSpPr txBox="1"/>
          <p:nvPr>
            <p:ph idx="1" type="body"/>
          </p:nvPr>
        </p:nvSpPr>
        <p:spPr>
          <a:xfrm>
            <a:off x="311700" y="2189000"/>
            <a:ext cx="85206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 sz="5500"/>
              <a:t>Thank You</a:t>
            </a:r>
            <a:endParaRPr b="1" sz="5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2b160c7a2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Hierarchical Learning with Option Data</a:t>
            </a:r>
            <a:endParaRPr/>
          </a:p>
        </p:txBody>
      </p:sp>
      <p:sp>
        <p:nvSpPr>
          <p:cNvPr id="93" name="Google Shape;93;g122b160c7a2_0_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HL 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Points with top errors are bad guys.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N = 50 (No of bad guys).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For each bad guy I find nearest points with 1 KNN  (KD tree based) 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Remove bad guys and their neighbours.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Train again.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Adaptive Learning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Created a custom training set for each bad point with train_test + 1KNN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g122b160c7a2_0_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BTC dataset here is really small with only 354 observations. And I have used 25 % split twice. So, I felt it’s better to go with 1 KNN 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780041c93_0_45"/>
          <p:cNvSpPr txBox="1"/>
          <p:nvPr>
            <p:ph type="title"/>
          </p:nvPr>
        </p:nvSpPr>
        <p:spPr>
          <a:xfrm>
            <a:off x="311700" y="29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HL and Adaptive learning</a:t>
            </a:r>
            <a:endParaRPr/>
          </a:p>
        </p:txBody>
      </p:sp>
      <p:sp>
        <p:nvSpPr>
          <p:cNvPr id="100" name="Google Shape;100;g12780041c93_0_45"/>
          <p:cNvSpPr txBox="1"/>
          <p:nvPr>
            <p:ph idx="1" type="body"/>
          </p:nvPr>
        </p:nvSpPr>
        <p:spPr>
          <a:xfrm>
            <a:off x="311700" y="945875"/>
            <a:ext cx="39999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def hl(regr,sv,n,X_train_tr, X_train_ts, Y_train_tr, Y_train_ts,X_train, X_test, Y_train, Y_test):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test_res = regr.predict(X_train_ts)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errors = []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for i in range(0,len(X_train_ts)):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    err = abs ( test_res[i] - Y_train_ts[i] )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    errors.append(err)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errors = np.array(errors)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idx = (-errors).argsort()[:n]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bad = np.array( X_train_ts)[idx]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neib = []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for i in range(0,len(bad)):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    distance,index = spatial.KDTree(X_test).query(bad[i])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    neib.append(index)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X_test_bad = np.array( X_test)[neib]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Y_test_bad = np.array( Y_test)[neib]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X_test = np.delete( X_test,neib, axis=0)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Y_test = np.delete( Y_test,neib, axis=0)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xt = np.concatenate((X_train_tr,X_train_ts), axis=0)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yt = np.concatenate((Y_train_tr,Y_train_ts), axis=0)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regr = sv()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regr.fit(xt, yt)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pred= regr.predict(X_test)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mse = mean_squared_error(Y_test, pred)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r = r2_score(Y_test, pred)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64"/>
              <a:t>    return mse,r,X_test_bad,Y_test_bad,bad</a:t>
            </a:r>
            <a:endParaRPr sz="8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864"/>
          </a:p>
        </p:txBody>
      </p:sp>
      <p:sp>
        <p:nvSpPr>
          <p:cNvPr id="101" name="Google Shape;101;g12780041c93_0_45"/>
          <p:cNvSpPr txBox="1"/>
          <p:nvPr>
            <p:ph idx="2" type="body"/>
          </p:nvPr>
        </p:nvSpPr>
        <p:spPr>
          <a:xfrm>
            <a:off x="4832400" y="697425"/>
            <a:ext cx="3999900" cy="42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def get_res(i,sv):    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neib = []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for i in range(0,len(bad)):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    distance,index = spatial.KDTree(X_train).query(bad[i])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    neib.append(index)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nei = np.array( X_train[index]).reshape(1,10)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nei_y = np.array( Y_train[index]).reshape(1,)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xt = np.concatenate((X_train_ts,nei), axis=0)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yt = np.concatenate((Y_train_ts,nei_y), axis=0)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regr = sv()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regr.fit(xt, yt)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p = regr.predict(X_test_bad[i].reshape(1,10))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return p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def adapt(sv):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pred_bad = np.array([])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for i in range(0,len(X_test_bad)):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    k = get_res(i,sv)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    pred_bad = np.concatenate((pred_bad,k),axis = 0)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p2 = regr.predict(X_test_bad)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mse1 = mean_squared_error(Y_test_bad, pred_bad)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mse2 = mean_squared_error(Y_test_bad, p2)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bar4 = plt.bar("Classifier Result",mse2 , color= 'r', width = .28)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bar5 = plt.bar('Adaptive Learning', mse1, color= 'b',width = .28)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plt.legend( (bar4,bar5), ( mse2,mse1) )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plt.ylabel("MSE Error")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64"/>
              <a:t>    plt.show()</a:t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964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964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80041c93_0_7"/>
          <p:cNvSpPr txBox="1"/>
          <p:nvPr>
            <p:ph type="title"/>
          </p:nvPr>
        </p:nvSpPr>
        <p:spPr>
          <a:xfrm>
            <a:off x="246325" y="17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OptionData12110  HL  SVM  </a:t>
            </a:r>
            <a:r>
              <a:rPr b="1" lang="en" sz="1600"/>
              <a:t>SVM C=5,kernel='linear'</a:t>
            </a:r>
            <a:endParaRPr b="1" sz="1600"/>
          </a:p>
        </p:txBody>
      </p:sp>
      <p:sp>
        <p:nvSpPr>
          <p:cNvPr id="107" name="Google Shape;107;g12780041c93_0_7"/>
          <p:cNvSpPr txBox="1"/>
          <p:nvPr>
            <p:ph idx="1" type="body"/>
          </p:nvPr>
        </p:nvSpPr>
        <p:spPr>
          <a:xfrm>
            <a:off x="311700" y="745275"/>
            <a:ext cx="8520600" cy="3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datagen()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m1,r1,reg = svm()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m2,r2,X_test_bad,Y_test_bad,bad = hl(reg,svr,n,X_train_tr, X_train_ts, Y_train_tr, Y_train_ts,X_train, X_test, Y_train, Y_test)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plot1("SVM",m1,m2)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#plot2("SVM",r1,r2)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adapt(svr)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08" name="Google Shape;108;g12780041c93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7477"/>
            <a:ext cx="9144001" cy="33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780041c93_0_16"/>
          <p:cNvSpPr txBox="1"/>
          <p:nvPr>
            <p:ph type="title"/>
          </p:nvPr>
        </p:nvSpPr>
        <p:spPr>
          <a:xfrm>
            <a:off x="311700" y="15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11">
                <a:solidFill>
                  <a:schemeClr val="dk2"/>
                </a:solidFill>
              </a:rPr>
              <a:t>OptionData12110  HL  MLP</a:t>
            </a:r>
            <a:endParaRPr/>
          </a:p>
        </p:txBody>
      </p:sp>
      <p:sp>
        <p:nvSpPr>
          <p:cNvPr id="114" name="Google Shape;114;g12780041c93_0_16"/>
          <p:cNvSpPr txBox="1"/>
          <p:nvPr>
            <p:ph idx="1" type="body"/>
          </p:nvPr>
        </p:nvSpPr>
        <p:spPr>
          <a:xfrm>
            <a:off x="311700" y="653825"/>
            <a:ext cx="8520600" cy="3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datagen()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m1,r1,reg = mlp()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m2,r2,X_test_bad,Y_test_bad,bad = hl(reg,mlp_p,n,X_train_tr, X_train_ts, Y_train_tr, Y_train_ts,X_train, X_test, Y_train, Y_test)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plot1("MLP",m1,m2)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#plot2("SVM",r1,r2)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adapt(mlp_p)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15" name="Google Shape;115;g12780041c93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5452"/>
            <a:ext cx="9143999" cy="32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