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7" roundtripDataSignature="AMtx7mjuFkDZDQMn7HyiNkTvzZ9NJWP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7" Type="http://customschemas.google.com/relationships/presentationmetadata" Target="metadata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385029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385029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c22785db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c22785db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9c498d2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9c498d2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29c498d2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29c498d2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c22785dbe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c22785dbe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9c498d22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9c498d22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9c498d2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9c498d2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c22785dbe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c22785dbe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9c498d2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9c498d2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9c498d2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9c498d2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9c498d22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9c498d22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385029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385029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29c498d22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29c498d22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c22785dbe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c22785dbe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29c498d2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29c498d2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c22785db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c22785db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29c498d2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29c498d2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9c498d22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29c498d22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c22785dbe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c22785dbe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9c498d2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9c498d2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9c498d22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9c498d22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1c22785db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1c22785db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fab845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fab845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29c498d22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29c498d2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1c22785db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1c22785db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9c498d22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29c498d22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9c498d22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29c498d22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1c22785dbe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1c22785db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29c498d22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29c498d22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9c498d2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9c498d2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1c22785dbe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1c22785dbe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29c498d22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29c498d22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29c498d2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29c498d2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a56846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a56846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526ded8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12526ded8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a56846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a56846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3fab845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3fab845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fab8457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fab8457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385029e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385029e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92f3d3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92f3d3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92f3d32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92f3d32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385029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385029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9c498d22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9c498d22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9a56846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9a56846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92f3d32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92f3d32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92f3d32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92f3d32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2f3d32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2f3d32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c22785d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c22785d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92f3d32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92f3d32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c22785d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c22785d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92f3d32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92f3d32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92f3d32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92f3d32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385029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385029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92f3d32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92f3d32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c22785db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c22785db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92f3d32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92f3d32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92f3d32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92f3d32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92f3d32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92f3d32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c22785db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c22785db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92f3d326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92f3d32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c22785db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c22785db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92f3d32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92f3d32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92f3d326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92f3d326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fab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fab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c22785db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c22785db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92f3d326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92f3d326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92f3d32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92f3d32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c22785d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c22785d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92f3d326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92f3d326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9a56846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9a56846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92f3d326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92f3d326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989cf93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2989cf93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c22785db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c22785db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989cf93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989cf93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385029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385029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c22785db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c22785db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989cf93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989cf93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989cf93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989cf93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c22785db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c22785db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989cf93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989cf93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989cf93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989cf93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c22785db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c22785db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989cf93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989cf93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c22785db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c22785db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989cf93d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989cf93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fab845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fab845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989cf93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989cf93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c22785dbe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c22785dbe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989cf93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989cf93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989cf93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989cf93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c22785db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c22785db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989cf93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989cf93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9a56846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9a56846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989cf93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989cf93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c22785db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c22785db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989cf93d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2989cf93d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fab84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fab84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9a56846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9a56846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c22785db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c22785db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9a568469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9a56846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9a56846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9a56846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c22785db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c22785db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9a56846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9a56846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9a56846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29a56846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c22785db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c22785db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9a56846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9a56846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c22785db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c22785db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385029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385029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9a568469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9a56846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9a56846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9a56846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c22785dbe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1c22785db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9a568469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9a568469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9a56846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29a56846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c22785db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c22785db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9a56846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29a56846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9a56846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29a56846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9c498d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29c498d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c22785dbe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1c22785db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385029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385029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9c498d2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9c498d2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9a568469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29a568469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1c22785db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1c22785db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29c498d2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29c498d2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29c498d2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29c498d2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c22785dbe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c22785dbe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29c498d2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29c498d2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9c498d2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29c498d2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c22785dbe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1c22785dbe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9c498d2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29c498d2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9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88.png"/><Relationship Id="rId4" Type="http://schemas.openxmlformats.org/officeDocument/2006/relationships/image" Target="../media/image9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9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93.png"/><Relationship Id="rId4" Type="http://schemas.openxmlformats.org/officeDocument/2006/relationships/image" Target="../media/image9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9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9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0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0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9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07.png"/><Relationship Id="rId4" Type="http://schemas.openxmlformats.org/officeDocument/2006/relationships/image" Target="../media/image10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9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02.png"/><Relationship Id="rId4" Type="http://schemas.openxmlformats.org/officeDocument/2006/relationships/image" Target="../media/image116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9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04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0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05.png"/><Relationship Id="rId4" Type="http://schemas.openxmlformats.org/officeDocument/2006/relationships/image" Target="../media/image110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1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08.png"/><Relationship Id="rId4" Type="http://schemas.openxmlformats.org/officeDocument/2006/relationships/image" Target="../media/image11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1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15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s://sites.google.com/view/vinegarhill-financelabs/black-scholes-merton/implied-volatility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towardsdatascience.com/nonlinear-optimization-using-halleys-method-2f2e7da4024" TargetMode="External"/><Relationship Id="rId5" Type="http://schemas.openxmlformats.org/officeDocument/2006/relationships/hyperlink" Target="https://github.com/Shaif95" TargetMode="External"/><Relationship Id="rId6" Type="http://schemas.openxmlformats.org/officeDocument/2006/relationships/hyperlink" Target="https://pythoninoffice.com/calculate-option-implied-volatility-in-python/" TargetMode="External"/><Relationship Id="rId7" Type="http://schemas.openxmlformats.org/officeDocument/2006/relationships/hyperlink" Target="https://stackoverflow.com/questions/66644981/calculating-implied-volatility-using-scipy-optimize-brentq-error" TargetMode="External"/><Relationship Id="rId8" Type="http://schemas.openxmlformats.org/officeDocument/2006/relationships/hyperlink" Target="https://www.geeksforgeeks.org/program-muller-method/" TargetMode="Externa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8.png"/><Relationship Id="rId4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2.png"/><Relationship Id="rId4" Type="http://schemas.openxmlformats.org/officeDocument/2006/relationships/image" Target="../media/image6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3.png"/><Relationship Id="rId4" Type="http://schemas.openxmlformats.org/officeDocument/2006/relationships/image" Target="../media/image7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744575"/>
            <a:ext cx="85206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Artificial Intelligence in Fintech Project 2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Shaif Chowdhury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385029eb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Newton Raphson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8385029eb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128385029eb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7338175" cy="32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c22785dbe_1_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Report</a:t>
            </a:r>
            <a:endParaRPr/>
          </a:p>
        </p:txBody>
      </p:sp>
      <p:sp>
        <p:nvSpPr>
          <p:cNvPr id="828" name="Google Shape;828;g11c22785dbe_1_18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11c22785dbe_1_1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g11c22785dbe_1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52483"/>
            <a:ext cx="8667650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9c498d224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836" name="Google Shape;836;g129c498d224_0_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129c498d224_0_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8" name="Google Shape;838;g129c498d22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52475"/>
            <a:ext cx="4331850" cy="29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129c498d224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725" y="873863"/>
            <a:ext cx="44672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9c498d224_0_79"/>
          <p:cNvSpPr txBox="1"/>
          <p:nvPr>
            <p:ph type="title"/>
          </p:nvPr>
        </p:nvSpPr>
        <p:spPr>
          <a:xfrm>
            <a:off x="311700" y="445025"/>
            <a:ext cx="433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</a:t>
            </a:r>
            <a:endParaRPr/>
          </a:p>
        </p:txBody>
      </p:sp>
      <p:sp>
        <p:nvSpPr>
          <p:cNvPr id="845" name="Google Shape;845;g129c498d224_0_79"/>
          <p:cNvSpPr txBox="1"/>
          <p:nvPr>
            <p:ph idx="1" type="body"/>
          </p:nvPr>
        </p:nvSpPr>
        <p:spPr>
          <a:xfrm>
            <a:off x="163450" y="1152475"/>
            <a:ext cx="38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Accuracy : 0.7974358974358975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D Index : 1.2029742220616966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F1 Score : 0.8873038516405137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129c498d224_0_79"/>
          <p:cNvSpPr txBox="1"/>
          <p:nvPr>
            <p:ph idx="2" type="body"/>
          </p:nvPr>
        </p:nvSpPr>
        <p:spPr>
          <a:xfrm>
            <a:off x="3933900" y="1152475"/>
            <a:ext cx="507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No of shares 1170.0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1113.5504880341882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Profit $-0.00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c22785dbe_1_180"/>
          <p:cNvSpPr txBox="1"/>
          <p:nvPr>
            <p:ph type="title"/>
          </p:nvPr>
        </p:nvSpPr>
        <p:spPr>
          <a:xfrm>
            <a:off x="311700" y="3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Report</a:t>
            </a:r>
            <a:endParaRPr/>
          </a:p>
        </p:txBody>
      </p:sp>
      <p:sp>
        <p:nvSpPr>
          <p:cNvPr id="852" name="Google Shape;852;g11c22785dbe_1_1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11c22785dbe_1_1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g11c22785dbe_1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34" y="1017725"/>
            <a:ext cx="88794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29c498d224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</a:t>
            </a:r>
            <a:endParaRPr/>
          </a:p>
        </p:txBody>
      </p:sp>
      <p:sp>
        <p:nvSpPr>
          <p:cNvPr id="860" name="Google Shape;860;g129c498d224_0_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129c498d224_0_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2" name="Google Shape;862;g129c498d224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330375"/>
            <a:ext cx="4096950" cy="28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g129c498d224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921575"/>
            <a:ext cx="44672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9c498d224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</a:t>
            </a:r>
            <a:endParaRPr/>
          </a:p>
        </p:txBody>
      </p:sp>
      <p:sp>
        <p:nvSpPr>
          <p:cNvPr id="869" name="Google Shape;869;g129c498d224_0_45"/>
          <p:cNvSpPr txBox="1"/>
          <p:nvPr>
            <p:ph idx="1" type="body"/>
          </p:nvPr>
        </p:nvSpPr>
        <p:spPr>
          <a:xfrm>
            <a:off x="16345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0.8025641025641026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1.358815688016436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0.8761508092683715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129c498d224_0_45"/>
          <p:cNvSpPr txBox="1"/>
          <p:nvPr>
            <p:ph idx="2" type="body"/>
          </p:nvPr>
        </p:nvSpPr>
        <p:spPr>
          <a:xfrm>
            <a:off x="3966550" y="828200"/>
            <a:ext cx="48657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No of shares 1151.0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189.54331885317112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Profit $3,465.69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1c22785dbe_1_174"/>
          <p:cNvSpPr txBox="1"/>
          <p:nvPr>
            <p:ph type="title"/>
          </p:nvPr>
        </p:nvSpPr>
        <p:spPr>
          <a:xfrm>
            <a:off x="257200" y="3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Weight Report</a:t>
            </a:r>
            <a:endParaRPr/>
          </a:p>
        </p:txBody>
      </p:sp>
      <p:sp>
        <p:nvSpPr>
          <p:cNvPr id="876" name="Google Shape;876;g11c22785dbe_1_1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11c22785dbe_1_1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8" name="Google Shape;878;g11c22785dbe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76508"/>
            <a:ext cx="8520600" cy="332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9c498d224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Index </a:t>
            </a:r>
            <a:r>
              <a:rPr lang="en"/>
              <a:t>Comparison</a:t>
            </a:r>
            <a:endParaRPr/>
          </a:p>
        </p:txBody>
      </p:sp>
      <p:sp>
        <p:nvSpPr>
          <p:cNvPr id="884" name="Google Shape;884;g129c498d224_0_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129c498d224_0_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6" name="Google Shape;886;g129c498d22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14425"/>
            <a:ext cx="7065725" cy="38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29c498d224_0_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MSFT HFT</a:t>
            </a:r>
            <a:endParaRPr/>
          </a:p>
        </p:txBody>
      </p:sp>
      <p:sp>
        <p:nvSpPr>
          <p:cNvPr id="892" name="Google Shape;892;g129c498d224_0_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9c498d224_0_112"/>
          <p:cNvSpPr txBox="1"/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MSFT HFT</a:t>
            </a:r>
            <a:endParaRPr/>
          </a:p>
        </p:txBody>
      </p:sp>
      <p:sp>
        <p:nvSpPr>
          <p:cNvPr id="898" name="Google Shape;898;g129c498d224_0_1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129c498d224_0_1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g129c498d224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684200"/>
            <a:ext cx="75016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385029eb_0_65"/>
          <p:cNvSpPr txBox="1"/>
          <p:nvPr>
            <p:ph type="title"/>
          </p:nvPr>
        </p:nvSpPr>
        <p:spPr>
          <a:xfrm>
            <a:off x="268100" y="20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Newton</a:t>
            </a:r>
            <a:endParaRPr/>
          </a:p>
        </p:txBody>
      </p:sp>
      <p:sp>
        <p:nvSpPr>
          <p:cNvPr id="130" name="Google Shape;130;g128385029eb_0_65"/>
          <p:cNvSpPr txBox="1"/>
          <p:nvPr>
            <p:ph idx="1" type="body"/>
          </p:nvPr>
        </p:nvSpPr>
        <p:spPr>
          <a:xfrm>
            <a:off x="311700" y="849975"/>
            <a:ext cx="3999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def newcall(C, S, K,r, T ):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def brentt(sigma):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d11 = d1(S,K,T,r,sigma)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d22 = d2(S,K,T,r,sigma)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Brent = call(S,K,T,r,sigma)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fx = Brent - C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return fx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tol=0.000000000001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max_iter=100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85"/>
              <a:t>    rr = optimize.brentq(brentt,0.001,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10,maxiter=1000,full_output=True)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sigma = rr[0]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for i in range(max_iter):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diff = call(S, K, T, r, sigma) - C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if abs(diff) &lt; tol: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    break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    sigma = sigma - diff / vega(S, K, T, r, sigma)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85"/>
              <a:t>    return sigma, ( i + rr[1].iterations )</a:t>
            </a:r>
            <a:endParaRPr b="1" sz="11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85"/>
          </a:p>
        </p:txBody>
      </p:sp>
      <p:sp>
        <p:nvSpPr>
          <p:cNvPr id="131" name="Google Shape;131;g128385029eb_0_65"/>
          <p:cNvSpPr txBox="1"/>
          <p:nvPr>
            <p:ph idx="2" type="body"/>
          </p:nvPr>
        </p:nvSpPr>
        <p:spPr>
          <a:xfrm>
            <a:off x="4832400" y="272425"/>
            <a:ext cx="39999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tol=0.000000000001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max_iter=1000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sigma = </a:t>
            </a:r>
            <a:r>
              <a:rPr b="1" lang="en"/>
              <a:t>BrentQ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128385029e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75" y="1559850"/>
            <a:ext cx="5707826" cy="2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29c498d224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MSFT Trading</a:t>
            </a:r>
            <a:endParaRPr/>
          </a:p>
        </p:txBody>
      </p:sp>
      <p:sp>
        <p:nvSpPr>
          <p:cNvPr id="906" name="Google Shape;906;g129c498d224_0_131"/>
          <p:cNvSpPr txBox="1"/>
          <p:nvPr>
            <p:ph idx="1" type="body"/>
          </p:nvPr>
        </p:nvSpPr>
        <p:spPr>
          <a:xfrm>
            <a:off x="311700" y="1152475"/>
            <a:ext cx="74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No of shares -56.8125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96.85394939493975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907" name="Google Shape;907;g129c498d224_0_131"/>
          <p:cNvSpPr txBox="1"/>
          <p:nvPr>
            <p:ph idx="2" type="body"/>
          </p:nvPr>
        </p:nvSpPr>
        <p:spPr>
          <a:xfrm>
            <a:off x="7235775" y="1152475"/>
            <a:ext cx="15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c22785dbe_1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MSFT Markers</a:t>
            </a:r>
            <a:endParaRPr/>
          </a:p>
        </p:txBody>
      </p:sp>
      <p:sp>
        <p:nvSpPr>
          <p:cNvPr id="913" name="Google Shape;913;g11c22785dbe_1_2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g11c22785dbe_1_2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g11c22785dbe_1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325"/>
            <a:ext cx="9144001" cy="32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9c498d224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921" name="Google Shape;921;g129c498d224_0_1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g129c498d224_0_118"/>
          <p:cNvSpPr txBox="1"/>
          <p:nvPr>
            <p:ph idx="2" type="body"/>
          </p:nvPr>
        </p:nvSpPr>
        <p:spPr>
          <a:xfrm>
            <a:off x="4642225" y="501275"/>
            <a:ext cx="4353000" cy="4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0"/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Accuracy : 0.8606837606837607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D Index : 1.6492772048928197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F1 Score : 0.8767219366436063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60"/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No of shares 1036.0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876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3"/>
              <a:buChar char="●"/>
            </a:pPr>
            <a:r>
              <a:rPr b="1" lang="en" sz="1262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1113.3687664092665</a:t>
            </a:r>
            <a:endParaRPr b="1" sz="126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90"/>
          </a:p>
        </p:txBody>
      </p:sp>
      <p:pic>
        <p:nvPicPr>
          <p:cNvPr id="923" name="Google Shape;923;g129c498d224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13" y="1244638"/>
            <a:ext cx="43529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1c22785dbe_1_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Reports</a:t>
            </a:r>
            <a:endParaRPr/>
          </a:p>
        </p:txBody>
      </p:sp>
      <p:sp>
        <p:nvSpPr>
          <p:cNvPr id="929" name="Google Shape;929;g11c22785dbe_1_2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11c22785dbe_1_2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1" name="Google Shape;931;g11c22785dbe_1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1152484"/>
            <a:ext cx="8773750" cy="33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9c498d224_0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937" name="Google Shape;937;g129c498d224_0_1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g129c498d224_0_1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9" name="Google Shape;939;g129c498d224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5" y="1073725"/>
            <a:ext cx="4404025" cy="29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g129c498d224_0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500" y="649913"/>
            <a:ext cx="4457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29c498d224_0_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Prediction</a:t>
            </a:r>
            <a:endParaRPr/>
          </a:p>
        </p:txBody>
      </p:sp>
      <p:sp>
        <p:nvSpPr>
          <p:cNvPr id="946" name="Google Shape;946;g129c498d224_0_1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0.8376068376068376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1.436009904571523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0.8948003247749762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29c498d224_0_149"/>
          <p:cNvSpPr txBox="1"/>
          <p:nvPr>
            <p:ph idx="2" type="body"/>
          </p:nvPr>
        </p:nvSpPr>
        <p:spPr>
          <a:xfrm>
            <a:off x="3705075" y="719225"/>
            <a:ext cx="51273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No of shares 1138.0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106.71637609841828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1c22785dbe_1_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Report</a:t>
            </a:r>
            <a:endParaRPr/>
          </a:p>
        </p:txBody>
      </p:sp>
      <p:sp>
        <p:nvSpPr>
          <p:cNvPr id="953" name="Google Shape;953;g11c22785dbe_1_2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g11c22785dbe_1_2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g11c22785dbe_1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71725"/>
            <a:ext cx="8628525" cy="33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9c498d224_0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961" name="Google Shape;961;g129c498d224_0_1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129c498d224_0_1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g129c498d224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4" y="1152475"/>
            <a:ext cx="4205275" cy="286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g129c498d224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300" y="782100"/>
            <a:ext cx="44100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9c498d224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Prediction</a:t>
            </a:r>
            <a:endParaRPr/>
          </a:p>
        </p:txBody>
      </p:sp>
      <p:sp>
        <p:nvSpPr>
          <p:cNvPr id="970" name="Google Shape;970;g129c498d224_0_165"/>
          <p:cNvSpPr txBox="1"/>
          <p:nvPr>
            <p:ph idx="1" type="body"/>
          </p:nvPr>
        </p:nvSpPr>
        <p:spPr>
          <a:xfrm>
            <a:off x="311700" y="1152475"/>
            <a:ext cx="34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0.8350427350427351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1.4219927115469544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0.8923815583076256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129c498d224_0_165"/>
          <p:cNvSpPr txBox="1"/>
          <p:nvPr>
            <p:ph idx="2" type="body"/>
          </p:nvPr>
        </p:nvSpPr>
        <p:spPr>
          <a:xfrm>
            <a:off x="3737700" y="632050"/>
            <a:ext cx="5094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No of shares 1137.0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106.68659278803871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1c22785dbe_1_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Report</a:t>
            </a:r>
            <a:endParaRPr/>
          </a:p>
        </p:txBody>
      </p:sp>
      <p:sp>
        <p:nvSpPr>
          <p:cNvPr id="977" name="Google Shape;977;g11c22785dbe_1_2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11c22785dbe_1_2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9" name="Google Shape;979;g11c22785dbe_1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5" y="1087257"/>
            <a:ext cx="8520600" cy="31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ab84575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New Newton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3fab84575_0_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f3fab84575_0_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f3fab84575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75" y="1102655"/>
            <a:ext cx="7022750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29c498d224_0_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</a:t>
            </a:r>
            <a:endParaRPr/>
          </a:p>
        </p:txBody>
      </p:sp>
      <p:sp>
        <p:nvSpPr>
          <p:cNvPr id="985" name="Google Shape;985;g129c498d224_0_173"/>
          <p:cNvSpPr txBox="1"/>
          <p:nvPr>
            <p:ph idx="1" type="body"/>
          </p:nvPr>
        </p:nvSpPr>
        <p:spPr>
          <a:xfrm>
            <a:off x="311700" y="1152475"/>
            <a:ext cx="28812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129c498d224_0_173"/>
          <p:cNvSpPr txBox="1"/>
          <p:nvPr>
            <p:ph idx="2" type="body"/>
          </p:nvPr>
        </p:nvSpPr>
        <p:spPr>
          <a:xfrm>
            <a:off x="4184550" y="577550"/>
            <a:ext cx="4647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0.8760683760683761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1.6971322938160072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0.8908842024786034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989.0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107.06158442871586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g129c498d224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090125"/>
            <a:ext cx="3723450" cy="31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c22785dbe_1_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Report</a:t>
            </a:r>
            <a:endParaRPr/>
          </a:p>
        </p:txBody>
      </p:sp>
      <p:sp>
        <p:nvSpPr>
          <p:cNvPr id="993" name="Google Shape;993;g11c22785dbe_1_2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11c22785dbe_1_2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g11c22785dbe_1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9" y="1093500"/>
            <a:ext cx="8803190" cy="3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9c498d224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001" name="Google Shape;1001;g129c498d224_0_1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g129c498d224_0_1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3" name="Google Shape;1003;g129c498d224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017725"/>
            <a:ext cx="4374000" cy="30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g129c498d224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313" y="889975"/>
            <a:ext cx="45243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9c498d224_0_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</a:t>
            </a:r>
            <a:endParaRPr/>
          </a:p>
        </p:txBody>
      </p:sp>
      <p:sp>
        <p:nvSpPr>
          <p:cNvPr id="1010" name="Google Shape;1010;g129c498d224_0_1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Accuracy : 0.8256410256410256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D Index : 1.233934302347389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F1 Score : 0.9044943820224719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g129c498d224_0_188"/>
          <p:cNvSpPr txBox="1"/>
          <p:nvPr>
            <p:ph idx="2" type="body"/>
          </p:nvPr>
        </p:nvSpPr>
        <p:spPr>
          <a:xfrm>
            <a:off x="3999300" y="445025"/>
            <a:ext cx="50127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No of shares 1170.0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106.66094102564102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1c22785dbe_1_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</a:t>
            </a:r>
            <a:endParaRPr/>
          </a:p>
        </p:txBody>
      </p:sp>
      <p:sp>
        <p:nvSpPr>
          <p:cNvPr id="1017" name="Google Shape;1017;g11c22785dbe_1_2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11c22785dbe_1_2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g11c22785dbe_1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0" y="1079258"/>
            <a:ext cx="8604101" cy="329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29c498d224_0_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Weights</a:t>
            </a:r>
            <a:endParaRPr/>
          </a:p>
        </p:txBody>
      </p:sp>
      <p:sp>
        <p:nvSpPr>
          <p:cNvPr id="1025" name="Google Shape;1025;g129c498d224_0_19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129c498d224_0_1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7" name="Google Shape;1027;g129c498d224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4" y="1017725"/>
            <a:ext cx="4218350" cy="29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g129c498d224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63" y="919150"/>
            <a:ext cx="44862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29c498d224_0_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Weights prediction</a:t>
            </a:r>
            <a:endParaRPr/>
          </a:p>
        </p:txBody>
      </p:sp>
      <p:sp>
        <p:nvSpPr>
          <p:cNvPr id="1034" name="Google Shape;1034;g129c498d224_0_200"/>
          <p:cNvSpPr txBox="1"/>
          <p:nvPr>
            <p:ph idx="1" type="body"/>
          </p:nvPr>
        </p:nvSpPr>
        <p:spPr>
          <a:xfrm>
            <a:off x="311700" y="1152475"/>
            <a:ext cx="34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Accuracy : 0.8358974358974359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D Index : 1.426726161172717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F1 Score : 0.8880057467872143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129c498d224_0_200"/>
          <p:cNvSpPr txBox="1"/>
          <p:nvPr>
            <p:ph idx="2" type="body"/>
          </p:nvPr>
        </p:nvSpPr>
        <p:spPr>
          <a:xfrm>
            <a:off x="4173650" y="359600"/>
            <a:ext cx="46587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1121.0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106.69318198037467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c22785dbe_1_252"/>
          <p:cNvSpPr txBox="1"/>
          <p:nvPr>
            <p:ph type="title"/>
          </p:nvPr>
        </p:nvSpPr>
        <p:spPr>
          <a:xfrm>
            <a:off x="289363" y="3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Weights Report</a:t>
            </a:r>
            <a:endParaRPr/>
          </a:p>
        </p:txBody>
      </p:sp>
      <p:sp>
        <p:nvSpPr>
          <p:cNvPr id="1041" name="Google Shape;1041;g11c22785dbe_1_2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11c22785dbe_1_2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3" name="Google Shape;1043;g11c22785dbe_1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1017733"/>
            <a:ext cx="8708475" cy="34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29c498d224_0_206"/>
          <p:cNvSpPr txBox="1"/>
          <p:nvPr>
            <p:ph type="title"/>
          </p:nvPr>
        </p:nvSpPr>
        <p:spPr>
          <a:xfrm>
            <a:off x="311700" y="3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D Index</a:t>
            </a:r>
            <a:endParaRPr/>
          </a:p>
        </p:txBody>
      </p:sp>
      <p:sp>
        <p:nvSpPr>
          <p:cNvPr id="1049" name="Google Shape;1049;g129c498d224_0_2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g129c498d224_0_2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g129c498d224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4" y="1017725"/>
            <a:ext cx="7170625" cy="38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29c498d224_0_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7" name="Google Shape;1057;g129c498d224_0_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Extra Tree had the best results among all the methods.</a:t>
            </a:r>
            <a:endParaRPr b="1" sz="17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Deep learning models overfit to the majority </a:t>
            </a:r>
            <a:r>
              <a:rPr b="1" lang="en" sz="1700"/>
              <a:t>choice</a:t>
            </a:r>
            <a:r>
              <a:rPr b="1" lang="en" sz="1700"/>
              <a:t> . ie : hold.</a:t>
            </a:r>
            <a:endParaRPr b="1" sz="17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CNN with class weight has slight </a:t>
            </a:r>
            <a:r>
              <a:rPr b="1" lang="en" sz="1700"/>
              <a:t>improvement</a:t>
            </a:r>
            <a:r>
              <a:rPr b="1" lang="en" sz="1700"/>
              <a:t>.</a:t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9a568469f_0_4"/>
          <p:cNvSpPr txBox="1"/>
          <p:nvPr>
            <p:ph type="title"/>
          </p:nvPr>
        </p:nvSpPr>
        <p:spPr>
          <a:xfrm>
            <a:off x="257200" y="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Halley</a:t>
            </a:r>
            <a:endParaRPr/>
          </a:p>
        </p:txBody>
      </p:sp>
      <p:sp>
        <p:nvSpPr>
          <p:cNvPr id="146" name="Google Shape;146;g129a568469f_0_4"/>
          <p:cNvSpPr txBox="1"/>
          <p:nvPr>
            <p:ph idx="1" type="body"/>
          </p:nvPr>
        </p:nvSpPr>
        <p:spPr>
          <a:xfrm>
            <a:off x="311700" y="610250"/>
            <a:ext cx="3999900" cy="4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def Vomma(self):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d1 = self.d11(self.sigma)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d2 = self.d22(self.sigma)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return (self.Vega()*d1*d2) / self.sigma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def hallVol(self):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i = 0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#print(i)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while self.func() &gt; self.tol: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    i = i + 1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    self.sigma = self.sigma +(-self.Vega()+sqrt(self.Vega()**2 - 2*self.func()*self.Vomma()))/self.Vomma()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    if(i&gt;1000):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        break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485"/>
              <a:t>        return self.sigma,i</a:t>
            </a:r>
            <a:endParaRPr b="1" sz="148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85"/>
          </a:p>
        </p:txBody>
      </p:sp>
      <p:sp>
        <p:nvSpPr>
          <p:cNvPr id="147" name="Google Shape;147;g129a568469f_0_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29a568469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125" y="1933925"/>
            <a:ext cx="5437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2526ded881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63" name="Google Shape;1063;g12526ded881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https://sites.google.com/view/vinegarhill-financelabs/black-scholes-merton/implied-volatility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https://github.com/Shaif95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https://pythoninoffice.com/calculate-option-implied-volatility-in-python/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https://stackoverflow.com/questions/66644981/calculating-implied-volatility-using-scipy-optimize-brentq-error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https://www.geeksforgeeks.org/program-muller-method/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https://towardsdatascience.com/nonlinear-optimization-using-halleys-method-2f2e7da4024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9" name="Google Shape;1069;p14"/>
          <p:cNvSpPr txBox="1"/>
          <p:nvPr>
            <p:ph idx="1" type="body"/>
          </p:nvPr>
        </p:nvSpPr>
        <p:spPr>
          <a:xfrm>
            <a:off x="311700" y="2189000"/>
            <a:ext cx="85206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5500"/>
              <a:t>Thank You</a:t>
            </a:r>
            <a:endParaRPr b="1" sz="5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9a568469f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New Halley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9a568469f_0_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9a568469f_0_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129a568469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07225"/>
            <a:ext cx="7643300" cy="3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3fab84575_0_36"/>
          <p:cNvSpPr txBox="1"/>
          <p:nvPr>
            <p:ph type="title"/>
          </p:nvPr>
        </p:nvSpPr>
        <p:spPr>
          <a:xfrm>
            <a:off x="257225" y="1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Halley Irrational Formula</a:t>
            </a:r>
            <a:endParaRPr/>
          </a:p>
        </p:txBody>
      </p:sp>
      <p:sp>
        <p:nvSpPr>
          <p:cNvPr id="162" name="Google Shape;162;gf3fab84575_0_36"/>
          <p:cNvSpPr txBox="1"/>
          <p:nvPr>
            <p:ph idx="1" type="body"/>
          </p:nvPr>
        </p:nvSpPr>
        <p:spPr>
          <a:xfrm>
            <a:off x="152550" y="712600"/>
            <a:ext cx="41592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def Vomma(self):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d1 = self.d11(self.sigma)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d2 = self.d22(self.sigma)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return (self.Vega()*d1*d2) / self.sigma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def hallVol(self):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i = 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#print(i)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while self.func() &gt; self.tol: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i = i + 1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self.sigma = self.sigma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+(-self.Vega()+sqrt(self.Vega()**2 - 2*self.func()*self.Vomma()))/self.Vomma()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    if(i&gt;1000):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        break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return self.sigma,i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3" name="Google Shape;163;gf3fab84575_0_36"/>
          <p:cNvSpPr txBox="1"/>
          <p:nvPr>
            <p:ph idx="2" type="body"/>
          </p:nvPr>
        </p:nvSpPr>
        <p:spPr>
          <a:xfrm>
            <a:off x="4832400" y="381400"/>
            <a:ext cx="3999900" cy="4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tol=0.000000000001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max_iter=1000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sigma = </a:t>
            </a:r>
            <a:r>
              <a:rPr b="1" lang="en"/>
              <a:t>avg implied volatility</a:t>
            </a:r>
            <a:endParaRPr/>
          </a:p>
        </p:txBody>
      </p:sp>
      <p:pic>
        <p:nvPicPr>
          <p:cNvPr id="164" name="Google Shape;164;gf3fab8457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24" y="1890225"/>
            <a:ext cx="58564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fab84575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Halley Irrational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3fab84575_0_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3fab84575_0_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f3fab8457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30475" cy="3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385029eb_0_53"/>
          <p:cNvSpPr txBox="1"/>
          <p:nvPr>
            <p:ph type="title"/>
          </p:nvPr>
        </p:nvSpPr>
        <p:spPr>
          <a:xfrm>
            <a:off x="311700" y="1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  <p:sp>
        <p:nvSpPr>
          <p:cNvPr id="178" name="Google Shape;178;g128385029eb_0_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8385029eb_0_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128385029e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6" y="773425"/>
            <a:ext cx="79593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92f3d3261_0_0"/>
          <p:cNvSpPr txBox="1"/>
          <p:nvPr>
            <p:ph type="title"/>
          </p:nvPr>
        </p:nvSpPr>
        <p:spPr>
          <a:xfrm>
            <a:off x="246325" y="15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Iteration</a:t>
            </a:r>
            <a:endParaRPr/>
          </a:p>
        </p:txBody>
      </p:sp>
      <p:sp>
        <p:nvSpPr>
          <p:cNvPr id="186" name="Google Shape;186;g1292f3d3261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92f3d3261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1292f3d326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17550"/>
            <a:ext cx="80682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92f3d3261_0_6"/>
          <p:cNvSpPr txBox="1"/>
          <p:nvPr>
            <p:ph type="title"/>
          </p:nvPr>
        </p:nvSpPr>
        <p:spPr>
          <a:xfrm>
            <a:off x="311700" y="17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94" name="Google Shape;194;g1292f3d3261_0_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92f3d3261_0_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292f3d326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6" y="741350"/>
            <a:ext cx="7925176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8385029eb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lack Scholes    Option2017_2</a:t>
            </a:r>
            <a:endParaRPr/>
          </a:p>
        </p:txBody>
      </p:sp>
      <p:sp>
        <p:nvSpPr>
          <p:cNvPr id="61" name="Google Shape;61;g128385029eb_0_1"/>
          <p:cNvSpPr txBox="1"/>
          <p:nvPr>
            <p:ph idx="1" type="body"/>
          </p:nvPr>
        </p:nvSpPr>
        <p:spPr>
          <a:xfrm>
            <a:off x="54475" y="1152475"/>
            <a:ext cx="42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 :  </a:t>
            </a:r>
            <a:r>
              <a:rPr b="1" lang="en" sz="1200">
                <a:solidFill>
                  <a:schemeClr val="dk1"/>
                </a:solidFill>
              </a:rPr>
              <a:t>Underlying</a:t>
            </a:r>
            <a:r>
              <a:rPr b="1" lang="en" sz="1200">
                <a:solidFill>
                  <a:schemeClr val="dk1"/>
                </a:solidFill>
              </a:rPr>
              <a:t> asset price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K : Strike price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 : Interest rate : .03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T-t : 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Expiration time: 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OptionMarketPrice:  last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imp : implied volatility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2" name="Google Shape;62;g128385029eb_0_1"/>
          <p:cNvSpPr txBox="1"/>
          <p:nvPr>
            <p:ph idx="2" type="body"/>
          </p:nvPr>
        </p:nvSpPr>
        <p:spPr>
          <a:xfrm>
            <a:off x="4575300" y="1152475"/>
            <a:ext cx="42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g128385029e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633" y="1152475"/>
            <a:ext cx="5902667" cy="3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9c498d224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9c498d224_0_218"/>
          <p:cNvSpPr txBox="1"/>
          <p:nvPr>
            <p:ph idx="1" type="body"/>
          </p:nvPr>
        </p:nvSpPr>
        <p:spPr>
          <a:xfrm>
            <a:off x="119875" y="1152475"/>
            <a:ext cx="89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 terms of MSE these methods have pretty similar results.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Bisection has largest amount of time/iteration. But this depends on the limits of bisection.</a:t>
            </a:r>
            <a:endParaRPr b="1"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New Halley is best in terms of efficiency.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Newton Raphson also had a good </a:t>
            </a:r>
            <a:r>
              <a:rPr b="1" lang="en" sz="1600"/>
              <a:t>efficiency</a:t>
            </a:r>
            <a:r>
              <a:rPr b="1" lang="en" sz="1600"/>
              <a:t>. But it depends on the starting point. 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9a568469f_0_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</a:t>
            </a:r>
            <a:endParaRPr/>
          </a:p>
        </p:txBody>
      </p:sp>
      <p:sp>
        <p:nvSpPr>
          <p:cNvPr id="208" name="Google Shape;208;g129a568469f_0_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92f3d3261_0_18"/>
          <p:cNvSpPr txBox="1"/>
          <p:nvPr>
            <p:ph type="title"/>
          </p:nvPr>
        </p:nvSpPr>
        <p:spPr>
          <a:xfrm>
            <a:off x="180925" y="0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</a:t>
            </a:r>
            <a:endParaRPr/>
          </a:p>
        </p:txBody>
      </p:sp>
      <p:sp>
        <p:nvSpPr>
          <p:cNvPr id="214" name="Google Shape;214;g1292f3d3261_0_18"/>
          <p:cNvSpPr txBox="1"/>
          <p:nvPr>
            <p:ph idx="1" type="body"/>
          </p:nvPr>
        </p:nvSpPr>
        <p:spPr>
          <a:xfrm>
            <a:off x="76275" y="1950600"/>
            <a:ext cx="20922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def cal(data,k,p,t):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 df = data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df['temp'] = 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df['tempsum'] = 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df['sum'] = 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df['action'] = 'hold'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for i in range(1, k + 1):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    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    df['temp'] = (df['marketAverage'].shift(-i) - df['marketClose']) / df['marketClose']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df['tempsum'].loc[(abs (df['temp']) &gt; p)] = abs(df['temp'])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df['sum'] = df.tempsum.rolling(window=k).sum()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df['action'].loc[(df['temp'] &gt;= t)] = 'buy'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df['action'].loc[(df['temp'] &lt;= -t)] = 'sell'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580"/>
              <a:t>    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580"/>
              <a:t>    return df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80"/>
              <a:t>buy = calc.loc[calc.action == 'buy', 'marketAverage'].sum() * 10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80"/>
              <a:t>sell = calc.loc[calc.action == 'sell', 'marketAverage'].sum() * 10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80"/>
              <a:t>total = calc.loc[calc.action == 'buy'].count().mean() - calc.loc[calc.action == 'sell'].count().mean()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80"/>
              <a:t>price = (buy-sell)/total / 10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80"/>
              <a:t>profit = (calc[ 'marketAverage'].sum() - (price* total )  )</a:t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58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580"/>
          </a:p>
        </p:txBody>
      </p:sp>
      <p:sp>
        <p:nvSpPr>
          <p:cNvPr id="215" name="Google Shape;215;g1292f3d3261_0_18"/>
          <p:cNvSpPr txBox="1"/>
          <p:nvPr>
            <p:ph idx="2" type="body"/>
          </p:nvPr>
        </p:nvSpPr>
        <p:spPr>
          <a:xfrm>
            <a:off x="2364700" y="621000"/>
            <a:ext cx="6779400" cy="4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 = 1 %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system would buy or sell stock at every 1 % change. 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So, the  the end we report the number of shares, transaction price. 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transaction price is calculated based on the average price . (marketAverage)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Transaction price = ( buy - sell )  / total / 10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return is calculated based on the transaction price - market Average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92f3d3261_0_28"/>
          <p:cNvSpPr txBox="1"/>
          <p:nvPr>
            <p:ph type="title"/>
          </p:nvPr>
        </p:nvSpPr>
        <p:spPr>
          <a:xfrm>
            <a:off x="246300" y="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System</a:t>
            </a:r>
            <a:endParaRPr/>
          </a:p>
        </p:txBody>
      </p:sp>
      <p:sp>
        <p:nvSpPr>
          <p:cNvPr id="221" name="Google Shape;221;g1292f3d3261_0_28"/>
          <p:cNvSpPr txBox="1"/>
          <p:nvPr>
            <p:ph idx="1" type="body"/>
          </p:nvPr>
        </p:nvSpPr>
        <p:spPr>
          <a:xfrm>
            <a:off x="311700" y="669025"/>
            <a:ext cx="3999900" cy="4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Models 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DNN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LSTM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CNN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Extra Tree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Transformer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CNN with Class Weights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Datasets 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AAPL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FB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AMZN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GOOG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MSFT</a:t>
            </a:r>
            <a:endParaRPr b="1" sz="1500"/>
          </a:p>
        </p:txBody>
      </p:sp>
      <p:sp>
        <p:nvSpPr>
          <p:cNvPr id="222" name="Google Shape;222;g1292f3d3261_0_28"/>
          <p:cNvSpPr txBox="1"/>
          <p:nvPr>
            <p:ph idx="2" type="body"/>
          </p:nvPr>
        </p:nvSpPr>
        <p:spPr>
          <a:xfrm>
            <a:off x="4075575" y="980750"/>
            <a:ext cx="47565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Confusion </a:t>
            </a:r>
            <a:r>
              <a:rPr b="1" lang="en"/>
              <a:t>Matrix</a:t>
            </a:r>
            <a:r>
              <a:rPr b="1" lang="en"/>
              <a:t>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F1 Score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 Index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Profit based on the predicted buy/sell action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2f3d3261_0_12"/>
          <p:cNvSpPr txBox="1"/>
          <p:nvPr>
            <p:ph type="title"/>
          </p:nvPr>
        </p:nvSpPr>
        <p:spPr>
          <a:xfrm>
            <a:off x="257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Trading : AAPL</a:t>
            </a:r>
            <a:endParaRPr/>
          </a:p>
        </p:txBody>
      </p:sp>
      <p:sp>
        <p:nvSpPr>
          <p:cNvPr id="228" name="Google Shape;228;g1292f3d3261_0_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92f3d3261_0_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1292f3d326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572700"/>
            <a:ext cx="8709501" cy="4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c22785dbe_1_7"/>
          <p:cNvSpPr txBox="1"/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AAPL Trading Markers</a:t>
            </a:r>
            <a:endParaRPr/>
          </a:p>
        </p:txBody>
      </p:sp>
      <p:sp>
        <p:nvSpPr>
          <p:cNvPr id="236" name="Google Shape;236;g11c22785dbe_1_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c22785dbe_1_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11c22785db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925"/>
            <a:ext cx="9144001" cy="3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2f3d3261_0_34"/>
          <p:cNvSpPr txBox="1"/>
          <p:nvPr>
            <p:ph type="title"/>
          </p:nvPr>
        </p:nvSpPr>
        <p:spPr>
          <a:xfrm>
            <a:off x="148225" y="5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Prediction : </a:t>
            </a:r>
            <a:r>
              <a:rPr lang="en"/>
              <a:t>AAPL</a:t>
            </a:r>
            <a:endParaRPr/>
          </a:p>
        </p:txBody>
      </p:sp>
      <p:sp>
        <p:nvSpPr>
          <p:cNvPr id="244" name="Google Shape;244;g1292f3d3261_0_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92f3d3261_0_34"/>
          <p:cNvSpPr txBox="1"/>
          <p:nvPr>
            <p:ph idx="2" type="body"/>
          </p:nvPr>
        </p:nvSpPr>
        <p:spPr>
          <a:xfrm>
            <a:off x="4832400" y="185250"/>
            <a:ext cx="3999900" cy="4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clf= MLPClassifier(solver='lbfgs', alpha=1e-7, hidden_layer_sizes=(10,2), random_state=1, max_iter =1e7)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clf.fit( x_train, Y_train)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Accuracy : 0.8538461538461538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D Index : 1.6316310604541866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F1 Score : 0.880643517830946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No of shares 1035.0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171.01027922705316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246" name="Google Shape;246;g1292f3d326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" y="987700"/>
            <a:ext cx="4423775" cy="39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c22785dbe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Classification Report</a:t>
            </a:r>
            <a:endParaRPr/>
          </a:p>
        </p:txBody>
      </p:sp>
      <p:sp>
        <p:nvSpPr>
          <p:cNvPr id="252" name="Google Shape;252;g11c22785dbe_1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11c22785db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8774"/>
            <a:ext cx="8312675" cy="3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92f3d3261_0_66"/>
          <p:cNvSpPr txBox="1"/>
          <p:nvPr>
            <p:ph type="title"/>
          </p:nvPr>
        </p:nvSpPr>
        <p:spPr>
          <a:xfrm>
            <a:off x="148225" y="5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r>
              <a:rPr lang="en"/>
              <a:t> Prediction : AAPL</a:t>
            </a:r>
            <a:endParaRPr/>
          </a:p>
        </p:txBody>
      </p:sp>
      <p:sp>
        <p:nvSpPr>
          <p:cNvPr id="259" name="Google Shape;259;g1292f3d3261_0_66"/>
          <p:cNvSpPr txBox="1"/>
          <p:nvPr>
            <p:ph idx="1" type="body"/>
          </p:nvPr>
        </p:nvSpPr>
        <p:spPr>
          <a:xfrm>
            <a:off x="148225" y="937175"/>
            <a:ext cx="35895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model = Sequential()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model.add(LSTM (64,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return_sequences = True,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input_shape = [11,1]))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model.add(Dropout(0.2))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model.add(LSTM (32))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model.add(Dropout(0.2))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model.add(Dense(1,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activation="sigmoid"))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model.compile(optimizer=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'Adam',loss='mse',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metrics=('accuracy') 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model.summary()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0" name="Google Shape;260;g1292f3d3261_0_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261" name="Google Shape;261;g1292f3d326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75" y="1013450"/>
            <a:ext cx="5977225" cy="36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92f3d3261_0_76"/>
          <p:cNvSpPr txBox="1"/>
          <p:nvPr>
            <p:ph type="title"/>
          </p:nvPr>
        </p:nvSpPr>
        <p:spPr>
          <a:xfrm>
            <a:off x="148225" y="2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LSTM Prediction : AAPL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292f3d3261_0_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292f3d3261_0_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1292f3d3261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0" y="946075"/>
            <a:ext cx="4268975" cy="31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292f3d3261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825" y="946075"/>
            <a:ext cx="46892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385029eb_0_1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</a:t>
            </a:r>
            <a:endParaRPr/>
          </a:p>
        </p:txBody>
      </p:sp>
      <p:sp>
        <p:nvSpPr>
          <p:cNvPr id="69" name="Google Shape;69;g128385029eb_0_10"/>
          <p:cNvSpPr txBox="1"/>
          <p:nvPr>
            <p:ph idx="1" type="body"/>
          </p:nvPr>
        </p:nvSpPr>
        <p:spPr>
          <a:xfrm>
            <a:off x="311700" y="544850"/>
            <a:ext cx="3999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def vol(type, last, S, K, r, T):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while (True):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iter +=1 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mid = (b + a)/2.0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if type == 'c':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price = call(S,K,T,r,mid)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lower = call(S,K,T,r,a)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if (lower - last ) * (price - last ) &gt; 0: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    a = mid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else: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    b = mid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if abs(price - last ) &lt; p: break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if mid &gt; max - 2 :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            mid = 0.31;break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250"/>
              <a:t>    return mid,iter</a:t>
            </a:r>
            <a:endParaRPr b="1" sz="12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250"/>
          </a:p>
        </p:txBody>
      </p:sp>
      <p:sp>
        <p:nvSpPr>
          <p:cNvPr id="70" name="Google Shape;70;g128385029eb_0_10"/>
          <p:cNvSpPr txBox="1"/>
          <p:nvPr>
            <p:ph idx="2" type="body"/>
          </p:nvPr>
        </p:nvSpPr>
        <p:spPr>
          <a:xfrm>
            <a:off x="3149325" y="196150"/>
            <a:ext cx="5682900" cy="4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11"/>
              <a:t>Precision = 0.000000000001</a:t>
            </a:r>
            <a:endParaRPr b="1" sz="111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11"/>
              <a:t>B = 5</a:t>
            </a:r>
            <a:endParaRPr b="1" sz="111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11"/>
              <a:t>A = .0001</a:t>
            </a:r>
            <a:endParaRPr b="1" sz="111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71" name="Google Shape;71;g128385029e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450" y="909950"/>
            <a:ext cx="5442076" cy="17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28385029e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375" y="2756975"/>
            <a:ext cx="3809850" cy="21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2f3d326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LSTM Prediction Metrics : AAPL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292f3d3261_0_51"/>
          <p:cNvSpPr txBox="1"/>
          <p:nvPr>
            <p:ph idx="1" type="body"/>
          </p:nvPr>
        </p:nvSpPr>
        <p:spPr>
          <a:xfrm>
            <a:off x="152550" y="1152475"/>
            <a:ext cx="37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0.8376068376068376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1.4700629058756074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0.8920766920766922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7" name="Google Shape;277;g1292f3d3261_0_51"/>
          <p:cNvSpPr txBox="1"/>
          <p:nvPr>
            <p:ph idx="2" type="body"/>
          </p:nvPr>
        </p:nvSpPr>
        <p:spPr>
          <a:xfrm>
            <a:off x="3988400" y="1152475"/>
            <a:ext cx="50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654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3"/>
              <a:buChar char="●"/>
            </a:pPr>
            <a:r>
              <a:rPr b="1" lang="en" sz="1542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4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4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654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3"/>
              <a:buChar char="●"/>
            </a:pPr>
            <a:r>
              <a:rPr b="1" lang="en" sz="1542">
                <a:solidFill>
                  <a:schemeClr val="dk1"/>
                </a:solidFill>
                <a:highlight>
                  <a:srgbClr val="FFFFFF"/>
                </a:highlight>
              </a:rPr>
              <a:t>No of shares 1124.0</a:t>
            </a:r>
            <a:endParaRPr b="1" sz="154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654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3"/>
              <a:buChar char="●"/>
            </a:pPr>
            <a:r>
              <a:rPr b="1" lang="en" sz="1542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171.1275569395018</a:t>
            </a:r>
            <a:endParaRPr b="1" sz="1542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42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c22785dbe_1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Report</a:t>
            </a:r>
            <a:endParaRPr/>
          </a:p>
        </p:txBody>
      </p:sp>
      <p:sp>
        <p:nvSpPr>
          <p:cNvPr id="283" name="Google Shape;283;g11c22785dbe_1_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1c22785dbe_1_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g11c22785db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152483"/>
            <a:ext cx="8673450" cy="3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92f3d3261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: AAPL</a:t>
            </a:r>
            <a:endParaRPr/>
          </a:p>
        </p:txBody>
      </p:sp>
      <p:sp>
        <p:nvSpPr>
          <p:cNvPr id="291" name="Google Shape;291;g1292f3d3261_0_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model = Sequential()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model.add(Conv1D(16,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kernel_size=3,  activation='relu', input_shape=(11,1)))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model.add(Flatten())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model.add(Dense(1,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activation='sigmoid'))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model.compile(optimizer=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'Adam', loss='mse',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metrics=['accuracy'])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model.summary()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g1292f3d3261_0_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g1292f3d326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50" y="1067900"/>
            <a:ext cx="5886950" cy="3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92f3d3261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CNN : AAPL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292f3d3261_0_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292f3d3261_0_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g1292f3d3261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8" y="1103700"/>
            <a:ext cx="43834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292f3d3261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918" y="1017725"/>
            <a:ext cx="4697757" cy="3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92f3d3261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CNN Prediction : AAPL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292f3d3261_0_40"/>
          <p:cNvSpPr txBox="1"/>
          <p:nvPr>
            <p:ph idx="1" type="body"/>
          </p:nvPr>
        </p:nvSpPr>
        <p:spPr>
          <a:xfrm>
            <a:off x="65375" y="1152475"/>
            <a:ext cx="42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0.8435897435897436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1.4956071396747592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0.8972951222679878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g1292f3d3261_0_40"/>
          <p:cNvSpPr txBox="1"/>
          <p:nvPr>
            <p:ph idx="2" type="body"/>
          </p:nvPr>
        </p:nvSpPr>
        <p:spPr>
          <a:xfrm>
            <a:off x="3781350" y="1017725"/>
            <a:ext cx="5274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No of shares 1125.0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171.1107191111111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c22785dbe_1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Report</a:t>
            </a:r>
            <a:endParaRPr/>
          </a:p>
        </p:txBody>
      </p:sp>
      <p:sp>
        <p:nvSpPr>
          <p:cNvPr id="315" name="Google Shape;315;g11c22785dbe_1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1c22785dbe_1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g11c22785dbe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152483"/>
            <a:ext cx="8673450" cy="33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92f3d3261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: AAPL</a:t>
            </a:r>
            <a:endParaRPr/>
          </a:p>
        </p:txBody>
      </p:sp>
      <p:sp>
        <p:nvSpPr>
          <p:cNvPr id="323" name="Google Shape;323;g1292f3d3261_0_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292f3d3261_0_102"/>
          <p:cNvSpPr txBox="1"/>
          <p:nvPr>
            <p:ph idx="2" type="body"/>
          </p:nvPr>
        </p:nvSpPr>
        <p:spPr>
          <a:xfrm>
            <a:off x="4832400" y="228850"/>
            <a:ext cx="3999900" cy="4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Accuracy : 0.8743589743589744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 Index : 1.7062482397686556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F1 Score : 0.8933009423883681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No of shares 1006.0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171.11321471172965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Profit $28,038.04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25" name="Google Shape;325;g1292f3d3261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9" y="1203475"/>
            <a:ext cx="4538700" cy="3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c22785dbe_1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Extraa Tree Report</a:t>
            </a:r>
            <a:endParaRPr/>
          </a:p>
        </p:txBody>
      </p:sp>
      <p:sp>
        <p:nvSpPr>
          <p:cNvPr id="331" name="Google Shape;331;g11c22785dbe_1_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1c22785dbe_1_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g11c22785dbe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" y="1228683"/>
            <a:ext cx="8276075" cy="32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92f3d3261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339" name="Google Shape;339;g1292f3d3261_0_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def transformer_encoder(inputs, head_size, num_heads, ff_dim, dropout=0):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# Normalization and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layers.LayerNormalization(epsilon=1e-6)(inputs)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layers.MultiHeadAttention(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key_dim=head_size, num_heads=num_heads, dropout=dropout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)(x,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layers.Dropout(dropout)(x)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res = x +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# Feed Forward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layers.LayerNormalization(epsilon=1e-6)(res)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layers.Conv1D(filters=ff_dim, kernel_size=1, activation="relu")(x)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layers.Dropout(dropout)(x)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x = layers.Conv1D(filters=inputs.shape[-1], kernel_size=1)(x)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return x + 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292f3d3261_0_1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g1292f3d3261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25" y="54500"/>
            <a:ext cx="4622924" cy="17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292f3d3261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725" y="1776250"/>
            <a:ext cx="4622926" cy="15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292f3d3261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713" y="3334551"/>
            <a:ext cx="4622926" cy="16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92f3d3261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 AAPL</a:t>
            </a:r>
            <a:endParaRPr/>
          </a:p>
        </p:txBody>
      </p:sp>
      <p:sp>
        <p:nvSpPr>
          <p:cNvPr id="349" name="Google Shape;349;g1292f3d3261_0_1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92f3d3261_0_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Accuracy : 0.8393162393162393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 Index : 1.4959462447517007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F1 Score : 0.8966127624567125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51" name="Google Shape;351;g1292f3d3261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0" y="1152474"/>
            <a:ext cx="4371400" cy="33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fab8457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Bisection</a:t>
            </a:r>
            <a:endParaRPr/>
          </a:p>
        </p:txBody>
      </p:sp>
      <p:sp>
        <p:nvSpPr>
          <p:cNvPr id="78" name="Google Shape;78;gf3fab84575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f3fab8457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201475" cy="35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c22785dbe_1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Report</a:t>
            </a:r>
            <a:endParaRPr/>
          </a:p>
        </p:txBody>
      </p:sp>
      <p:sp>
        <p:nvSpPr>
          <p:cNvPr id="357" name="Google Shape;357;g11c22785dbe_1_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1c22785dbe_1_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g11c22785dbe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5" y="1017724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92f3d3261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with Class Weight : AAPL</a:t>
            </a:r>
            <a:endParaRPr/>
          </a:p>
        </p:txBody>
      </p:sp>
      <p:sp>
        <p:nvSpPr>
          <p:cNvPr id="365" name="Google Shape;365;g1292f3d3261_0_136"/>
          <p:cNvSpPr txBox="1"/>
          <p:nvPr>
            <p:ph idx="1" type="body"/>
          </p:nvPr>
        </p:nvSpPr>
        <p:spPr>
          <a:xfrm>
            <a:off x="163450" y="1152475"/>
            <a:ext cx="37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class_weight = {0: 2.81,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1: 0.41,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2: 4.54}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= model.fit(x_train, Y_train, batch_size=32,epochs=50,validation_split = 0.2, verbose = 1,class_weight=class_weight)</a:t>
            </a:r>
            <a:endParaRPr/>
          </a:p>
        </p:txBody>
      </p:sp>
      <p:sp>
        <p:nvSpPr>
          <p:cNvPr id="366" name="Google Shape;366;g1292f3d3261_0_1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g1292f3d3261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876" y="1152473"/>
            <a:ext cx="48384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92f3d3261_0_142"/>
          <p:cNvSpPr txBox="1"/>
          <p:nvPr>
            <p:ph type="title"/>
          </p:nvPr>
        </p:nvSpPr>
        <p:spPr>
          <a:xfrm>
            <a:off x="257225" y="2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CNN with Class Weight : AAPL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92f3d3261_0_1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292f3d3261_0_142"/>
          <p:cNvSpPr txBox="1"/>
          <p:nvPr>
            <p:ph idx="2" type="body"/>
          </p:nvPr>
        </p:nvSpPr>
        <p:spPr>
          <a:xfrm>
            <a:off x="4832400" y="686525"/>
            <a:ext cx="39999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Accuracy : 0.8333333333333334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 Index : 1.4481978458664395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F1 Score : 0.8794567835836897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No of shares 1085.0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171.18853179723504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Profit $14,438.38</a:t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75" name="Google Shape;375;g1292f3d3261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0" y="1152475"/>
            <a:ext cx="45268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c22785dbe_1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 prediction</a:t>
            </a:r>
            <a:endParaRPr/>
          </a:p>
        </p:txBody>
      </p:sp>
      <p:sp>
        <p:nvSpPr>
          <p:cNvPr id="381" name="Google Shape;381;g11c22785dbe_1_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1c22785dbe_1_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11c22785dbe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600"/>
            <a:ext cx="8750501" cy="3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92f3d3261_0_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AAPL</a:t>
            </a:r>
            <a:endParaRPr/>
          </a:p>
        </p:txBody>
      </p:sp>
      <p:sp>
        <p:nvSpPr>
          <p:cNvPr id="389" name="Google Shape;389;g1292f3d3261_0_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92f3d3261_0_1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g1292f3d3261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0" y="1152475"/>
            <a:ext cx="8080574" cy="3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9a568469f_0_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HFT</a:t>
            </a:r>
            <a:endParaRPr/>
          </a:p>
        </p:txBody>
      </p:sp>
      <p:sp>
        <p:nvSpPr>
          <p:cNvPr id="397" name="Google Shape;397;g129a568469f_0_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92f3d3261_0_1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Trading AMZN</a:t>
            </a:r>
            <a:endParaRPr/>
          </a:p>
        </p:txBody>
      </p:sp>
      <p:sp>
        <p:nvSpPr>
          <p:cNvPr id="403" name="Google Shape;403;g1292f3d3261_0_1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292f3d3261_0_1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g1292f3d3261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00" y="572700"/>
            <a:ext cx="7582075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989cf93d0_0_1"/>
          <p:cNvSpPr txBox="1"/>
          <p:nvPr>
            <p:ph type="title"/>
          </p:nvPr>
        </p:nvSpPr>
        <p:spPr>
          <a:xfrm>
            <a:off x="311700" y="3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AMZN total Trading Profit</a:t>
            </a:r>
            <a:endParaRPr/>
          </a:p>
        </p:txBody>
      </p:sp>
      <p:sp>
        <p:nvSpPr>
          <p:cNvPr id="411" name="Google Shape;411;g12989cf93d0_0_1"/>
          <p:cNvSpPr txBox="1"/>
          <p:nvPr>
            <p:ph idx="1" type="body"/>
          </p:nvPr>
        </p:nvSpPr>
        <p:spPr>
          <a:xfrm>
            <a:off x="311700" y="1017725"/>
            <a:ext cx="7621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No of shares -217.60000000000002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1657.9816819852942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Prediction on 80/20 split.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2" name="Google Shape;412;g12989cf93d0_0_1"/>
          <p:cNvSpPr txBox="1"/>
          <p:nvPr>
            <p:ph idx="2" type="body"/>
          </p:nvPr>
        </p:nvSpPr>
        <p:spPr>
          <a:xfrm>
            <a:off x="8303700" y="1152475"/>
            <a:ext cx="5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c22785dbe_1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AMZN markers</a:t>
            </a:r>
            <a:endParaRPr/>
          </a:p>
        </p:txBody>
      </p:sp>
      <p:sp>
        <p:nvSpPr>
          <p:cNvPr id="418" name="Google Shape;418;g11c22785dbe_1_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1c22785dbe_1_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g11c22785dbe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6024"/>
            <a:ext cx="9144002" cy="33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989cf93d0_0_7"/>
          <p:cNvSpPr txBox="1"/>
          <p:nvPr>
            <p:ph type="title"/>
          </p:nvPr>
        </p:nvSpPr>
        <p:spPr>
          <a:xfrm>
            <a:off x="311700" y="2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426" name="Google Shape;426;g12989cf93d0_0_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989cf93d0_0_7"/>
          <p:cNvSpPr txBox="1"/>
          <p:nvPr>
            <p:ph idx="2" type="body"/>
          </p:nvPr>
        </p:nvSpPr>
        <p:spPr>
          <a:xfrm>
            <a:off x="4162750" y="292475"/>
            <a:ext cx="46695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0.8264957264957264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1.5621408070590344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0.8460706049956171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942.0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1622.3032101910826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$373,128.40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428" name="Google Shape;428;g12989cf93d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4" y="1081200"/>
            <a:ext cx="39300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385029eb_0_26"/>
          <p:cNvSpPr txBox="1"/>
          <p:nvPr>
            <p:ph type="title"/>
          </p:nvPr>
        </p:nvSpPr>
        <p:spPr>
          <a:xfrm>
            <a:off x="235425" y="7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  <p:sp>
        <p:nvSpPr>
          <p:cNvPr id="85" name="Google Shape;85;g128385029eb_0_26"/>
          <p:cNvSpPr txBox="1"/>
          <p:nvPr>
            <p:ph idx="1" type="body"/>
          </p:nvPr>
        </p:nvSpPr>
        <p:spPr>
          <a:xfrm>
            <a:off x="311700" y="588450"/>
            <a:ext cx="39999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def callvol(price,S,K,r,T):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def brentt(sigma):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    d11 = d1(S,K,T,r,sigma)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    d22 = d2(S,K,T,r,sigma)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    Brent = call(S,K,T,r,sigma)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    fx = Brent - price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    return fx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x = optimize.brentq(brentt,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0.0001,10,maxiter=1000,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full_output=True)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70"/>
              <a:t>    return x[0] , x[1].iterations</a:t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4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70"/>
          </a:p>
        </p:txBody>
      </p:sp>
      <p:sp>
        <p:nvSpPr>
          <p:cNvPr id="86" name="Google Shape;86;g128385029eb_0_26"/>
          <p:cNvSpPr txBox="1"/>
          <p:nvPr>
            <p:ph idx="2" type="body"/>
          </p:nvPr>
        </p:nvSpPr>
        <p:spPr>
          <a:xfrm>
            <a:off x="3225125" y="414100"/>
            <a:ext cx="5607300" cy="4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tol=0.000000000001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max_iter=1000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87" name="Google Shape;87;g128385029e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50" y="1483513"/>
            <a:ext cx="5830250" cy="21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c22785dbe_1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Report</a:t>
            </a:r>
            <a:endParaRPr/>
          </a:p>
        </p:txBody>
      </p:sp>
      <p:sp>
        <p:nvSpPr>
          <p:cNvPr id="434" name="Google Shape;434;g11c22785dbe_1_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1c22785dbe_1_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g11c22785dbe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3"/>
            <a:ext cx="8520600" cy="346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989cf93d0_0_13"/>
          <p:cNvSpPr txBox="1"/>
          <p:nvPr>
            <p:ph type="title"/>
          </p:nvPr>
        </p:nvSpPr>
        <p:spPr>
          <a:xfrm>
            <a:off x="311700" y="2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442" name="Google Shape;442;g12989cf93d0_0_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2989cf93d0_0_13"/>
          <p:cNvSpPr txBox="1"/>
          <p:nvPr>
            <p:ph idx="2" type="body"/>
          </p:nvPr>
        </p:nvSpPr>
        <p:spPr>
          <a:xfrm>
            <a:off x="4560200" y="141675"/>
            <a:ext cx="4408200" cy="4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g12989cf93d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0" y="1051775"/>
            <a:ext cx="4304175" cy="36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12989cf93d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400" y="1240350"/>
            <a:ext cx="4239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989cf93d0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</a:t>
            </a:r>
            <a:endParaRPr/>
          </a:p>
        </p:txBody>
      </p:sp>
      <p:sp>
        <p:nvSpPr>
          <p:cNvPr id="451" name="Google Shape;451;g12989cf93d0_0_19"/>
          <p:cNvSpPr txBox="1"/>
          <p:nvPr>
            <p:ph idx="1" type="body"/>
          </p:nvPr>
        </p:nvSpPr>
        <p:spPr>
          <a:xfrm>
            <a:off x="87175" y="1152475"/>
            <a:ext cx="38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0.7914529914529914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1.1963421019289784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0.8835877862595419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452" name="Google Shape;452;g12989cf93d0_0_19"/>
          <p:cNvSpPr txBox="1"/>
          <p:nvPr>
            <p:ph idx="2" type="body"/>
          </p:nvPr>
        </p:nvSpPr>
        <p:spPr>
          <a:xfrm>
            <a:off x="3759550" y="1152475"/>
            <a:ext cx="522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No of shares 1170.0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1625.0752316239318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Profit $-0.00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c22785dbe_1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report</a:t>
            </a:r>
            <a:endParaRPr/>
          </a:p>
        </p:txBody>
      </p:sp>
      <p:sp>
        <p:nvSpPr>
          <p:cNvPr id="458" name="Google Shape;458;g11c22785dbe_1_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1c22785dbe_1_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g11c22785dbe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450"/>
            <a:ext cx="8592776" cy="32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989cf93d0_0_46"/>
          <p:cNvSpPr txBox="1"/>
          <p:nvPr>
            <p:ph type="title"/>
          </p:nvPr>
        </p:nvSpPr>
        <p:spPr>
          <a:xfrm>
            <a:off x="26810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466" name="Google Shape;466;g12989cf93d0_0_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2989cf93d0_0_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g12989cf93d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00" y="914400"/>
            <a:ext cx="4290400" cy="3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2989cf93d0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838" y="756188"/>
            <a:ext cx="43910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989cf93d0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Result</a:t>
            </a:r>
            <a:endParaRPr/>
          </a:p>
        </p:txBody>
      </p:sp>
      <p:sp>
        <p:nvSpPr>
          <p:cNvPr id="475" name="Google Shape;475;g12989cf93d0_0_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0.7914529914529914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1.296009845823352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0.8805099104069364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476" name="Google Shape;476;g12989cf93d0_0_52"/>
          <p:cNvSpPr txBox="1"/>
          <p:nvPr>
            <p:ph idx="2" type="body"/>
          </p:nvPr>
        </p:nvSpPr>
        <p:spPr>
          <a:xfrm>
            <a:off x="4021075" y="1152475"/>
            <a:ext cx="50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No of shares 1166.0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1625.103144939966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Profit $6,467.75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c22785dbe_1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Report</a:t>
            </a:r>
            <a:endParaRPr/>
          </a:p>
        </p:txBody>
      </p:sp>
      <p:sp>
        <p:nvSpPr>
          <p:cNvPr id="482" name="Google Shape;482;g11c22785dbe_1_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1c22785dbe_1_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11c22785dbe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450"/>
            <a:ext cx="8592776" cy="32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989cf93d0_0_62"/>
          <p:cNvSpPr txBox="1"/>
          <p:nvPr>
            <p:ph type="title"/>
          </p:nvPr>
        </p:nvSpPr>
        <p:spPr>
          <a:xfrm>
            <a:off x="311700" y="346950"/>
            <a:ext cx="43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Result</a:t>
            </a:r>
            <a:endParaRPr/>
          </a:p>
        </p:txBody>
      </p:sp>
      <p:sp>
        <p:nvSpPr>
          <p:cNvPr id="490" name="Google Shape;490;g12989cf93d0_0_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2989cf93d0_0_62"/>
          <p:cNvSpPr txBox="1"/>
          <p:nvPr>
            <p:ph idx="2" type="body"/>
          </p:nvPr>
        </p:nvSpPr>
        <p:spPr>
          <a:xfrm>
            <a:off x="4260825" y="239750"/>
            <a:ext cx="4729500" cy="46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72"/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Accuracy : 0.8239316239316239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D Index : 1.5558227282748545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F1 Score : 0.8377267177267177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72"/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72"/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No of shares 911.0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1622.0602360043908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24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9"/>
              <a:buChar char="●"/>
            </a:pPr>
            <a:r>
              <a:rPr b="1" lang="en" sz="1348">
                <a:solidFill>
                  <a:schemeClr val="dk1"/>
                </a:solidFill>
                <a:highlight>
                  <a:srgbClr val="FFFFFF"/>
                </a:highlight>
              </a:rPr>
              <a:t>Profit $423,641.15</a:t>
            </a:r>
            <a:endParaRPr b="1" sz="134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72"/>
          </a:p>
        </p:txBody>
      </p:sp>
      <p:pic>
        <p:nvPicPr>
          <p:cNvPr id="492" name="Google Shape;492;g12989cf93d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1169988"/>
            <a:ext cx="41670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c22785dbe_1_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Report</a:t>
            </a:r>
            <a:endParaRPr/>
          </a:p>
        </p:txBody>
      </p:sp>
      <p:sp>
        <p:nvSpPr>
          <p:cNvPr id="498" name="Google Shape;498;g11c22785dbe_1_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1c22785dbe_1_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g11c22785dbe_1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52475"/>
            <a:ext cx="8279550" cy="31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989cf93d0_0_71"/>
          <p:cNvSpPr txBox="1"/>
          <p:nvPr>
            <p:ph type="title"/>
          </p:nvPr>
        </p:nvSpPr>
        <p:spPr>
          <a:xfrm>
            <a:off x="311700" y="3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506" name="Google Shape;506;g12989cf93d0_0_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2989cf93d0_0_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g12989cf93d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1152475"/>
            <a:ext cx="4389825" cy="3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12989cf93d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775" y="1152472"/>
            <a:ext cx="4538750" cy="329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fab84575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Brent</a:t>
            </a:r>
            <a:endParaRPr/>
          </a:p>
        </p:txBody>
      </p:sp>
      <p:sp>
        <p:nvSpPr>
          <p:cNvPr id="93" name="Google Shape;93;gf3fab84575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gf3fab8457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299350" cy="36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989cf93d0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results</a:t>
            </a:r>
            <a:endParaRPr/>
          </a:p>
        </p:txBody>
      </p:sp>
      <p:sp>
        <p:nvSpPr>
          <p:cNvPr id="515" name="Google Shape;515;g12989cf93d0_0_25"/>
          <p:cNvSpPr txBox="1"/>
          <p:nvPr>
            <p:ph idx="1" type="body"/>
          </p:nvPr>
        </p:nvSpPr>
        <p:spPr>
          <a:xfrm>
            <a:off x="119875" y="1152475"/>
            <a:ext cx="41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Accuracy : 0.7914529914529914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D Index : 1.1963421019289784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F1 Score : 0.8835877862595419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16" name="Google Shape;516;g12989cf93d0_0_25"/>
          <p:cNvSpPr txBox="1"/>
          <p:nvPr>
            <p:ph idx="2" type="body"/>
          </p:nvPr>
        </p:nvSpPr>
        <p:spPr>
          <a:xfrm>
            <a:off x="3955700" y="1152475"/>
            <a:ext cx="51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No of shares 1170.0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1625.0752316239318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55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Profit $-0.00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c22785dbe_1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522" name="Google Shape;522;g11c22785dbe_1_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1c22785dbe_1_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g11c22785dbe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4"/>
            <a:ext cx="87616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989cf93d0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</a:t>
            </a:r>
            <a:endParaRPr/>
          </a:p>
        </p:txBody>
      </p:sp>
      <p:sp>
        <p:nvSpPr>
          <p:cNvPr id="530" name="Google Shape;530;g12989cf93d0_0_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2989cf93d0_0_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g12989cf93d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5" y="1152475"/>
            <a:ext cx="4342200" cy="30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12989cf93d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3838"/>
            <a:ext cx="4419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989cf93d0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 result</a:t>
            </a:r>
            <a:endParaRPr/>
          </a:p>
        </p:txBody>
      </p:sp>
      <p:sp>
        <p:nvSpPr>
          <p:cNvPr id="539" name="Google Shape;539;g12989cf93d0_0_81"/>
          <p:cNvSpPr txBox="1"/>
          <p:nvPr>
            <p:ph idx="1" type="body"/>
          </p:nvPr>
        </p:nvSpPr>
        <p:spPr>
          <a:xfrm>
            <a:off x="152550" y="1152475"/>
            <a:ext cx="415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Accuracy : 0.7803418803418803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D Index : 1.2251304297121435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F1 Score : 0.8627358511751575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40" name="Google Shape;540;g12989cf93d0_0_81"/>
          <p:cNvSpPr txBox="1"/>
          <p:nvPr>
            <p:ph idx="2" type="body"/>
          </p:nvPr>
        </p:nvSpPr>
        <p:spPr>
          <a:xfrm>
            <a:off x="3933900" y="1017725"/>
            <a:ext cx="5088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No of shares 1150.0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1625.1183773913044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Profit $32,451.89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c22785dbe_1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 Report</a:t>
            </a:r>
            <a:endParaRPr/>
          </a:p>
        </p:txBody>
      </p:sp>
      <p:sp>
        <p:nvSpPr>
          <p:cNvPr id="546" name="Google Shape;546;g11c22785dbe_1_9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1c22785dbe_1_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g11c22785dbe_1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17725"/>
            <a:ext cx="83670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989cf93d0_0_91"/>
          <p:cNvSpPr txBox="1"/>
          <p:nvPr>
            <p:ph type="title"/>
          </p:nvPr>
        </p:nvSpPr>
        <p:spPr>
          <a:xfrm>
            <a:off x="311700" y="19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AMZN Classification Result</a:t>
            </a:r>
            <a:endParaRPr/>
          </a:p>
        </p:txBody>
      </p:sp>
      <p:sp>
        <p:nvSpPr>
          <p:cNvPr id="554" name="Google Shape;554;g12989cf93d0_0_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2989cf93d0_0_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g12989cf93d0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50" y="956450"/>
            <a:ext cx="6991000" cy="4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9a568469f_0_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HFT </a:t>
            </a:r>
            <a:endParaRPr/>
          </a:p>
        </p:txBody>
      </p:sp>
      <p:sp>
        <p:nvSpPr>
          <p:cNvPr id="562" name="Google Shape;562;g129a568469f_0_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989cf93d0_0_103"/>
          <p:cNvSpPr txBox="1"/>
          <p:nvPr>
            <p:ph type="title"/>
          </p:nvPr>
        </p:nvSpPr>
        <p:spPr>
          <a:xfrm>
            <a:off x="268100" y="6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HFT </a:t>
            </a:r>
            <a:endParaRPr/>
          </a:p>
        </p:txBody>
      </p:sp>
      <p:sp>
        <p:nvSpPr>
          <p:cNvPr id="568" name="Google Shape;568;g12989cf93d0_0_1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2989cf93d0_0_1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g12989cf93d0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00" y="723875"/>
            <a:ext cx="7185600" cy="4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c22785dbe_1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markers</a:t>
            </a:r>
            <a:endParaRPr/>
          </a:p>
        </p:txBody>
      </p:sp>
      <p:sp>
        <p:nvSpPr>
          <p:cNvPr id="576" name="Google Shape;576;g11c22785dbe_1_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1c22785dbe_1_10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g11c22785dbe_1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3299"/>
            <a:ext cx="9143999" cy="3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989cf93d0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</a:t>
            </a:r>
            <a:endParaRPr/>
          </a:p>
        </p:txBody>
      </p:sp>
      <p:sp>
        <p:nvSpPr>
          <p:cNvPr id="584" name="Google Shape;584;g12989cf93d0_0_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40.39999999999998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170.97616336633817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$1,101,615.58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585" name="Google Shape;585;g12989cf93d0_0_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10 stocks at every Buy/Sell mark.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80/20 split.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fab84575_0_0"/>
          <p:cNvSpPr txBox="1"/>
          <p:nvPr>
            <p:ph type="title"/>
          </p:nvPr>
        </p:nvSpPr>
        <p:spPr>
          <a:xfrm>
            <a:off x="257200" y="1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Bisection</a:t>
            </a:r>
            <a:endParaRPr/>
          </a:p>
        </p:txBody>
      </p:sp>
      <p:sp>
        <p:nvSpPr>
          <p:cNvPr id="100" name="Google Shape;100;gf3fab84575_0_0"/>
          <p:cNvSpPr txBox="1"/>
          <p:nvPr>
            <p:ph idx="1" type="body"/>
          </p:nvPr>
        </p:nvSpPr>
        <p:spPr>
          <a:xfrm>
            <a:off x="163450" y="712600"/>
            <a:ext cx="41481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def Muller(self, x, y, z):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f1 = self.func(x)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f2 = self.func(y)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f3 = self.func(z)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h0 = x - z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h1 = y - z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e0 = f1 - f3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e1 = f2 - f3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det = h0 * h1 * (h0 - h1)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a = (e0 * h1 - h0 * e1) / det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b =  ( ((h0**2) * e1)  - ((h1**2) * e0) ) / det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c = f3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if b &lt; 0: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    w = z - 2 * c / (b - math.sqrt( (b**2) - (4*a*c) ))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else: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    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    w = z - 2 * c / (b + math.sqrt( (b**2) - (4*a*c) ))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70"/>
              <a:t>        return w</a:t>
            </a:r>
            <a:endParaRPr b="1" sz="10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70"/>
          </a:p>
        </p:txBody>
      </p:sp>
      <p:sp>
        <p:nvSpPr>
          <p:cNvPr id="101" name="Google Shape;101;gf3fab84575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f3fab845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638" y="805363"/>
            <a:ext cx="59912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9a568469f_0_42"/>
          <p:cNvSpPr txBox="1"/>
          <p:nvPr>
            <p:ph type="title"/>
          </p:nvPr>
        </p:nvSpPr>
        <p:spPr>
          <a:xfrm>
            <a:off x="257225" y="3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Prediction</a:t>
            </a:r>
            <a:endParaRPr/>
          </a:p>
        </p:txBody>
      </p:sp>
      <p:sp>
        <p:nvSpPr>
          <p:cNvPr id="591" name="Google Shape;591;g129a568469f_0_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29a568469f_0_42"/>
          <p:cNvSpPr txBox="1"/>
          <p:nvPr>
            <p:ph idx="2" type="body"/>
          </p:nvPr>
        </p:nvSpPr>
        <p:spPr>
          <a:xfrm>
            <a:off x="4572000" y="381400"/>
            <a:ext cx="4429200" cy="4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0.7145299145299145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1.3296700998583684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0.7921884614433445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1084.0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189.60765867158673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89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$16,095.34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93" name="Google Shape;593;g129a568469f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" y="1184275"/>
            <a:ext cx="4495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c22785dbe_1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Report</a:t>
            </a:r>
            <a:endParaRPr/>
          </a:p>
        </p:txBody>
      </p:sp>
      <p:sp>
        <p:nvSpPr>
          <p:cNvPr id="599" name="Google Shape;599;g11c22785dbe_1_10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1c22785dbe_1_1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g11c22785dbe_1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1017725"/>
            <a:ext cx="8731268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9a568469f_0_48"/>
          <p:cNvSpPr txBox="1"/>
          <p:nvPr>
            <p:ph type="title"/>
          </p:nvPr>
        </p:nvSpPr>
        <p:spPr>
          <a:xfrm>
            <a:off x="257225" y="2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sp>
        <p:nvSpPr>
          <p:cNvPr id="607" name="Google Shape;607;g129a568469f_0_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29a568469f_0_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g129a568469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" y="1033400"/>
            <a:ext cx="4405475" cy="29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129a568469f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50" y="1033388"/>
            <a:ext cx="44481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9a568469f_0_54"/>
          <p:cNvSpPr txBox="1"/>
          <p:nvPr>
            <p:ph type="title"/>
          </p:nvPr>
        </p:nvSpPr>
        <p:spPr>
          <a:xfrm>
            <a:off x="311700" y="2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LSTM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29a568469f_0_54"/>
          <p:cNvSpPr txBox="1"/>
          <p:nvPr>
            <p:ph idx="1" type="body"/>
          </p:nvPr>
        </p:nvSpPr>
        <p:spPr>
          <a:xfrm>
            <a:off x="311700" y="1152475"/>
            <a:ext cx="37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0.7205128205128205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1.247788234748619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0.8192564641163821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129a568469f_0_54"/>
          <p:cNvSpPr txBox="1"/>
          <p:nvPr>
            <p:ph idx="2" type="body"/>
          </p:nvPr>
        </p:nvSpPr>
        <p:spPr>
          <a:xfrm>
            <a:off x="4086600" y="799800"/>
            <a:ext cx="48927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No of shares 1141.0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189.5662541630149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Profit $5,334.95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c22785dbe_1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Report</a:t>
            </a:r>
            <a:endParaRPr/>
          </a:p>
        </p:txBody>
      </p:sp>
      <p:sp>
        <p:nvSpPr>
          <p:cNvPr id="623" name="Google Shape;623;g11c22785dbe_1_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1c22785dbe_1_1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g11c22785dbe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9" y="1065609"/>
            <a:ext cx="87595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9a568469f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631" name="Google Shape;631;g129a568469f_0_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29a568469f_0_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g129a568469f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1100325"/>
            <a:ext cx="4433400" cy="29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129a568469f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600" y="880175"/>
            <a:ext cx="43815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9a568469f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Prediction</a:t>
            </a:r>
            <a:endParaRPr/>
          </a:p>
        </p:txBody>
      </p:sp>
      <p:sp>
        <p:nvSpPr>
          <p:cNvPr id="640" name="Google Shape;640;g129a568469f_0_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Accuracy : 0.7153846153846154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D Index : 1.1869530980077896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F1 Score : 0.8268478341043329</a:t>
            </a:r>
            <a:endParaRPr b="1"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29a568469f_0_69"/>
          <p:cNvSpPr txBox="1"/>
          <p:nvPr>
            <p:ph idx="2" type="body"/>
          </p:nvPr>
        </p:nvSpPr>
        <p:spPr>
          <a:xfrm>
            <a:off x="4311600" y="1152475"/>
            <a:ext cx="47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1159.0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189.4805772217429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$2,022.06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c22785dbe_1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Report</a:t>
            </a:r>
            <a:endParaRPr/>
          </a:p>
        </p:txBody>
      </p:sp>
      <p:sp>
        <p:nvSpPr>
          <p:cNvPr id="647" name="Google Shape;647;g11c22785dbe_1_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1c22785dbe_1_1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g11c22785dbe_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5" y="1152484"/>
            <a:ext cx="89578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9a568469f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</a:t>
            </a:r>
            <a:endParaRPr/>
          </a:p>
        </p:txBody>
      </p:sp>
      <p:sp>
        <p:nvSpPr>
          <p:cNvPr id="655" name="Google Shape;655;g129a568469f_0_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129a568469f_0_83"/>
          <p:cNvSpPr txBox="1"/>
          <p:nvPr>
            <p:ph idx="2" type="body"/>
          </p:nvPr>
        </p:nvSpPr>
        <p:spPr>
          <a:xfrm>
            <a:off x="4402475" y="335175"/>
            <a:ext cx="4429800" cy="4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Accuracy : 0.7196581196581197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D Index : 1.3858397576863264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F1 Score : 0.7588916954770614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No of shares 936.0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189.88705341880342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Profit $43,895.76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657" name="Google Shape;657;g129a568469f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4" y="1189038"/>
            <a:ext cx="41999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1c22785dbe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 Report</a:t>
            </a:r>
            <a:endParaRPr/>
          </a:p>
        </p:txBody>
      </p:sp>
      <p:sp>
        <p:nvSpPr>
          <p:cNvPr id="663" name="Google Shape;663;g11c22785dbe_1_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1c22785dbe_1_1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g11c22785dbe_1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8" y="1017733"/>
            <a:ext cx="85330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385029eb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Muller Bisection</a:t>
            </a:r>
            <a:endParaRPr/>
          </a:p>
        </p:txBody>
      </p:sp>
      <p:sp>
        <p:nvSpPr>
          <p:cNvPr id="108" name="Google Shape;108;g128385029eb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128385029eb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9"/>
            <a:ext cx="7675975" cy="32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9a568469f_0_89"/>
          <p:cNvSpPr txBox="1"/>
          <p:nvPr>
            <p:ph type="title"/>
          </p:nvPr>
        </p:nvSpPr>
        <p:spPr>
          <a:xfrm>
            <a:off x="311700" y="25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671" name="Google Shape;671;g129a568469f_0_8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29a568469f_0_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g129a568469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0" y="1100300"/>
            <a:ext cx="4615200" cy="31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129a568469f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24" y="922275"/>
            <a:ext cx="3999900" cy="30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29a568469f_0_95"/>
          <p:cNvSpPr txBox="1"/>
          <p:nvPr>
            <p:ph type="title"/>
          </p:nvPr>
        </p:nvSpPr>
        <p:spPr>
          <a:xfrm>
            <a:off x="268100" y="3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</a:t>
            </a:r>
            <a:endParaRPr/>
          </a:p>
        </p:txBody>
      </p:sp>
      <p:sp>
        <p:nvSpPr>
          <p:cNvPr id="680" name="Google Shape;680;g129a568469f_0_95"/>
          <p:cNvSpPr txBox="1"/>
          <p:nvPr>
            <p:ph idx="1" type="body"/>
          </p:nvPr>
        </p:nvSpPr>
        <p:spPr>
          <a:xfrm>
            <a:off x="174350" y="1152475"/>
            <a:ext cx="38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0.7162393162393162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1.1109369780082305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0.8346613545816732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29a568469f_0_95"/>
          <p:cNvSpPr txBox="1"/>
          <p:nvPr>
            <p:ph idx="2" type="body"/>
          </p:nvPr>
        </p:nvSpPr>
        <p:spPr>
          <a:xfrm>
            <a:off x="4304400" y="1152475"/>
            <a:ext cx="46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1170.0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189.42739059829057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$0.00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c22785dbe_1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Report</a:t>
            </a:r>
            <a:endParaRPr/>
          </a:p>
        </p:txBody>
      </p:sp>
      <p:sp>
        <p:nvSpPr>
          <p:cNvPr id="687" name="Google Shape;687;g11c22785dbe_1_1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11c22785dbe_1_1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g11c22785dbe_1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68358"/>
            <a:ext cx="8520600" cy="339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9a568469f_0_108"/>
          <p:cNvSpPr txBox="1"/>
          <p:nvPr>
            <p:ph type="title"/>
          </p:nvPr>
        </p:nvSpPr>
        <p:spPr>
          <a:xfrm>
            <a:off x="268100" y="21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</a:t>
            </a:r>
            <a:endParaRPr/>
          </a:p>
        </p:txBody>
      </p:sp>
      <p:sp>
        <p:nvSpPr>
          <p:cNvPr id="695" name="Google Shape;695;g129a568469f_0_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129a568469f_0_1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g129a568469f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5" y="1017725"/>
            <a:ext cx="43353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129a568469f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663" y="1012963"/>
            <a:ext cx="4486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9a568469f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Weights Prediction</a:t>
            </a:r>
            <a:endParaRPr/>
          </a:p>
        </p:txBody>
      </p:sp>
      <p:sp>
        <p:nvSpPr>
          <p:cNvPr id="704" name="Google Shape;704;g129a568469f_0_114"/>
          <p:cNvSpPr txBox="1"/>
          <p:nvPr>
            <p:ph idx="1" type="body"/>
          </p:nvPr>
        </p:nvSpPr>
        <p:spPr>
          <a:xfrm>
            <a:off x="311700" y="1152475"/>
            <a:ext cx="37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0.7136752136752137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1.180662584227746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0.8211365393683788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129a568469f_0_114"/>
          <p:cNvSpPr txBox="1"/>
          <p:nvPr>
            <p:ph idx="2" type="body"/>
          </p:nvPr>
        </p:nvSpPr>
        <p:spPr>
          <a:xfrm>
            <a:off x="4249925" y="1152475"/>
            <a:ext cx="47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1151.0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189.54331885317112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$3,465.69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c22785dbe_1_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 Weight Report</a:t>
            </a:r>
            <a:endParaRPr/>
          </a:p>
        </p:txBody>
      </p:sp>
      <p:sp>
        <p:nvSpPr>
          <p:cNvPr id="711" name="Google Shape;711;g11c22785dbe_1_1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1c22785dbe_1_1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3" name="Google Shape;713;g11c22785dbe_1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15274" cy="3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9a568469f_0_120"/>
          <p:cNvSpPr txBox="1"/>
          <p:nvPr>
            <p:ph type="title"/>
          </p:nvPr>
        </p:nvSpPr>
        <p:spPr>
          <a:xfrm>
            <a:off x="311700" y="28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 D Index </a:t>
            </a:r>
            <a:r>
              <a:rPr lang="en"/>
              <a:t>Comparison</a:t>
            </a:r>
            <a:endParaRPr/>
          </a:p>
        </p:txBody>
      </p:sp>
      <p:sp>
        <p:nvSpPr>
          <p:cNvPr id="719" name="Google Shape;719;g129a568469f_0_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129a568469f_0_1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g129a568469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450"/>
            <a:ext cx="5921525" cy="38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9a568469f_0_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HFT</a:t>
            </a:r>
            <a:endParaRPr/>
          </a:p>
        </p:txBody>
      </p:sp>
      <p:sp>
        <p:nvSpPr>
          <p:cNvPr id="727" name="Google Shape;727;g129a568469f_0_1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29c498d224_0_0"/>
          <p:cNvSpPr txBox="1"/>
          <p:nvPr>
            <p:ph type="title"/>
          </p:nvPr>
        </p:nvSpPr>
        <p:spPr>
          <a:xfrm>
            <a:off x="311700" y="18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 HFT</a:t>
            </a:r>
            <a:endParaRPr/>
          </a:p>
        </p:txBody>
      </p:sp>
      <p:sp>
        <p:nvSpPr>
          <p:cNvPr id="733" name="Google Shape;733;g129c498d224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129c498d224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Google Shape;735;g129c498d2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6175"/>
            <a:ext cx="75234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c22785dbe_1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Markers</a:t>
            </a:r>
            <a:endParaRPr/>
          </a:p>
        </p:txBody>
      </p:sp>
      <p:sp>
        <p:nvSpPr>
          <p:cNvPr id="741" name="Google Shape;741;g11c22785dbe_1_1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1c22785dbe_1_1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g11c22785dbe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3149"/>
            <a:ext cx="9143999" cy="36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385029eb_0_47"/>
          <p:cNvSpPr txBox="1"/>
          <p:nvPr>
            <p:ph type="title"/>
          </p:nvPr>
        </p:nvSpPr>
        <p:spPr>
          <a:xfrm>
            <a:off x="311700" y="1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Raphson</a:t>
            </a:r>
            <a:endParaRPr/>
          </a:p>
        </p:txBody>
      </p:sp>
      <p:sp>
        <p:nvSpPr>
          <p:cNvPr id="115" name="Google Shape;115;g128385029eb_0_47"/>
          <p:cNvSpPr txBox="1"/>
          <p:nvPr>
            <p:ph idx="1" type="body"/>
          </p:nvPr>
        </p:nvSpPr>
        <p:spPr>
          <a:xfrm>
            <a:off x="311700" y="632050"/>
            <a:ext cx="39999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95"/>
              <a:t>def vega(S, K, T, r, sigma):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95"/>
              <a:t>    vega = S  * np.sqrt(T) * norm.pdf(d11)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95"/>
              <a:t>    return vega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def newcall(C, S, K,r, T ):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tol=0.000000000001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max_iter=1000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sigma = avg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for i in range(max_iter):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    diff = call(S, K, T, r, sigma) - C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    if abs(diff) &lt; tol: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        break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    sigma = sigma - diff / vega(S, K, T, r, sigma)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295"/>
              <a:t>    return sigma,i</a:t>
            </a:r>
            <a:endParaRPr b="1"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295"/>
          </a:p>
        </p:txBody>
      </p:sp>
      <p:sp>
        <p:nvSpPr>
          <p:cNvPr id="116" name="Google Shape;116;g128385029eb_0_47"/>
          <p:cNvSpPr txBox="1"/>
          <p:nvPr>
            <p:ph idx="2" type="body"/>
          </p:nvPr>
        </p:nvSpPr>
        <p:spPr>
          <a:xfrm>
            <a:off x="4832400" y="446775"/>
            <a:ext cx="39999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tol=0.000000000001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max_iter=1000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sigma = </a:t>
            </a:r>
            <a:r>
              <a:rPr b="1" lang="en"/>
              <a:t>avg implied volatility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128385029e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975" y="1833550"/>
            <a:ext cx="5720726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9c498d224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HFT Trading : GOOG</a:t>
            </a:r>
            <a:endParaRPr/>
          </a:p>
        </p:txBody>
      </p:sp>
      <p:sp>
        <p:nvSpPr>
          <p:cNvPr id="749" name="Google Shape;749;g129c498d224_0_6"/>
          <p:cNvSpPr txBox="1"/>
          <p:nvPr>
            <p:ph idx="1" type="body"/>
          </p:nvPr>
        </p:nvSpPr>
        <p:spPr>
          <a:xfrm>
            <a:off x="311700" y="1152475"/>
            <a:ext cx="67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No of shares 50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1084.9438612143717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Profit $6,459,058.17</a:t>
            </a:r>
            <a:endParaRPr b="1"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129c498d224_0_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9a568469f_0_144"/>
          <p:cNvSpPr txBox="1"/>
          <p:nvPr>
            <p:ph type="title"/>
          </p:nvPr>
        </p:nvSpPr>
        <p:spPr>
          <a:xfrm>
            <a:off x="268100" y="2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756" name="Google Shape;756;g129a568469f_0_1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29a568469f_0_144"/>
          <p:cNvSpPr txBox="1"/>
          <p:nvPr>
            <p:ph idx="2" type="body"/>
          </p:nvPr>
        </p:nvSpPr>
        <p:spPr>
          <a:xfrm>
            <a:off x="4311600" y="130775"/>
            <a:ext cx="4667700" cy="4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0.805982905982906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1.4849453852863892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0.8451024286947173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1036.0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1113.3687664092665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$149,404.03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g129a568469f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1152475"/>
            <a:ext cx="39301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1c22785dbe_1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Report</a:t>
            </a:r>
            <a:endParaRPr/>
          </a:p>
        </p:txBody>
      </p:sp>
      <p:sp>
        <p:nvSpPr>
          <p:cNvPr id="764" name="Google Shape;764;g11c22785dbe_1_1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11c22785dbe_1_1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g11c22785dbe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4" y="1152475"/>
            <a:ext cx="8764200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9c498d224_0_17"/>
          <p:cNvSpPr txBox="1"/>
          <p:nvPr>
            <p:ph type="title"/>
          </p:nvPr>
        </p:nvSpPr>
        <p:spPr>
          <a:xfrm>
            <a:off x="311700" y="20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772" name="Google Shape;772;g129c498d224_0_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29c498d224_0_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g129c498d22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25" y="1061475"/>
            <a:ext cx="4153775" cy="274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129c498d22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00" y="947738"/>
            <a:ext cx="4419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29c498d224_0_23"/>
          <p:cNvSpPr txBox="1"/>
          <p:nvPr>
            <p:ph type="title"/>
          </p:nvPr>
        </p:nvSpPr>
        <p:spPr>
          <a:xfrm>
            <a:off x="311700" y="21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Prediction</a:t>
            </a:r>
            <a:endParaRPr/>
          </a:p>
        </p:txBody>
      </p:sp>
      <p:sp>
        <p:nvSpPr>
          <p:cNvPr id="781" name="Google Shape;781;g129c498d224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Accuracy : 0.805982905982906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D Index : 1.4146632960419467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F1 Score : 0.8853017614480555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782" name="Google Shape;782;g129c498d224_0_23"/>
          <p:cNvSpPr txBox="1"/>
          <p:nvPr>
            <p:ph idx="2" type="body"/>
          </p:nvPr>
        </p:nvSpPr>
        <p:spPr>
          <a:xfrm>
            <a:off x="4173650" y="1152475"/>
            <a:ext cx="47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No of shares 1160.0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1113.7173258620692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Profit $10,941.97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c22785dbe_1_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Report</a:t>
            </a:r>
            <a:endParaRPr/>
          </a:p>
        </p:txBody>
      </p:sp>
      <p:sp>
        <p:nvSpPr>
          <p:cNvPr id="788" name="Google Shape;788;g11c22785dbe_1_1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11c22785dbe_1_1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g11c22785dbe_1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59" y="1090775"/>
            <a:ext cx="88859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29c498d224_0_33"/>
          <p:cNvSpPr txBox="1"/>
          <p:nvPr>
            <p:ph type="title"/>
          </p:nvPr>
        </p:nvSpPr>
        <p:spPr>
          <a:xfrm>
            <a:off x="311700" y="28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796" name="Google Shape;796;g129c498d224_0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129c498d224_0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g129c498d22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1152475"/>
            <a:ext cx="4542449" cy="30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g129c498d224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030225"/>
            <a:ext cx="4235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29c498d224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Predictions</a:t>
            </a:r>
            <a:endParaRPr/>
          </a:p>
        </p:txBody>
      </p:sp>
      <p:sp>
        <p:nvSpPr>
          <p:cNvPr id="805" name="Google Shape;805;g129c498d224_0_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Accuracy : 0.7991452991452992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D Index : 1.3869143420385677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F1 Score : 0.8866892430351538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129c498d224_0_39"/>
          <p:cNvSpPr txBox="1"/>
          <p:nvPr>
            <p:ph idx="2" type="body"/>
          </p:nvPr>
        </p:nvSpPr>
        <p:spPr>
          <a:xfrm>
            <a:off x="3933900" y="445025"/>
            <a:ext cx="50781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No of shares 1148.0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1113.5639155052263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Profit $24,482.70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c22785dbe_1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Report</a:t>
            </a:r>
            <a:endParaRPr/>
          </a:p>
        </p:txBody>
      </p:sp>
      <p:sp>
        <p:nvSpPr>
          <p:cNvPr id="812" name="Google Shape;812;g11c22785dbe_1_1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11c22785dbe_1_1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g11c22785dbe_1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017725"/>
            <a:ext cx="8730876" cy="31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9c498d224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Tree</a:t>
            </a:r>
            <a:endParaRPr/>
          </a:p>
        </p:txBody>
      </p:sp>
      <p:sp>
        <p:nvSpPr>
          <p:cNvPr id="820" name="Google Shape;820;g129c498d224_0_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129c498d224_0_62"/>
          <p:cNvSpPr txBox="1"/>
          <p:nvPr>
            <p:ph idx="2" type="body"/>
          </p:nvPr>
        </p:nvSpPr>
        <p:spPr>
          <a:xfrm>
            <a:off x="4511450" y="337825"/>
            <a:ext cx="4467900" cy="4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Accuracy : 0.811965811965812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D Index : 1.5176476717953213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F1 Score : 0.8366878692289383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Prediction on Test Data : 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No of shares 976.0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Average transaction price  1113.2234866803278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Profit $216,347.95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2" name="Google Shape;822;g129c498d224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4" y="1105800"/>
            <a:ext cx="40925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