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73766" y="9397003"/>
            <a:ext cx="2254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9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04765"/>
            <a:ext cx="5970905" cy="23145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2050" spc="-5">
                <a:latin typeface="LM Roman 17"/>
                <a:cs typeface="LM Roman 17"/>
              </a:rPr>
              <a:t>Artificial </a:t>
            </a:r>
            <a:r>
              <a:rPr dirty="0" sz="2050">
                <a:latin typeface="LM Roman 17"/>
                <a:cs typeface="LM Roman 17"/>
              </a:rPr>
              <a:t>Intelligence in </a:t>
            </a:r>
            <a:r>
              <a:rPr dirty="0" sz="2050" spc="-15">
                <a:latin typeface="LM Roman 17"/>
                <a:cs typeface="LM Roman 17"/>
              </a:rPr>
              <a:t>Fintech </a:t>
            </a:r>
            <a:r>
              <a:rPr dirty="0" sz="2050" spc="5">
                <a:latin typeface="LM Roman 17"/>
                <a:cs typeface="LM Roman 17"/>
              </a:rPr>
              <a:t>Quiz</a:t>
            </a:r>
            <a:r>
              <a:rPr dirty="0" sz="2050" spc="40">
                <a:latin typeface="LM Roman 17"/>
                <a:cs typeface="LM Roman 17"/>
              </a:rPr>
              <a:t> </a:t>
            </a:r>
            <a:r>
              <a:rPr dirty="0" sz="2050" spc="5">
                <a:latin typeface="LM Roman 17"/>
                <a:cs typeface="LM Roman 17"/>
              </a:rPr>
              <a:t>(1)</a:t>
            </a:r>
            <a:endParaRPr sz="2050">
              <a:latin typeface="LM Roman 17"/>
              <a:cs typeface="LM Roman 17"/>
            </a:endParaRPr>
          </a:p>
          <a:p>
            <a:pPr algn="ctr" marL="2310130" marR="2304415">
              <a:lnSpc>
                <a:spcPct val="166900"/>
              </a:lnSpc>
              <a:spcBef>
                <a:spcPts val="615"/>
              </a:spcBef>
            </a:pPr>
            <a:r>
              <a:rPr dirty="0" sz="1400" spc="10">
                <a:latin typeface="LM Roman 12"/>
                <a:cs typeface="LM Roman 12"/>
              </a:rPr>
              <a:t>Shaif</a:t>
            </a:r>
            <a:r>
              <a:rPr dirty="0" sz="1400" spc="-35">
                <a:latin typeface="LM Roman 12"/>
                <a:cs typeface="LM Roman 12"/>
              </a:rPr>
              <a:t> </a:t>
            </a:r>
            <a:r>
              <a:rPr dirty="0" sz="1400" spc="5">
                <a:latin typeface="LM Roman 12"/>
                <a:cs typeface="LM Roman 12"/>
              </a:rPr>
              <a:t>Chowdhury  </a:t>
            </a:r>
            <a:r>
              <a:rPr dirty="0" sz="1400">
                <a:latin typeface="LM Roman 12"/>
                <a:cs typeface="LM Roman 12"/>
              </a:rPr>
              <a:t>February </a:t>
            </a:r>
            <a:r>
              <a:rPr dirty="0" sz="1400" spc="10">
                <a:latin typeface="LM Roman 12"/>
                <a:cs typeface="LM Roman 12"/>
              </a:rPr>
              <a:t>2,</a:t>
            </a:r>
            <a:r>
              <a:rPr dirty="0" sz="1400" spc="-60">
                <a:latin typeface="LM Roman 12"/>
                <a:cs typeface="LM Roman 12"/>
              </a:rPr>
              <a:t> </a:t>
            </a:r>
            <a:r>
              <a:rPr dirty="0" sz="1400" spc="15">
                <a:latin typeface="LM Roman 12"/>
                <a:cs typeface="LM Roman 12"/>
              </a:rPr>
              <a:t>2022</a:t>
            </a:r>
            <a:endParaRPr sz="14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</a:pPr>
            <a:endParaRPr sz="14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</a:pPr>
            <a:endParaRPr sz="95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dirty="0" sz="1700" spc="10" b="1">
                <a:latin typeface="LM Roman 12"/>
                <a:cs typeface="LM Roman 12"/>
              </a:rPr>
              <a:t>1	Question</a:t>
            </a:r>
            <a:r>
              <a:rPr dirty="0" sz="1700" b="1">
                <a:latin typeface="LM Roman 12"/>
                <a:cs typeface="LM Roman 12"/>
              </a:rPr>
              <a:t> </a:t>
            </a:r>
            <a:r>
              <a:rPr dirty="0" sz="1700" spc="10" b="1">
                <a:latin typeface="LM Roman 12"/>
                <a:cs typeface="LM Roman 12"/>
              </a:rPr>
              <a:t>1</a:t>
            </a:r>
            <a:endParaRPr sz="1700">
              <a:latin typeface="LM Roman 12"/>
              <a:cs typeface="LM Roman 12"/>
            </a:endParaRPr>
          </a:p>
          <a:p>
            <a:pPr marL="12700" marR="5080">
              <a:lnSpc>
                <a:spcPct val="100000"/>
              </a:lnSpc>
              <a:spcBef>
                <a:spcPts val="1090"/>
              </a:spcBef>
            </a:pPr>
            <a:r>
              <a:rPr dirty="0" sz="1200" spc="-5" b="1">
                <a:latin typeface="LM Roman 12"/>
                <a:cs typeface="LM Roman 12"/>
              </a:rPr>
              <a:t>Summarize singular </a:t>
            </a:r>
            <a:r>
              <a:rPr dirty="0" sz="1200" spc="-20" b="1">
                <a:latin typeface="LM Roman 12"/>
                <a:cs typeface="LM Roman 12"/>
              </a:rPr>
              <a:t>value </a:t>
            </a:r>
            <a:r>
              <a:rPr dirty="0" sz="1200" spc="-5" b="1">
                <a:latin typeface="LM Roman 12"/>
                <a:cs typeface="LM Roman 12"/>
              </a:rPr>
              <a:t>decomposition (SVD) and its </a:t>
            </a:r>
            <a:r>
              <a:rPr dirty="0" sz="1200" b="1">
                <a:latin typeface="LM Roman 12"/>
                <a:cs typeface="LM Roman 12"/>
              </a:rPr>
              <a:t>possible </a:t>
            </a:r>
            <a:r>
              <a:rPr dirty="0" sz="1200" spc="-5" b="1">
                <a:latin typeface="LM Roman 12"/>
                <a:cs typeface="LM Roman 12"/>
              </a:rPr>
              <a:t>applications in  </a:t>
            </a:r>
            <a:r>
              <a:rPr dirty="0" sz="1200" spc="-15" b="1">
                <a:latin typeface="LM Roman 12"/>
                <a:cs typeface="LM Roman 12"/>
              </a:rPr>
              <a:t>Fintech </a:t>
            </a:r>
            <a:r>
              <a:rPr dirty="0" sz="1200" spc="-5" b="1">
                <a:latin typeface="LM Roman 12"/>
                <a:cs typeface="LM Roman 12"/>
              </a:rPr>
              <a:t>(10</a:t>
            </a:r>
            <a:r>
              <a:rPr dirty="0" sz="120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points)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699" y="4054637"/>
            <a:ext cx="57467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SVD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matrix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factorization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technique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that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would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represent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matrix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as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product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027079" y="4124220"/>
            <a:ext cx="12344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1085" algn="l"/>
              </a:tabLst>
            </a:pPr>
            <a:r>
              <a:rPr dirty="0" sz="1200" spc="515">
                <a:latin typeface="Arial"/>
                <a:cs typeface="Arial"/>
              </a:rPr>
              <a:t>Σ</a:t>
            </a:r>
            <a:r>
              <a:rPr dirty="0" sz="1200" spc="515">
                <a:latin typeface="Arial"/>
                <a:cs typeface="Arial"/>
              </a:rPr>
              <a:t>	</a:t>
            </a:r>
            <a:r>
              <a:rPr dirty="0" sz="1200" spc="515"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238101"/>
            <a:ext cx="56896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97680" algn="l"/>
                <a:tab pos="5372100" algn="l"/>
              </a:tabLst>
            </a:pPr>
            <a:r>
              <a:rPr dirty="0" sz="1200" spc="-30">
                <a:latin typeface="LM Roman 12"/>
                <a:cs typeface="LM Roman 12"/>
              </a:rPr>
              <a:t>two </a:t>
            </a:r>
            <a:r>
              <a:rPr dirty="0" sz="1200" spc="-5">
                <a:latin typeface="LM Roman 12"/>
                <a:cs typeface="LM Roman 12"/>
              </a:rPr>
              <a:t>unitary matrix (U,V*) and a rectangular diagonal</a:t>
            </a:r>
            <a:r>
              <a:rPr dirty="0" sz="1200" spc="10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matrix</a:t>
            </a:r>
            <a:r>
              <a:rPr dirty="0" sz="1200" spc="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(	)</a:t>
            </a:r>
            <a:r>
              <a:rPr dirty="0" sz="1200" spc="-5" i="1">
                <a:latin typeface="Georgia"/>
                <a:cs typeface="Georgia"/>
              </a:rPr>
              <a:t>, </a:t>
            </a:r>
            <a:r>
              <a:rPr dirty="0" sz="1200" spc="5" i="1">
                <a:latin typeface="Georgia"/>
                <a:cs typeface="Georgia"/>
              </a:rPr>
              <a:t>i.e </a:t>
            </a:r>
            <a:r>
              <a:rPr dirty="0" sz="1200" spc="-5">
                <a:latin typeface="LM Roman 12"/>
                <a:cs typeface="LM Roman 12"/>
              </a:rPr>
              <a:t>: </a:t>
            </a:r>
            <a:r>
              <a:rPr dirty="0" sz="1200" spc="114" i="1">
                <a:latin typeface="Georgia"/>
                <a:cs typeface="Georgia"/>
              </a:rPr>
              <a:t>X</a:t>
            </a:r>
            <a:r>
              <a:rPr dirty="0" sz="1200" spc="40" i="1">
                <a:latin typeface="Georgia"/>
                <a:cs typeface="Georgi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14" i="1">
                <a:latin typeface="Georgia"/>
                <a:cs typeface="Georgia"/>
              </a:rPr>
              <a:t>U	</a:t>
            </a:r>
            <a:r>
              <a:rPr dirty="0" sz="1200" spc="-120" i="1">
                <a:latin typeface="Georgia"/>
                <a:cs typeface="Georgia"/>
              </a:rPr>
              <a:t>V</a:t>
            </a:r>
            <a:r>
              <a:rPr dirty="0" sz="1200" spc="10" i="1">
                <a:latin typeface="Georgia"/>
                <a:cs typeface="Georgia"/>
              </a:rPr>
              <a:t> </a:t>
            </a:r>
            <a:r>
              <a:rPr dirty="0" sz="1200" spc="-409" i="1">
                <a:latin typeface="DejaVu Sans"/>
                <a:cs typeface="DejaVu Sans"/>
              </a:rPr>
              <a:t>∗</a:t>
            </a:r>
            <a:r>
              <a:rPr dirty="0" sz="1200" spc="-150" i="1">
                <a:latin typeface="DejaVu Sans"/>
                <a:cs typeface="DejaVu Sans"/>
              </a:rPr>
              <a:t> </a:t>
            </a:r>
            <a:r>
              <a:rPr dirty="0" sz="1200" i="1">
                <a:latin typeface="Georgia"/>
                <a:cs typeface="Georgia"/>
              </a:rPr>
              <a:t>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4421565"/>
            <a:ext cx="6096000" cy="2766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 marR="66675" indent="22288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SVD has application across </a:t>
            </a:r>
            <a:r>
              <a:rPr dirty="0" sz="1200" spc="-10">
                <a:latin typeface="LM Roman 12"/>
                <a:cs typeface="LM Roman 12"/>
              </a:rPr>
              <a:t>different </a:t>
            </a:r>
            <a:r>
              <a:rPr dirty="0" sz="1200" spc="-5">
                <a:latin typeface="LM Roman 12"/>
                <a:cs typeface="LM Roman 12"/>
              </a:rPr>
              <a:t>range of problems </a:t>
            </a:r>
            <a:r>
              <a:rPr dirty="0" sz="1200" spc="-15">
                <a:latin typeface="LM Roman 12"/>
                <a:cs typeface="LM Roman 12"/>
              </a:rPr>
              <a:t>like </a:t>
            </a:r>
            <a:r>
              <a:rPr dirty="0" sz="1200" spc="-5">
                <a:latin typeface="LM Roman 12"/>
                <a:cs typeface="LM Roman 12"/>
              </a:rPr>
              <a:t>least square, pseudo </a:t>
            </a:r>
            <a:r>
              <a:rPr dirty="0" sz="1200" spc="-15">
                <a:latin typeface="LM Roman 12"/>
                <a:cs typeface="LM Roman 12"/>
              </a:rPr>
              <a:t>inverse  </a:t>
            </a:r>
            <a:r>
              <a:rPr dirty="0" sz="1200" spc="-5">
                <a:latin typeface="LM Roman 12"/>
                <a:cs typeface="LM Roman 12"/>
              </a:rPr>
              <a:t>and data types </a:t>
            </a:r>
            <a:r>
              <a:rPr dirty="0" sz="1200" spc="-15">
                <a:latin typeface="LM Roman 12"/>
                <a:cs typeface="LM Roman 12"/>
              </a:rPr>
              <a:t>like </a:t>
            </a:r>
            <a:r>
              <a:rPr dirty="0" sz="1200" spc="-5">
                <a:latin typeface="LM Roman 12"/>
                <a:cs typeface="LM Roman 12"/>
              </a:rPr>
              <a:t>image, remote sensing, </a:t>
            </a:r>
            <a:r>
              <a:rPr dirty="0" sz="1200" spc="-10">
                <a:latin typeface="LM Roman 12"/>
                <a:cs typeface="LM Roman 12"/>
              </a:rPr>
              <a:t>financial </a:t>
            </a:r>
            <a:r>
              <a:rPr dirty="0" sz="1200" spc="-5">
                <a:latin typeface="LM Roman 12"/>
                <a:cs typeface="LM Roman 12"/>
              </a:rPr>
              <a:t>data, time series</a:t>
            </a:r>
            <a:r>
              <a:rPr dirty="0" sz="1200" spc="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etc.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LM Roman 12"/>
              <a:cs typeface="LM Roman 12"/>
            </a:endParaRPr>
          </a:p>
          <a:p>
            <a:pPr marL="299085" marR="2235835">
              <a:lnSpc>
                <a:spcPct val="100000"/>
              </a:lnSpc>
            </a:pPr>
            <a:r>
              <a:rPr dirty="0" sz="1200" spc="-5">
                <a:latin typeface="LM Roman 12"/>
                <a:cs typeface="LM Roman 12"/>
              </a:rPr>
              <a:t>Here U is formed of orthonormal </a:t>
            </a:r>
            <a:r>
              <a:rPr dirty="0" sz="1200" spc="-10">
                <a:latin typeface="LM Roman 12"/>
                <a:cs typeface="LM Roman 12"/>
              </a:rPr>
              <a:t>eigenvectors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65">
                <a:latin typeface="LM Roman 12"/>
                <a:cs typeface="LM Roman 12"/>
              </a:rPr>
              <a:t>X</a:t>
            </a:r>
            <a:r>
              <a:rPr dirty="0" sz="1200" spc="65" i="1">
                <a:latin typeface="Georgia"/>
                <a:cs typeface="Georgia"/>
              </a:rPr>
              <a:t>X</a:t>
            </a:r>
            <a:r>
              <a:rPr dirty="0" baseline="31250" sz="1200" spc="97" i="1">
                <a:latin typeface="Georgia"/>
                <a:cs typeface="Georgia"/>
              </a:rPr>
              <a:t>T</a:t>
            </a:r>
            <a:r>
              <a:rPr dirty="0" baseline="31250" sz="1200" spc="-30" i="1">
                <a:latin typeface="Georgia"/>
                <a:cs typeface="Georgi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,  V* is </a:t>
            </a:r>
            <a:r>
              <a:rPr dirty="0" sz="1200">
                <a:latin typeface="LM Roman 12"/>
                <a:cs typeface="LM Roman 12"/>
              </a:rPr>
              <a:t>transpose </a:t>
            </a:r>
            <a:r>
              <a:rPr dirty="0" sz="1200" spc="-5">
                <a:latin typeface="LM Roman 12"/>
                <a:cs typeface="LM Roman 12"/>
              </a:rPr>
              <a:t>of that i.e : </a:t>
            </a:r>
            <a:r>
              <a:rPr dirty="0" sz="1200" spc="-10">
                <a:latin typeface="LM Roman 12"/>
                <a:cs typeface="LM Roman 12"/>
              </a:rPr>
              <a:t>X</a:t>
            </a:r>
            <a:r>
              <a:rPr dirty="0" baseline="31250" sz="1200" spc="-15" i="1">
                <a:latin typeface="Georgia"/>
                <a:cs typeface="Georgia"/>
              </a:rPr>
              <a:t>T</a:t>
            </a:r>
            <a:r>
              <a:rPr dirty="0" baseline="31250" sz="1200" spc="142" i="1">
                <a:latin typeface="Georgia"/>
                <a:cs typeface="Georgia"/>
              </a:rPr>
              <a:t> </a:t>
            </a:r>
            <a:r>
              <a:rPr dirty="0" sz="1200" spc="114" i="1">
                <a:latin typeface="Georgia"/>
                <a:cs typeface="Georgia"/>
              </a:rPr>
              <a:t>X</a:t>
            </a:r>
            <a:endParaRPr sz="1200">
              <a:latin typeface="Georgia"/>
              <a:cs typeface="Georgia"/>
            </a:endParaRPr>
          </a:p>
          <a:p>
            <a:pPr marL="76200" marR="68580" indent="222885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LM Roman 12"/>
                <a:cs typeface="LM Roman 12"/>
              </a:rPr>
              <a:t>All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matrix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have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SVD,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which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makes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it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good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option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compared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other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ways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decom-  </a:t>
            </a:r>
            <a:r>
              <a:rPr dirty="0" sz="1200">
                <a:latin typeface="LM Roman 12"/>
                <a:cs typeface="LM Roman 12"/>
              </a:rPr>
              <a:t>position.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LM Roman 12"/>
              <a:cs typeface="LM Roman 12"/>
            </a:endParaRPr>
          </a:p>
          <a:p>
            <a:pPr marL="299085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Application of SVD in </a:t>
            </a:r>
            <a:r>
              <a:rPr dirty="0" sz="1200" spc="-15" b="1">
                <a:latin typeface="LM Roman 12"/>
                <a:cs typeface="LM Roman 12"/>
              </a:rPr>
              <a:t>Fintech</a:t>
            </a:r>
            <a:r>
              <a:rPr dirty="0" sz="1200" spc="-1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: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950">
              <a:latin typeface="LM Roman 12"/>
              <a:cs typeface="LM Roman 12"/>
            </a:endParaRPr>
          </a:p>
          <a:p>
            <a:pPr marL="480695" indent="-182245">
              <a:lnSpc>
                <a:spcPct val="100000"/>
              </a:lnSpc>
              <a:buAutoNum type="arabicPeriod"/>
              <a:tabLst>
                <a:tab pos="481330" algn="l"/>
              </a:tabLst>
            </a:pPr>
            <a:r>
              <a:rPr dirty="0" sz="1200" spc="-5">
                <a:latin typeface="LM Roman 12"/>
                <a:cs typeface="LM Roman 12"/>
              </a:rPr>
              <a:t>SVD can help reduce </a:t>
            </a:r>
            <a:r>
              <a:rPr dirty="0" sz="1200" spc="-10">
                <a:latin typeface="LM Roman 12"/>
                <a:cs typeface="LM Roman 12"/>
              </a:rPr>
              <a:t>dimensionality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financial </a:t>
            </a:r>
            <a:r>
              <a:rPr dirty="0" sz="1200" spc="-5">
                <a:latin typeface="LM Roman 12"/>
                <a:cs typeface="LM Roman 12"/>
              </a:rPr>
              <a:t>data using</a:t>
            </a:r>
            <a:r>
              <a:rPr dirty="0" sz="1200" spc="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decomposition.</a:t>
            </a:r>
            <a:endParaRPr sz="1200">
              <a:latin typeface="LM Roman 12"/>
              <a:cs typeface="LM Roman 12"/>
            </a:endParaRPr>
          </a:p>
          <a:p>
            <a:pPr marL="480695" indent="-18224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81330" algn="l"/>
              </a:tabLst>
            </a:pPr>
            <a:r>
              <a:rPr dirty="0" sz="1200" spc="-5">
                <a:latin typeface="LM Roman 12"/>
                <a:cs typeface="LM Roman 12"/>
              </a:rPr>
              <a:t>SVD can help us measure the spread/concentration of </a:t>
            </a:r>
            <a:r>
              <a:rPr dirty="0" sz="1200" spc="-15">
                <a:latin typeface="LM Roman 12"/>
                <a:cs typeface="LM Roman 12"/>
              </a:rPr>
              <a:t>variance </a:t>
            </a:r>
            <a:r>
              <a:rPr dirty="0" sz="1200" spc="-5">
                <a:latin typeface="LM Roman 12"/>
                <a:cs typeface="LM Roman 12"/>
              </a:rPr>
              <a:t>in the</a:t>
            </a:r>
            <a:r>
              <a:rPr dirty="0" sz="1200" spc="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data.</a:t>
            </a:r>
            <a:endParaRPr sz="1200">
              <a:latin typeface="LM Roman 12"/>
              <a:cs typeface="LM Roman 12"/>
            </a:endParaRPr>
          </a:p>
          <a:p>
            <a:pPr marL="76200" marR="68580" indent="2228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9745" algn="l"/>
              </a:tabLst>
            </a:pPr>
            <a:r>
              <a:rPr dirty="0" sz="1200" spc="-5">
                <a:latin typeface="LM Roman 12"/>
                <a:cs typeface="LM Roman 12"/>
              </a:rPr>
              <a:t>SVD can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used to do principle Component Analysis, </a:t>
            </a:r>
            <a:r>
              <a:rPr dirty="0" sz="1200" spc="-10">
                <a:latin typeface="LM Roman 12"/>
                <a:cs typeface="LM Roman 12"/>
              </a:rPr>
              <a:t>which </a:t>
            </a:r>
            <a:r>
              <a:rPr dirty="0" sz="1200" spc="-5">
                <a:latin typeface="LM Roman 12"/>
                <a:cs typeface="LM Roman 12"/>
              </a:rPr>
              <a:t>helps in visualization,  analysis and prediction of </a:t>
            </a:r>
            <a:r>
              <a:rPr dirty="0" sz="1200" spc="-10">
                <a:latin typeface="LM Roman 12"/>
                <a:cs typeface="LM Roman 12"/>
              </a:rPr>
              <a:t>financial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data.</a:t>
            </a:r>
            <a:endParaRPr sz="1200">
              <a:latin typeface="LM Roman 12"/>
              <a:cs typeface="LM Roman 12"/>
            </a:endParaRPr>
          </a:p>
          <a:p>
            <a:pPr marL="299085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LM Roman 12"/>
                <a:cs typeface="LM Roman 12"/>
              </a:rPr>
              <a:t>3. SVD </a:t>
            </a:r>
            <a:r>
              <a:rPr dirty="0" sz="1200" spc="-5">
                <a:latin typeface="LM Roman 12"/>
                <a:cs typeface="LM Roman 12"/>
                <a:hlinkClick r:id="rId2" action="ppaction://hlinksldjump"/>
              </a:rPr>
              <a:t>[1</a:t>
            </a:r>
            <a:r>
              <a:rPr dirty="0" sz="1200" spc="-5">
                <a:latin typeface="LM Roman 12"/>
                <a:cs typeface="LM Roman 12"/>
              </a:rPr>
              <a:t>]is useful in </a:t>
            </a:r>
            <a:r>
              <a:rPr dirty="0" sz="1200" spc="-15">
                <a:latin typeface="LM Roman 12"/>
                <a:cs typeface="LM Roman 12"/>
              </a:rPr>
              <a:t>multi-variate </a:t>
            </a:r>
            <a:r>
              <a:rPr dirty="0" sz="1200" spc="-5">
                <a:latin typeface="LM Roman 12"/>
                <a:cs typeface="LM Roman 12"/>
              </a:rPr>
              <a:t>time series data, ie : daily stock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data.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8139996"/>
            <a:ext cx="5969635" cy="7918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1000" algn="l"/>
              </a:tabLst>
            </a:pPr>
            <a:r>
              <a:rPr dirty="0" sz="1700" spc="10" b="1">
                <a:latin typeface="LM Roman 12"/>
                <a:cs typeface="LM Roman 12"/>
              </a:rPr>
              <a:t>2	Question</a:t>
            </a:r>
            <a:r>
              <a:rPr dirty="0" sz="1700" b="1">
                <a:latin typeface="LM Roman 12"/>
                <a:cs typeface="LM Roman 12"/>
              </a:rPr>
              <a:t> </a:t>
            </a:r>
            <a:r>
              <a:rPr dirty="0" sz="1700" spc="10" b="1">
                <a:latin typeface="LM Roman 12"/>
                <a:cs typeface="LM Roman 12"/>
              </a:rPr>
              <a:t>1</a:t>
            </a:r>
            <a:endParaRPr sz="1700">
              <a:latin typeface="LM Roman 12"/>
              <a:cs typeface="LM Roman 12"/>
            </a:endParaRPr>
          </a:p>
          <a:p>
            <a:pPr marL="12700" marR="5080">
              <a:lnSpc>
                <a:spcPct val="100000"/>
              </a:lnSpc>
              <a:spcBef>
                <a:spcPts val="1090"/>
              </a:spcBef>
            </a:pPr>
            <a:r>
              <a:rPr dirty="0" sz="1200" spc="-5" b="1">
                <a:latin typeface="LM Roman 12"/>
                <a:cs typeface="LM Roman 12"/>
              </a:rPr>
              <a:t>APPL, </a:t>
            </a:r>
            <a:r>
              <a:rPr dirty="0" sz="1200" spc="-15" b="1">
                <a:latin typeface="LM Roman 12"/>
                <a:cs typeface="LM Roman 12"/>
              </a:rPr>
              <a:t>BAC, </a:t>
            </a:r>
            <a:r>
              <a:rPr dirty="0" sz="1200" spc="-5" b="1">
                <a:latin typeface="LM Roman 12"/>
                <a:cs typeface="LM Roman 12"/>
              </a:rPr>
              <a:t>WMT, AEO, EU-Option, Option-OTM Visualize data with </a:t>
            </a:r>
            <a:r>
              <a:rPr dirty="0" sz="1200" spc="-20" b="1">
                <a:latin typeface="LM Roman 12"/>
                <a:cs typeface="LM Roman 12"/>
              </a:rPr>
              <a:t>any  </a:t>
            </a:r>
            <a:r>
              <a:rPr dirty="0" sz="1200" b="1">
                <a:latin typeface="LM Roman 12"/>
                <a:cs typeface="LM Roman 12"/>
              </a:rPr>
              <a:t>methods </a:t>
            </a:r>
            <a:r>
              <a:rPr dirty="0" sz="1200" spc="-20" b="1">
                <a:latin typeface="LM Roman 12"/>
                <a:cs typeface="LM Roman 12"/>
              </a:rPr>
              <a:t>you</a:t>
            </a:r>
            <a:r>
              <a:rPr dirty="0" sz="1200" spc="-15" b="1">
                <a:latin typeface="LM Roman 12"/>
                <a:cs typeface="LM Roman 12"/>
              </a:rPr>
              <a:t> like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34893"/>
            <a:ext cx="6276340" cy="3498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1000" algn="l"/>
              </a:tabLst>
            </a:pPr>
            <a:r>
              <a:rPr dirty="0" sz="1700" spc="10" b="1">
                <a:latin typeface="LM Roman 12"/>
                <a:cs typeface="LM Roman 12"/>
              </a:rPr>
              <a:t>6	Question</a:t>
            </a:r>
            <a:r>
              <a:rPr dirty="0" sz="1700" b="1">
                <a:latin typeface="LM Roman 12"/>
                <a:cs typeface="LM Roman 12"/>
              </a:rPr>
              <a:t> </a:t>
            </a:r>
            <a:r>
              <a:rPr dirty="0" sz="1700" spc="10" b="1">
                <a:latin typeface="LM Roman 12"/>
                <a:cs typeface="LM Roman 12"/>
              </a:rPr>
              <a:t>1</a:t>
            </a:r>
            <a:endParaRPr sz="17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LM Roman 12"/>
              <a:cs typeface="LM Roman 12"/>
            </a:endParaRPr>
          </a:p>
          <a:p>
            <a:pPr marL="220979" indent="-208915">
              <a:lnSpc>
                <a:spcPct val="100000"/>
              </a:lnSpc>
              <a:buAutoNum type="arabicPeriod"/>
              <a:tabLst>
                <a:tab pos="221615" algn="l"/>
              </a:tabLst>
            </a:pPr>
            <a:r>
              <a:rPr dirty="0" sz="1200" spc="-30" b="1">
                <a:latin typeface="LM Roman 12"/>
                <a:cs typeface="LM Roman 12"/>
              </a:rPr>
              <a:t>Write </a:t>
            </a:r>
            <a:r>
              <a:rPr dirty="0" sz="1200" spc="-15" b="1">
                <a:latin typeface="LM Roman 12"/>
                <a:cs typeface="LM Roman 12"/>
              </a:rPr>
              <a:t>software </a:t>
            </a:r>
            <a:r>
              <a:rPr dirty="0" sz="1200" spc="-5" b="1">
                <a:latin typeface="LM Roman 12"/>
                <a:cs typeface="LM Roman 12"/>
              </a:rPr>
              <a:t>to </a:t>
            </a:r>
            <a:r>
              <a:rPr dirty="0" sz="1200" spc="-10" b="1">
                <a:latin typeface="LM Roman 12"/>
                <a:cs typeface="LM Roman 12"/>
              </a:rPr>
              <a:t>retrieve recent </a:t>
            </a:r>
            <a:r>
              <a:rPr dirty="0" sz="1200" spc="-5" b="1">
                <a:latin typeface="LM Roman 12"/>
                <a:cs typeface="LM Roman 12"/>
              </a:rPr>
              <a:t>1 </a:t>
            </a:r>
            <a:r>
              <a:rPr dirty="0" sz="1200" spc="-15" b="1">
                <a:latin typeface="LM Roman 12"/>
                <a:cs typeface="LM Roman 12"/>
              </a:rPr>
              <a:t>week </a:t>
            </a:r>
            <a:r>
              <a:rPr dirty="0" sz="1200" spc="-5" b="1">
                <a:latin typeface="LM Roman 12"/>
                <a:cs typeface="LM Roman 12"/>
              </a:rPr>
              <a:t>HFT data for the </a:t>
            </a:r>
            <a:r>
              <a:rPr dirty="0" sz="1200" spc="-10" b="1">
                <a:latin typeface="LM Roman 12"/>
                <a:cs typeface="LM Roman 12"/>
              </a:rPr>
              <a:t>following</a:t>
            </a:r>
            <a:r>
              <a:rPr dirty="0" sz="1200" spc="5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stocks</a:t>
            </a:r>
            <a:endParaRPr sz="1200">
              <a:latin typeface="LM Roman 12"/>
              <a:cs typeface="LM Roman 12"/>
            </a:endParaRPr>
          </a:p>
          <a:p>
            <a:pPr marL="168910" marR="1567180" indent="-156845">
              <a:lnSpc>
                <a:spcPts val="2890"/>
              </a:lnSpc>
              <a:spcBef>
                <a:spcPts val="190"/>
              </a:spcBef>
              <a:tabLst>
                <a:tab pos="2590800" algn="l"/>
              </a:tabLst>
            </a:pPr>
            <a:r>
              <a:rPr dirty="0" sz="1200" spc="-5">
                <a:latin typeface="LM Mono 12"/>
                <a:cs typeface="LM Mono 12"/>
              </a:rPr>
              <a:t>def</a:t>
            </a:r>
            <a:r>
              <a:rPr dirty="0" sz="1200" spc="10">
                <a:latin typeface="LM Mono 12"/>
                <a:cs typeface="LM Mono 12"/>
              </a:rPr>
              <a:t> </a:t>
            </a:r>
            <a:r>
              <a:rPr dirty="0" sz="1200" spc="-5">
                <a:latin typeface="LM Mono 12"/>
                <a:cs typeface="LM Mono 12"/>
              </a:rPr>
              <a:t>retrieveStockH(ticker_name,	start_time, end_time,</a:t>
            </a:r>
            <a:r>
              <a:rPr dirty="0" sz="1200" spc="-65">
                <a:latin typeface="LM Mono 12"/>
                <a:cs typeface="LM Mono 12"/>
              </a:rPr>
              <a:t> </a:t>
            </a:r>
            <a:r>
              <a:rPr dirty="0" sz="1200" spc="-5">
                <a:latin typeface="LM Mono 12"/>
                <a:cs typeface="LM Mono 12"/>
              </a:rPr>
              <a:t>API):  TI=’af3fb5397b00b669904c3e1212800ed9b586c084’</a:t>
            </a:r>
            <a:endParaRPr sz="1200">
              <a:latin typeface="LM Mono 12"/>
              <a:cs typeface="LM Mono 1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LM Mono 12"/>
              <a:cs typeface="LM Mono 12"/>
            </a:endParaRPr>
          </a:p>
          <a:p>
            <a:pPr marL="168910">
              <a:lnSpc>
                <a:spcPct val="100000"/>
              </a:lnSpc>
              <a:tabLst>
                <a:tab pos="3684270" algn="l"/>
              </a:tabLst>
            </a:pPr>
            <a:r>
              <a:rPr dirty="0" sz="1200" spc="-5">
                <a:latin typeface="LM Mono 12"/>
                <a:cs typeface="LM Mono 12"/>
              </a:rPr>
              <a:t>stock_data=web.get_data_tiingo(ticker_name,	start_time, end_time,</a:t>
            </a:r>
            <a:r>
              <a:rPr dirty="0" sz="1200" spc="-55">
                <a:latin typeface="LM Mono 12"/>
                <a:cs typeface="LM Mono 12"/>
              </a:rPr>
              <a:t> </a:t>
            </a:r>
            <a:r>
              <a:rPr dirty="0" sz="1200" spc="-5">
                <a:latin typeface="LM Mono 12"/>
                <a:cs typeface="LM Mono 12"/>
              </a:rPr>
              <a:t>api_key=TI)</a:t>
            </a:r>
            <a:endParaRPr sz="1200">
              <a:latin typeface="LM Mono 12"/>
              <a:cs typeface="LM Mono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LM Mono 12"/>
              <a:cs typeface="LM Mono 12"/>
            </a:endParaRPr>
          </a:p>
          <a:p>
            <a:pPr marL="168910">
              <a:lnSpc>
                <a:spcPct val="100000"/>
              </a:lnSpc>
            </a:pPr>
            <a:r>
              <a:rPr dirty="0" sz="1200" spc="-5">
                <a:latin typeface="LM Mono 12"/>
                <a:cs typeface="LM Mono 12"/>
              </a:rPr>
              <a:t>return</a:t>
            </a:r>
            <a:r>
              <a:rPr dirty="0" sz="1200" spc="-10">
                <a:latin typeface="LM Mono 12"/>
                <a:cs typeface="LM Mono 12"/>
              </a:rPr>
              <a:t> </a:t>
            </a:r>
            <a:r>
              <a:rPr dirty="0" sz="1200" spc="-5">
                <a:latin typeface="LM Mono 12"/>
                <a:cs typeface="LM Mono 12"/>
              </a:rPr>
              <a:t>stock_data</a:t>
            </a:r>
            <a:endParaRPr sz="1200">
              <a:latin typeface="LM Mono 12"/>
              <a:cs typeface="LM Mono 1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LM Mono 12"/>
              <a:cs typeface="LM Mono 12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LM Mono 12"/>
                <a:cs typeface="LM Mono 12"/>
              </a:rPr>
              <a:t>goog = retrieveStockH(’AMZN’,’2/1/2021’, ’9/1/2021’,</a:t>
            </a:r>
            <a:r>
              <a:rPr dirty="0" sz="1200" spc="-10">
                <a:latin typeface="LM Mono 12"/>
                <a:cs typeface="LM Mono 12"/>
              </a:rPr>
              <a:t> </a:t>
            </a:r>
            <a:r>
              <a:rPr dirty="0" sz="1200" spc="-5">
                <a:latin typeface="LM Mono 12"/>
                <a:cs typeface="LM Mono 12"/>
              </a:rPr>
              <a:t>api_key)</a:t>
            </a:r>
            <a:endParaRPr sz="1200">
              <a:latin typeface="LM Mono 12"/>
              <a:cs typeface="LM Mono 1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LM Mono 12"/>
              <a:cs typeface="LM Mono 12"/>
            </a:endParaRPr>
          </a:p>
          <a:p>
            <a:pPr marL="12700" marR="312420" indent="222885">
              <a:lnSpc>
                <a:spcPct val="100000"/>
              </a:lnSpc>
              <a:buAutoNum type="arabicPeriod" startAt="2"/>
              <a:tabLst>
                <a:tab pos="442595" algn="l"/>
              </a:tabLst>
            </a:pPr>
            <a:r>
              <a:rPr dirty="0" sz="1200" spc="-5" b="1">
                <a:latin typeface="LM Roman 12"/>
                <a:cs typeface="LM Roman 12"/>
              </a:rPr>
              <a:t>Compare their </a:t>
            </a:r>
            <a:r>
              <a:rPr dirty="0" sz="1200" spc="-15" b="1">
                <a:latin typeface="LM Roman 12"/>
                <a:cs typeface="LM Roman 12"/>
              </a:rPr>
              <a:t>variance </a:t>
            </a:r>
            <a:r>
              <a:rPr dirty="0" sz="1200" spc="-10" b="1">
                <a:latin typeface="LM Roman 12"/>
                <a:cs typeface="LM Roman 12"/>
              </a:rPr>
              <a:t>concentration </a:t>
            </a:r>
            <a:r>
              <a:rPr dirty="0" sz="1200" spc="-5" b="1">
                <a:latin typeface="LM Roman 12"/>
                <a:cs typeface="LM Roman 12"/>
              </a:rPr>
              <a:t>ratios under </a:t>
            </a:r>
            <a:r>
              <a:rPr dirty="0" sz="1200" spc="-15" b="1">
                <a:latin typeface="LM Roman 12"/>
                <a:cs typeface="LM Roman 12"/>
              </a:rPr>
              <a:t>different</a:t>
            </a:r>
            <a:r>
              <a:rPr dirty="0" sz="1200" spc="-27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normalization  </a:t>
            </a:r>
            <a:r>
              <a:rPr dirty="0" sz="1200" b="1">
                <a:latin typeface="LM Roman 12"/>
                <a:cs typeface="LM Roman 12"/>
              </a:rPr>
              <a:t>methods, </a:t>
            </a:r>
            <a:r>
              <a:rPr dirty="0" sz="1200" spc="-5" b="1">
                <a:latin typeface="LM Roman 12"/>
                <a:cs typeface="LM Roman 12"/>
              </a:rPr>
              <a:t>what can </a:t>
            </a:r>
            <a:r>
              <a:rPr dirty="0" sz="1200" spc="-20" b="1">
                <a:latin typeface="LM Roman 12"/>
                <a:cs typeface="LM Roman 12"/>
              </a:rPr>
              <a:t>you</a:t>
            </a:r>
            <a:r>
              <a:rPr dirty="0" sz="1200" spc="-1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find?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</a:pPr>
            <a:endParaRPr sz="1000">
              <a:latin typeface="LM Roman 12"/>
              <a:cs typeface="LM Roman 12"/>
            </a:endParaRPr>
          </a:p>
          <a:p>
            <a:pPr marL="235585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IT: GOOG, AAPL, MSFT, AMZN,</a:t>
            </a:r>
            <a:r>
              <a:rPr dirty="0" sz="1200" spc="-1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FB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7158" y="4700764"/>
            <a:ext cx="5699958" cy="390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38745" y="8782555"/>
            <a:ext cx="52939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9: The </a:t>
            </a:r>
            <a:r>
              <a:rPr dirty="0" sz="1200" spc="-10">
                <a:latin typeface="LM Roman 12"/>
                <a:cs typeface="LM Roman 12"/>
              </a:rPr>
              <a:t>first </a:t>
            </a:r>
            <a:r>
              <a:rPr dirty="0" sz="1200" spc="-5">
                <a:latin typeface="LM Roman 12"/>
                <a:cs typeface="LM Roman 12"/>
              </a:rPr>
              <a:t>bar is for MinMax </a:t>
            </a:r>
            <a:r>
              <a:rPr dirty="0" sz="1200" spc="-20">
                <a:latin typeface="LM Roman 12"/>
                <a:cs typeface="LM Roman 12"/>
              </a:rPr>
              <a:t>VCR </a:t>
            </a:r>
            <a:r>
              <a:rPr dirty="0" sz="1200" spc="-5">
                <a:latin typeface="LM Roman 12"/>
                <a:cs typeface="LM Roman 12"/>
              </a:rPr>
              <a:t>and second for StandardScaler</a:t>
            </a:r>
            <a:r>
              <a:rPr dirty="0" sz="1200" spc="-18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VCR.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699" y="901697"/>
            <a:ext cx="30022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LM Roman 12"/>
                <a:cs typeface="LM Roman 12"/>
              </a:rPr>
              <a:t>Bank: ’JPM’, </a:t>
            </a:r>
            <a:r>
              <a:rPr dirty="0" sz="1200" spc="-15" b="1">
                <a:latin typeface="LM Roman 12"/>
                <a:cs typeface="LM Roman 12"/>
              </a:rPr>
              <a:t>’BAC’, </a:t>
            </a:r>
            <a:r>
              <a:rPr dirty="0" sz="1200" spc="-5" b="1">
                <a:latin typeface="LM Roman 12"/>
                <a:cs typeface="LM Roman 12"/>
              </a:rPr>
              <a:t>’C’ , ’GS,</a:t>
            </a:r>
            <a:r>
              <a:rPr dirty="0" sz="1200" spc="12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’HSBC’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7158" y="1478593"/>
            <a:ext cx="5699958" cy="4259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01585" y="5918197"/>
            <a:ext cx="536829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10: The </a:t>
            </a:r>
            <a:r>
              <a:rPr dirty="0" sz="1200" spc="-10">
                <a:latin typeface="LM Roman 12"/>
                <a:cs typeface="LM Roman 12"/>
              </a:rPr>
              <a:t>first </a:t>
            </a:r>
            <a:r>
              <a:rPr dirty="0" sz="1200" spc="-5">
                <a:latin typeface="LM Roman 12"/>
                <a:cs typeface="LM Roman 12"/>
              </a:rPr>
              <a:t>bar is for MinMax </a:t>
            </a:r>
            <a:r>
              <a:rPr dirty="0" sz="1200" spc="-20">
                <a:latin typeface="LM Roman 12"/>
                <a:cs typeface="LM Roman 12"/>
              </a:rPr>
              <a:t>VCR </a:t>
            </a:r>
            <a:r>
              <a:rPr dirty="0" sz="1200" spc="-5">
                <a:latin typeface="LM Roman 12"/>
                <a:cs typeface="LM Roman 12"/>
              </a:rPr>
              <a:t>and second for StandardScaler</a:t>
            </a:r>
            <a:r>
              <a:rPr dirty="0" sz="1200" spc="-19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VCR.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901700" y="6998789"/>
            <a:ext cx="5970905" cy="758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985" indent="222885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LM Roman 12"/>
                <a:cs typeface="LM Roman 12"/>
              </a:rPr>
              <a:t>Compare their </a:t>
            </a:r>
            <a:r>
              <a:rPr dirty="0" sz="1200" spc="-15" b="1">
                <a:latin typeface="LM Roman 12"/>
                <a:cs typeface="LM Roman 12"/>
              </a:rPr>
              <a:t>variance </a:t>
            </a:r>
            <a:r>
              <a:rPr dirty="0" sz="1200" spc="-10" b="1">
                <a:latin typeface="LM Roman 12"/>
                <a:cs typeface="LM Roman 12"/>
              </a:rPr>
              <a:t>concentration </a:t>
            </a:r>
            <a:r>
              <a:rPr dirty="0" sz="1200" spc="-5" b="1">
                <a:latin typeface="LM Roman 12"/>
                <a:cs typeface="LM Roman 12"/>
              </a:rPr>
              <a:t>ratios under </a:t>
            </a:r>
            <a:r>
              <a:rPr dirty="0" sz="1200" spc="-15" b="1">
                <a:latin typeface="LM Roman 12"/>
                <a:cs typeface="LM Roman 12"/>
              </a:rPr>
              <a:t>different </a:t>
            </a:r>
            <a:r>
              <a:rPr dirty="0" sz="1200" spc="-5" b="1">
                <a:latin typeface="LM Roman 12"/>
                <a:cs typeface="LM Roman 12"/>
              </a:rPr>
              <a:t>normalization  </a:t>
            </a:r>
            <a:r>
              <a:rPr dirty="0" sz="1200" b="1">
                <a:latin typeface="LM Roman 12"/>
                <a:cs typeface="LM Roman 12"/>
              </a:rPr>
              <a:t>methods, </a:t>
            </a:r>
            <a:r>
              <a:rPr dirty="0" sz="1200" spc="-5" b="1">
                <a:latin typeface="LM Roman 12"/>
                <a:cs typeface="LM Roman 12"/>
              </a:rPr>
              <a:t>what can </a:t>
            </a:r>
            <a:r>
              <a:rPr dirty="0" sz="1200" spc="-20" b="1">
                <a:latin typeface="LM Roman 12"/>
                <a:cs typeface="LM Roman 12"/>
              </a:rPr>
              <a:t>you</a:t>
            </a:r>
            <a:r>
              <a:rPr dirty="0" sz="1200" spc="-1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find?</a:t>
            </a:r>
            <a:endParaRPr sz="1200">
              <a:latin typeface="LM Roman 12"/>
              <a:cs typeface="LM Roman 12"/>
            </a:endParaRPr>
          </a:p>
          <a:p>
            <a:pPr marL="12700" marR="5080" indent="222885">
              <a:lnSpc>
                <a:spcPct val="100000"/>
              </a:lnSpc>
              <a:spcBef>
                <a:spcPts val="10"/>
              </a:spcBef>
              <a:tabLst>
                <a:tab pos="4017010" algn="l"/>
              </a:tabLst>
            </a:pPr>
            <a:r>
              <a:rPr dirty="0" sz="1200" spc="-5">
                <a:latin typeface="LM Roman 12"/>
                <a:cs typeface="LM Roman 12"/>
              </a:rPr>
              <a:t>There</a:t>
            </a:r>
            <a:r>
              <a:rPr dirty="0" sz="1200" spc="1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more</a:t>
            </a:r>
            <a:r>
              <a:rPr dirty="0" sz="1200" spc="1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difference</a:t>
            </a:r>
            <a:r>
              <a:rPr dirty="0" sz="1200" spc="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MinMax</a:t>
            </a:r>
            <a:r>
              <a:rPr dirty="0" sz="1200" spc="1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normalized</a:t>
            </a:r>
            <a:r>
              <a:rPr dirty="0" sz="1200" spc="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data.	So, minmax normalization is  probably </a:t>
            </a:r>
            <a:r>
              <a:rPr dirty="0" sz="1200">
                <a:latin typeface="LM Roman 12"/>
                <a:cs typeface="LM Roman 12"/>
              </a:rPr>
              <a:t>better </a:t>
            </a:r>
            <a:r>
              <a:rPr dirty="0" sz="1200" spc="-5">
                <a:latin typeface="LM Roman 12"/>
                <a:cs typeface="LM Roman 12"/>
              </a:rPr>
              <a:t>than scaling the data. A comparison with </a:t>
            </a:r>
            <a:r>
              <a:rPr dirty="0" sz="1200" spc="-10">
                <a:latin typeface="LM Roman 12"/>
                <a:cs typeface="LM Roman 12"/>
              </a:rPr>
              <a:t>centering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interesting</a:t>
            </a:r>
            <a:r>
              <a:rPr dirty="0" sz="1200" spc="-24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too.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1697"/>
            <a:ext cx="597027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2885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LM Roman 12"/>
                <a:cs typeface="LM Roman 12"/>
              </a:rPr>
              <a:t>1. Calculate the stock log returns in </a:t>
            </a:r>
            <a:r>
              <a:rPr dirty="0" sz="1200" spc="-15" b="1">
                <a:latin typeface="LM Roman 12"/>
                <a:cs typeface="LM Roman 12"/>
              </a:rPr>
              <a:t>each </a:t>
            </a:r>
            <a:r>
              <a:rPr dirty="0" sz="1200" spc="-5" b="1">
                <a:latin typeface="LM Roman 12"/>
                <a:cs typeface="LM Roman 12"/>
              </a:rPr>
              <a:t>time </a:t>
            </a:r>
            <a:r>
              <a:rPr dirty="0" sz="1200" spc="-20" b="1">
                <a:latin typeface="LM Roman 12"/>
                <a:cs typeface="LM Roman 12"/>
              </a:rPr>
              <a:t>interval </a:t>
            </a:r>
            <a:r>
              <a:rPr dirty="0" sz="1200" spc="-5" b="1">
                <a:latin typeface="LM Roman 12"/>
                <a:cs typeface="LM Roman 12"/>
              </a:rPr>
              <a:t>for </a:t>
            </a:r>
            <a:r>
              <a:rPr dirty="0" sz="1200" spc="-15" b="1">
                <a:latin typeface="LM Roman 12"/>
                <a:cs typeface="LM Roman 12"/>
              </a:rPr>
              <a:t>each </a:t>
            </a:r>
            <a:r>
              <a:rPr dirty="0" sz="1200" spc="-5" b="1">
                <a:latin typeface="LM Roman 12"/>
                <a:cs typeface="LM Roman 12"/>
              </a:rPr>
              <a:t>stock and  plot</a:t>
            </a:r>
            <a:r>
              <a:rPr dirty="0" sz="1200" spc="-1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it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1079" y="1904832"/>
            <a:ext cx="5715532" cy="6292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19489" y="8442551"/>
            <a:ext cx="29330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11: Log return for daily closing</a:t>
            </a:r>
            <a:r>
              <a:rPr dirty="0" sz="1200" spc="11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price.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1697"/>
            <a:ext cx="5969635" cy="755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2885">
              <a:lnSpc>
                <a:spcPct val="100000"/>
              </a:lnSpc>
              <a:spcBef>
                <a:spcPts val="95"/>
              </a:spcBef>
              <a:tabLst>
                <a:tab pos="518795" algn="l"/>
              </a:tabLst>
            </a:pPr>
            <a:r>
              <a:rPr dirty="0" sz="1200" spc="-5" b="1">
                <a:latin typeface="LM Roman 12"/>
                <a:cs typeface="LM Roman 12"/>
              </a:rPr>
              <a:t>2.	Compute the max, min, mean, median, standard deviation, </a:t>
            </a:r>
            <a:r>
              <a:rPr dirty="0" sz="1200" spc="-10" b="1">
                <a:latin typeface="LM Roman 12"/>
                <a:cs typeface="LM Roman 12"/>
              </a:rPr>
              <a:t>skewness,  </a:t>
            </a:r>
            <a:r>
              <a:rPr dirty="0" sz="1200" spc="-5" b="1">
                <a:latin typeface="LM Roman 12"/>
                <a:cs typeface="LM Roman 12"/>
              </a:rPr>
              <a:t>kurtosis for close price and </a:t>
            </a:r>
            <a:r>
              <a:rPr dirty="0" sz="1200" spc="-15" b="1">
                <a:latin typeface="LM Roman 12"/>
                <a:cs typeface="LM Roman 12"/>
              </a:rPr>
              <a:t>volume </a:t>
            </a:r>
            <a:r>
              <a:rPr dirty="0" sz="1200" spc="-5" b="1">
                <a:latin typeface="LM Roman 12"/>
                <a:cs typeface="LM Roman 12"/>
              </a:rPr>
              <a:t>for </a:t>
            </a:r>
            <a:r>
              <a:rPr dirty="0" sz="1200" spc="-15" b="1">
                <a:latin typeface="LM Roman 12"/>
                <a:cs typeface="LM Roman 12"/>
              </a:rPr>
              <a:t>each </a:t>
            </a:r>
            <a:r>
              <a:rPr dirty="0" sz="1200" spc="-5" b="1">
                <a:latin typeface="LM Roman 12"/>
                <a:cs typeface="LM Roman 12"/>
              </a:rPr>
              <a:t>data set (need</a:t>
            </a:r>
            <a:r>
              <a:rPr dirty="0" sz="1200" spc="2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plots).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</a:pPr>
            <a:endParaRPr sz="1000">
              <a:latin typeface="LM Roman 12"/>
              <a:cs typeface="LM Roman 12"/>
            </a:endParaRPr>
          </a:p>
          <a:p>
            <a:pPr marL="235585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Close Price : Comparison </a:t>
            </a:r>
            <a:r>
              <a:rPr dirty="0" sz="1200" spc="-25" b="1">
                <a:latin typeface="LM Roman 12"/>
                <a:cs typeface="LM Roman 12"/>
              </a:rPr>
              <a:t>by</a:t>
            </a:r>
            <a:r>
              <a:rPr dirty="0" sz="1200" spc="14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Stock.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842" y="1879139"/>
            <a:ext cx="6031825" cy="4483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70" y="986574"/>
            <a:ext cx="5623245" cy="637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68308" y="7899841"/>
            <a:ext cx="243459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12: Comparison </a:t>
            </a:r>
            <a:r>
              <a:rPr dirty="0" sz="1200" spc="-25">
                <a:latin typeface="LM Roman 12"/>
                <a:cs typeface="LM Roman 12"/>
              </a:rPr>
              <a:t>by</a:t>
            </a:r>
            <a:r>
              <a:rPr dirty="0" sz="1200" spc="11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Attribute.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699" y="901697"/>
            <a:ext cx="5886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20" b="1">
                <a:latin typeface="LM Roman 12"/>
                <a:cs typeface="LM Roman 12"/>
              </a:rPr>
              <a:t>V</a:t>
            </a:r>
            <a:r>
              <a:rPr dirty="0" sz="1200" spc="-5" b="1">
                <a:latin typeface="LM Roman 12"/>
                <a:cs typeface="LM Roman 12"/>
              </a:rPr>
              <a:t>olume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4427" y="1328209"/>
            <a:ext cx="5647796" cy="6407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94241" y="8229267"/>
            <a:ext cx="21831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13: Comparison </a:t>
            </a:r>
            <a:r>
              <a:rPr dirty="0" sz="1200" spc="-25">
                <a:latin typeface="LM Roman 12"/>
                <a:cs typeface="LM Roman 12"/>
              </a:rPr>
              <a:t>by</a:t>
            </a:r>
            <a:r>
              <a:rPr dirty="0" sz="1200" spc="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Stock.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802" y="985786"/>
            <a:ext cx="5606559" cy="6313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700" y="7899982"/>
            <a:ext cx="6191885" cy="1009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159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14: Comparison </a:t>
            </a:r>
            <a:r>
              <a:rPr dirty="0" sz="1200" spc="-25">
                <a:latin typeface="LM Roman 12"/>
                <a:cs typeface="LM Roman 12"/>
              </a:rPr>
              <a:t>by</a:t>
            </a:r>
            <a:r>
              <a:rPr dirty="0" sz="1200" spc="1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Attribute.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LM Roman 12"/>
              <a:cs typeface="LM Roman 12"/>
            </a:endParaRPr>
          </a:p>
          <a:p>
            <a:pPr marL="12700" marR="5080" indent="222885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1.</a:t>
            </a:r>
            <a:r>
              <a:rPr dirty="0" sz="1200" spc="9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Retrieve</a:t>
            </a:r>
            <a:r>
              <a:rPr dirty="0" sz="1200" spc="-15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daily</a:t>
            </a:r>
            <a:r>
              <a:rPr dirty="0" sz="1200" spc="-15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stock</a:t>
            </a:r>
            <a:r>
              <a:rPr dirty="0" sz="1200" spc="-15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data</a:t>
            </a:r>
            <a:r>
              <a:rPr dirty="0" sz="1200" spc="-15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for</a:t>
            </a:r>
            <a:r>
              <a:rPr dirty="0" sz="1200" spc="-15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the</a:t>
            </a:r>
            <a:r>
              <a:rPr dirty="0" sz="1200" spc="-15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following</a:t>
            </a:r>
            <a:r>
              <a:rPr dirty="0" sz="1200" spc="-15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types</a:t>
            </a:r>
            <a:r>
              <a:rPr dirty="0" sz="1200" spc="-15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of</a:t>
            </a:r>
            <a:r>
              <a:rPr dirty="0" sz="1200" spc="-15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companies</a:t>
            </a:r>
            <a:r>
              <a:rPr dirty="0" sz="1200" spc="-15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from</a:t>
            </a:r>
            <a:r>
              <a:rPr dirty="0" sz="1200" spc="-15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02/01/2015  to 02/01/2021and write it in csv – IT: </a:t>
            </a:r>
            <a:r>
              <a:rPr dirty="0" sz="1200" spc="-10" b="1">
                <a:latin typeface="LM Roman 12"/>
                <a:cs typeface="LM Roman 12"/>
              </a:rPr>
              <a:t>GOOG, </a:t>
            </a:r>
            <a:r>
              <a:rPr dirty="0" sz="1200" spc="-5" b="1">
                <a:latin typeface="LM Roman 12"/>
                <a:cs typeface="LM Roman 12"/>
              </a:rPr>
              <a:t>AAPL, MSFT, AMZN, FB –  Bank: ’JPM’, </a:t>
            </a:r>
            <a:r>
              <a:rPr dirty="0" sz="1200" spc="-15" b="1">
                <a:latin typeface="LM Roman 12"/>
                <a:cs typeface="LM Roman 12"/>
              </a:rPr>
              <a:t>’BAC’, </a:t>
            </a:r>
            <a:r>
              <a:rPr dirty="0" sz="1200" spc="-5" b="1">
                <a:latin typeface="LM Roman 12"/>
                <a:cs typeface="LM Roman 12"/>
              </a:rPr>
              <a:t>’C’ , ’GS,</a:t>
            </a:r>
            <a:r>
              <a:rPr dirty="0" sz="1200" spc="15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’HSBC’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699" y="901697"/>
            <a:ext cx="54921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LM Roman 12"/>
                <a:cs typeface="LM Roman 12"/>
              </a:rPr>
              <a:t>1. Compare the stock price patterns of these companies during the</a:t>
            </a:r>
            <a:r>
              <a:rPr dirty="0" sz="1200" spc="160" b="1">
                <a:latin typeface="LM Roman 12"/>
                <a:cs typeface="LM Roman 12"/>
              </a:rPr>
              <a:t> </a:t>
            </a:r>
            <a:r>
              <a:rPr dirty="0" sz="1200" spc="-15" b="1">
                <a:latin typeface="LM Roman 12"/>
                <a:cs typeface="LM Roman 12"/>
              </a:rPr>
              <a:t>years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260" y="1318948"/>
            <a:ext cx="5689927" cy="675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8258757"/>
            <a:ext cx="596646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15:</a:t>
            </a:r>
            <a:r>
              <a:rPr dirty="0" sz="1200" spc="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[’blue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:</a:t>
            </a:r>
            <a:r>
              <a:rPr dirty="0" sz="1200" spc="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AMZN’,’red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:</a:t>
            </a:r>
            <a:r>
              <a:rPr dirty="0" sz="1200" spc="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MSFT’,’pink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:</a:t>
            </a:r>
            <a:r>
              <a:rPr dirty="0" sz="1200" spc="7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FB’,’yellow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:</a:t>
            </a:r>
            <a:r>
              <a:rPr dirty="0" sz="1200" spc="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AAPL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’,’green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:JPM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’,’magenta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</a:rPr>
              <a:t>: </a:t>
            </a:r>
            <a:r>
              <a:rPr dirty="0" sz="1200" spc="-15">
                <a:latin typeface="LM Roman 12"/>
                <a:cs typeface="LM Roman 12"/>
              </a:rPr>
              <a:t>BAC </a:t>
            </a:r>
            <a:r>
              <a:rPr dirty="0" sz="1200" spc="-10">
                <a:latin typeface="LM Roman 12"/>
                <a:cs typeface="LM Roman 12"/>
              </a:rPr>
              <a:t>’,’black </a:t>
            </a:r>
            <a:r>
              <a:rPr dirty="0" sz="1200" spc="-5">
                <a:latin typeface="LM Roman 12"/>
                <a:cs typeface="LM Roman 12"/>
              </a:rPr>
              <a:t>: </a:t>
            </a:r>
            <a:r>
              <a:rPr dirty="0" sz="1200" spc="-10">
                <a:latin typeface="LM Roman 12"/>
                <a:cs typeface="LM Roman 12"/>
              </a:rPr>
              <a:t>Citi’,’gray </a:t>
            </a:r>
            <a:r>
              <a:rPr dirty="0" sz="1200" spc="-5">
                <a:latin typeface="LM Roman 12"/>
                <a:cs typeface="LM Roman 12"/>
              </a:rPr>
              <a:t>: GS </a:t>
            </a:r>
            <a:r>
              <a:rPr dirty="0" sz="1200" spc="-10">
                <a:latin typeface="LM Roman 12"/>
                <a:cs typeface="LM Roman 12"/>
              </a:rPr>
              <a:t>’,’brown </a:t>
            </a:r>
            <a:r>
              <a:rPr dirty="0" sz="1200" spc="-5">
                <a:latin typeface="LM Roman 12"/>
                <a:cs typeface="LM Roman 12"/>
              </a:rPr>
              <a:t>:</a:t>
            </a:r>
            <a:r>
              <a:rPr dirty="0" sz="1200" spc="1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HSBC’]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655" y="958027"/>
            <a:ext cx="5689131" cy="6399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83052" y="7540266"/>
            <a:ext cx="2606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16: [Standard Sclaler Norm</a:t>
            </a:r>
            <a:r>
              <a:rPr dirty="0" sz="1200" spc="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Plot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24699" y="901697"/>
            <a:ext cx="4933950" cy="258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LM Roman 12"/>
                <a:cs typeface="LM Roman 12"/>
              </a:rPr>
              <a:t>2. Calculate the </a:t>
            </a:r>
            <a:r>
              <a:rPr dirty="0" sz="1200" spc="-15" b="1">
                <a:latin typeface="LM Roman 12"/>
                <a:cs typeface="LM Roman 12"/>
              </a:rPr>
              <a:t>days </a:t>
            </a:r>
            <a:r>
              <a:rPr dirty="0" sz="1200" spc="-5" b="1">
                <a:latin typeface="LM Roman 12"/>
                <a:cs typeface="LM Roman 12"/>
              </a:rPr>
              <a:t>of up and </a:t>
            </a:r>
            <a:r>
              <a:rPr dirty="0" sz="1200" spc="-15" b="1">
                <a:latin typeface="LM Roman 12"/>
                <a:cs typeface="LM Roman 12"/>
              </a:rPr>
              <a:t>down </a:t>
            </a:r>
            <a:r>
              <a:rPr dirty="0" sz="1200" spc="-5" b="1">
                <a:latin typeface="LM Roman 12"/>
                <a:cs typeface="LM Roman 12"/>
              </a:rPr>
              <a:t>for </a:t>
            </a:r>
            <a:r>
              <a:rPr dirty="0" sz="1200" spc="-15" b="1">
                <a:latin typeface="LM Roman 12"/>
                <a:cs typeface="LM Roman 12"/>
              </a:rPr>
              <a:t>each </a:t>
            </a:r>
            <a:r>
              <a:rPr dirty="0" sz="1200" spc="-5" b="1">
                <a:latin typeface="LM Roman 12"/>
                <a:cs typeface="LM Roman 12"/>
              </a:rPr>
              <a:t>stock in </a:t>
            </a:r>
            <a:r>
              <a:rPr dirty="0" sz="1200" spc="-15" b="1">
                <a:latin typeface="LM Roman 12"/>
                <a:cs typeface="LM Roman 12"/>
              </a:rPr>
              <a:t>each</a:t>
            </a:r>
            <a:r>
              <a:rPr dirty="0" sz="1200" spc="175" b="1">
                <a:latin typeface="LM Roman 12"/>
                <a:cs typeface="LM Roman 12"/>
              </a:rPr>
              <a:t> </a:t>
            </a:r>
            <a:r>
              <a:rPr dirty="0" sz="1200" spc="-15" b="1">
                <a:latin typeface="LM Roman 12"/>
                <a:cs typeface="LM Roman 12"/>
              </a:rPr>
              <a:t>year.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Number of </a:t>
            </a:r>
            <a:r>
              <a:rPr dirty="0" sz="1200" spc="-15" b="1">
                <a:latin typeface="LM Roman 12"/>
                <a:cs typeface="LM Roman 12"/>
              </a:rPr>
              <a:t>Days </a:t>
            </a:r>
            <a:r>
              <a:rPr dirty="0" sz="1200" spc="-5" b="1">
                <a:latin typeface="LM Roman 12"/>
                <a:cs typeface="LM Roman 12"/>
              </a:rPr>
              <a:t>up and </a:t>
            </a:r>
            <a:r>
              <a:rPr dirty="0" sz="1200" spc="-15" b="1">
                <a:latin typeface="LM Roman 12"/>
                <a:cs typeface="LM Roman 12"/>
              </a:rPr>
              <a:t>Down </a:t>
            </a:r>
            <a:r>
              <a:rPr dirty="0" sz="1200" spc="-5" b="1">
                <a:latin typeface="LM Roman 12"/>
                <a:cs typeface="LM Roman 12"/>
              </a:rPr>
              <a:t>based on </a:t>
            </a:r>
            <a:r>
              <a:rPr dirty="0" sz="1200" spc="5" b="1">
                <a:latin typeface="LM Roman 12"/>
                <a:cs typeface="LM Roman 12"/>
              </a:rPr>
              <a:t>open </a:t>
            </a:r>
            <a:r>
              <a:rPr dirty="0" sz="1200" spc="-5" b="1">
                <a:latin typeface="LM Roman 12"/>
                <a:cs typeface="LM Roman 12"/>
              </a:rPr>
              <a:t>and close</a:t>
            </a:r>
            <a:r>
              <a:rPr dirty="0" sz="1200" spc="-1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price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</a:rPr>
              <a:t>GOOG : 88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</a:rPr>
              <a:t>AMZN : 753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</a:rPr>
              <a:t>MSFT : 696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LM Roman 12"/>
                <a:cs typeface="LM Roman 12"/>
              </a:rPr>
              <a:t>FB : 730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</a:rPr>
              <a:t>AAPL : 696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</a:rPr>
              <a:t>JPM :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723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5">
                <a:latin typeface="LM Roman 12"/>
                <a:cs typeface="LM Roman 12"/>
              </a:rPr>
              <a:t>BAC </a:t>
            </a:r>
            <a:r>
              <a:rPr dirty="0" sz="1200" spc="-5">
                <a:latin typeface="LM Roman 12"/>
                <a:cs typeface="LM Roman 12"/>
              </a:rPr>
              <a:t>: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736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</a:rPr>
              <a:t>C : 723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</a:rPr>
              <a:t>GS : 754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</a:rPr>
              <a:t>HSBC : 742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862001"/>
            <a:ext cx="5969635" cy="1002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latin typeface="LM Roman 12"/>
                <a:cs typeface="LM Roman 12"/>
              </a:rPr>
              <a:t>References</a:t>
            </a:r>
            <a:endParaRPr sz="1700">
              <a:latin typeface="LM Roman 12"/>
              <a:cs typeface="LM Roman 12"/>
            </a:endParaRPr>
          </a:p>
          <a:p>
            <a:pPr marL="283210" marR="5080" indent="-208279">
              <a:lnSpc>
                <a:spcPct val="100000"/>
              </a:lnSpc>
              <a:spcBef>
                <a:spcPts val="840"/>
              </a:spcBef>
            </a:pPr>
            <a:r>
              <a:rPr dirty="0" sz="1000" spc="-10">
                <a:latin typeface="Latin Modern Math"/>
                <a:cs typeface="Latin Modern Math"/>
              </a:rPr>
              <a:t>[1]Khoshrou2017SVDbasedVA, </a:t>
            </a:r>
            <a:r>
              <a:rPr dirty="0" sz="1000" spc="-5">
                <a:latin typeface="Latin Modern Math"/>
                <a:cs typeface="Latin Modern Math"/>
              </a:rPr>
              <a:t>title=SVD-based visualisation and approximation for time series data in  smart energy systems, author=Abdolrahman Khoshrou and Andre B. Dorsman and Eric J. </a:t>
            </a:r>
            <a:r>
              <a:rPr dirty="0" sz="1000" spc="-15">
                <a:latin typeface="Latin Modern Math"/>
                <a:cs typeface="Latin Modern Math"/>
              </a:rPr>
              <a:t>Pauwels,  </a:t>
            </a:r>
            <a:r>
              <a:rPr dirty="0" sz="1000" spc="-5">
                <a:latin typeface="Latin Modern Math"/>
                <a:cs typeface="Latin Modern Math"/>
              </a:rPr>
              <a:t>journal=2017 IEEE PES </a:t>
            </a:r>
            <a:r>
              <a:rPr dirty="0" sz="1000" spc="-15">
                <a:latin typeface="Latin Modern Math"/>
                <a:cs typeface="Latin Modern Math"/>
              </a:rPr>
              <a:t>Innovative </a:t>
            </a:r>
            <a:r>
              <a:rPr dirty="0" sz="1000" spc="-5">
                <a:latin typeface="Latin Modern Math"/>
                <a:cs typeface="Latin Modern Math"/>
              </a:rPr>
              <a:t>Smart Grid </a:t>
            </a:r>
            <a:r>
              <a:rPr dirty="0" sz="1000" spc="-15">
                <a:latin typeface="Latin Modern Math"/>
                <a:cs typeface="Latin Modern Math"/>
              </a:rPr>
              <a:t>Technologies </a:t>
            </a:r>
            <a:r>
              <a:rPr dirty="0" sz="1000" spc="-5">
                <a:latin typeface="Latin Modern Math"/>
                <a:cs typeface="Latin Modern Math"/>
              </a:rPr>
              <a:t>Conference </a:t>
            </a:r>
            <a:r>
              <a:rPr dirty="0" sz="1000">
                <a:latin typeface="Latin Modern Math"/>
                <a:cs typeface="Latin Modern Math"/>
              </a:rPr>
              <a:t>Europe </a:t>
            </a:r>
            <a:r>
              <a:rPr dirty="0" sz="1000" spc="-5">
                <a:latin typeface="Latin Modern Math"/>
                <a:cs typeface="Latin Modern Math"/>
              </a:rPr>
              <a:t>(ISGT-Europe),  </a:t>
            </a:r>
            <a:r>
              <a:rPr dirty="0" sz="1000" spc="-10">
                <a:latin typeface="Latin Modern Math"/>
                <a:cs typeface="Latin Modern Math"/>
              </a:rPr>
              <a:t>year=2017,</a:t>
            </a:r>
            <a:r>
              <a:rPr dirty="0" sz="1000" spc="-5">
                <a:latin typeface="Latin Modern Math"/>
                <a:cs typeface="Latin Modern Math"/>
              </a:rPr>
              <a:t> pages=1-6</a:t>
            </a:r>
            <a:endParaRPr sz="1000">
              <a:latin typeface="Latin Modern Math"/>
              <a:cs typeface="Latin Modern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699" y="901697"/>
            <a:ext cx="199643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1. Data Visualization :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AAPL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6285" y="1318467"/>
            <a:ext cx="6390490" cy="6340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1172" y="7868891"/>
            <a:ext cx="4748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1: This is a plot for </a:t>
            </a:r>
            <a:r>
              <a:rPr dirty="0" sz="1200" spc="-10">
                <a:latin typeface="LM Roman 12"/>
                <a:cs typeface="LM Roman 12"/>
              </a:rPr>
              <a:t>market </a:t>
            </a:r>
            <a:r>
              <a:rPr dirty="0" sz="1200" spc="-5">
                <a:latin typeface="LM Roman 12"/>
                <a:cs typeface="LM Roman 12"/>
              </a:rPr>
              <a:t>Close, Change </a:t>
            </a:r>
            <a:r>
              <a:rPr dirty="0" sz="1200" spc="-25">
                <a:latin typeface="LM Roman 12"/>
                <a:cs typeface="LM Roman 12"/>
              </a:rPr>
              <a:t>over </a:t>
            </a:r>
            <a:r>
              <a:rPr dirty="0" sz="1200" spc="-5">
                <a:latin typeface="LM Roman 12"/>
                <a:cs typeface="LM Roman 12"/>
              </a:rPr>
              <a:t>time and</a:t>
            </a:r>
            <a:r>
              <a:rPr dirty="0" sz="1200" spc="1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volume.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699" y="901697"/>
            <a:ext cx="18999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2. Data Visualization :</a:t>
            </a:r>
            <a:r>
              <a:rPr dirty="0" sz="1200" spc="20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BAC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6285" y="1318467"/>
            <a:ext cx="6390490" cy="6340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1172" y="7868891"/>
            <a:ext cx="4748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2: This is a plot for </a:t>
            </a:r>
            <a:r>
              <a:rPr dirty="0" sz="1200" spc="-10">
                <a:latin typeface="LM Roman 12"/>
                <a:cs typeface="LM Roman 12"/>
              </a:rPr>
              <a:t>market </a:t>
            </a:r>
            <a:r>
              <a:rPr dirty="0" sz="1200" spc="-5">
                <a:latin typeface="LM Roman 12"/>
                <a:cs typeface="LM Roman 12"/>
              </a:rPr>
              <a:t>Close, Change </a:t>
            </a:r>
            <a:r>
              <a:rPr dirty="0" sz="1200" spc="-25">
                <a:latin typeface="LM Roman 12"/>
                <a:cs typeface="LM Roman 12"/>
              </a:rPr>
              <a:t>over </a:t>
            </a:r>
            <a:r>
              <a:rPr dirty="0" sz="1200" spc="-5">
                <a:latin typeface="LM Roman 12"/>
                <a:cs typeface="LM Roman 12"/>
              </a:rPr>
              <a:t>time and</a:t>
            </a:r>
            <a:r>
              <a:rPr dirty="0" sz="1200" spc="1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volume.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699" y="901697"/>
            <a:ext cx="19761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3. Data Visualization :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WMT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6285" y="1318467"/>
            <a:ext cx="6390490" cy="6340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1172" y="7868891"/>
            <a:ext cx="4748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3: This is a plot for </a:t>
            </a:r>
            <a:r>
              <a:rPr dirty="0" sz="1200" spc="-10">
                <a:latin typeface="LM Roman 12"/>
                <a:cs typeface="LM Roman 12"/>
              </a:rPr>
              <a:t>market </a:t>
            </a:r>
            <a:r>
              <a:rPr dirty="0" sz="1200" spc="-5">
                <a:latin typeface="LM Roman 12"/>
                <a:cs typeface="LM Roman 12"/>
              </a:rPr>
              <a:t>Close, Change </a:t>
            </a:r>
            <a:r>
              <a:rPr dirty="0" sz="1200" spc="-25">
                <a:latin typeface="LM Roman 12"/>
                <a:cs typeface="LM Roman 12"/>
              </a:rPr>
              <a:t>over </a:t>
            </a:r>
            <a:r>
              <a:rPr dirty="0" sz="1200" spc="-5">
                <a:latin typeface="LM Roman 12"/>
                <a:cs typeface="LM Roman 12"/>
              </a:rPr>
              <a:t>time and</a:t>
            </a:r>
            <a:r>
              <a:rPr dirty="0" sz="1200" spc="1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volume.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699" y="901697"/>
            <a:ext cx="19081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4. Data Visualization :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AEO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6556" y="1318467"/>
            <a:ext cx="6395725" cy="6340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1172" y="7868891"/>
            <a:ext cx="4748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4: This is a plot for </a:t>
            </a:r>
            <a:r>
              <a:rPr dirty="0" sz="1200" spc="-10">
                <a:latin typeface="LM Roman 12"/>
                <a:cs typeface="LM Roman 12"/>
              </a:rPr>
              <a:t>market </a:t>
            </a:r>
            <a:r>
              <a:rPr dirty="0" sz="1200" spc="-5">
                <a:latin typeface="LM Roman 12"/>
                <a:cs typeface="LM Roman 12"/>
              </a:rPr>
              <a:t>Close, Change </a:t>
            </a:r>
            <a:r>
              <a:rPr dirty="0" sz="1200" spc="-25">
                <a:latin typeface="LM Roman 12"/>
                <a:cs typeface="LM Roman 12"/>
              </a:rPr>
              <a:t>over </a:t>
            </a:r>
            <a:r>
              <a:rPr dirty="0" sz="1200" spc="-5">
                <a:latin typeface="LM Roman 12"/>
                <a:cs typeface="LM Roman 12"/>
              </a:rPr>
              <a:t>time and</a:t>
            </a:r>
            <a:r>
              <a:rPr dirty="0" sz="1200" spc="1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volume.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34893"/>
            <a:ext cx="17462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1000" algn="l"/>
              </a:tabLst>
            </a:pPr>
            <a:r>
              <a:rPr dirty="0" sz="1700" spc="10" b="1">
                <a:latin typeface="LM Roman 12"/>
                <a:cs typeface="LM Roman 12"/>
              </a:rPr>
              <a:t>3	Question</a:t>
            </a:r>
            <a:r>
              <a:rPr dirty="0" sz="1700" spc="-65" b="1">
                <a:latin typeface="LM Roman 12"/>
                <a:cs typeface="LM Roman 12"/>
              </a:rPr>
              <a:t> </a:t>
            </a:r>
            <a:r>
              <a:rPr dirty="0" sz="1700" spc="5" b="1">
                <a:latin typeface="LM Roman 12"/>
                <a:cs typeface="LM Roman 12"/>
              </a:rPr>
              <a:t>2,3</a:t>
            </a:r>
            <a:endParaRPr sz="170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95511"/>
            <a:ext cx="5969635" cy="758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19075" algn="l"/>
              </a:tabLst>
            </a:pPr>
            <a:r>
              <a:rPr dirty="0" sz="1200" spc="-5" b="1">
                <a:latin typeface="LM Roman 12"/>
                <a:cs typeface="LM Roman 12"/>
              </a:rPr>
              <a:t>Compute</a:t>
            </a:r>
            <a:r>
              <a:rPr dirty="0" sz="1200" spc="-6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the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15" b="1">
                <a:latin typeface="LM Roman 12"/>
                <a:cs typeface="LM Roman 12"/>
              </a:rPr>
              <a:t>variance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concentration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ratios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of</a:t>
            </a:r>
            <a:r>
              <a:rPr dirty="0" sz="1200" spc="-6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data</a:t>
            </a:r>
            <a:r>
              <a:rPr dirty="0" sz="1200" spc="-6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and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visualize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it.</a:t>
            </a:r>
            <a:r>
              <a:rPr dirty="0" sz="1200" spc="13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What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can  </a:t>
            </a:r>
            <a:r>
              <a:rPr dirty="0" sz="1200" spc="-20" b="1">
                <a:latin typeface="LM Roman 12"/>
                <a:cs typeface="LM Roman 12"/>
              </a:rPr>
              <a:t>you</a:t>
            </a:r>
            <a:r>
              <a:rPr dirty="0" sz="1200" spc="-10" b="1">
                <a:latin typeface="LM Roman 12"/>
                <a:cs typeface="LM Roman 12"/>
              </a:rPr>
              <a:t> find?</a:t>
            </a:r>
            <a:endParaRPr sz="1200">
              <a:latin typeface="LM Roman 12"/>
              <a:cs typeface="LM Roman 12"/>
            </a:endParaRPr>
          </a:p>
          <a:p>
            <a:pPr marL="12700" marR="5080" indent="222885">
              <a:lnSpc>
                <a:spcPct val="100000"/>
              </a:lnSpc>
              <a:spcBef>
                <a:spcPts val="10"/>
              </a:spcBef>
              <a:buAutoNum type="arabicPeriod" startAt="2"/>
              <a:tabLst>
                <a:tab pos="463550" algn="l"/>
              </a:tabLst>
            </a:pPr>
            <a:r>
              <a:rPr dirty="0" sz="1200" spc="-5" b="1">
                <a:latin typeface="LM Roman 12"/>
                <a:cs typeface="LM Roman 12"/>
              </a:rPr>
              <a:t>Compare the </a:t>
            </a:r>
            <a:r>
              <a:rPr dirty="0" sz="1200" spc="-15" b="1">
                <a:latin typeface="LM Roman 12"/>
                <a:cs typeface="LM Roman 12"/>
              </a:rPr>
              <a:t>variance </a:t>
            </a:r>
            <a:r>
              <a:rPr dirty="0" sz="1200" spc="-10" b="1">
                <a:latin typeface="LM Roman 12"/>
                <a:cs typeface="LM Roman 12"/>
              </a:rPr>
              <a:t>concentration </a:t>
            </a:r>
            <a:r>
              <a:rPr dirty="0" sz="1200" spc="-5" b="1">
                <a:latin typeface="LM Roman 12"/>
                <a:cs typeface="LM Roman 12"/>
              </a:rPr>
              <a:t>ratios of the normalized data of the  data </a:t>
            </a:r>
            <a:r>
              <a:rPr dirty="0" sz="1200" spc="-25" b="1">
                <a:latin typeface="LM Roman 12"/>
                <a:cs typeface="LM Roman 12"/>
              </a:rPr>
              <a:t>by </a:t>
            </a:r>
            <a:r>
              <a:rPr dirty="0" sz="1200" spc="-5" b="1">
                <a:latin typeface="LM Roman 12"/>
                <a:cs typeface="LM Roman 12"/>
              </a:rPr>
              <a:t>using </a:t>
            </a:r>
            <a:r>
              <a:rPr dirty="0" sz="1200" spc="-15" b="1">
                <a:latin typeface="LM Roman 12"/>
                <a:cs typeface="LM Roman 12"/>
              </a:rPr>
              <a:t>different </a:t>
            </a:r>
            <a:r>
              <a:rPr dirty="0" sz="1200" spc="-5" b="1">
                <a:latin typeface="LM Roman 12"/>
                <a:cs typeface="LM Roman 12"/>
              </a:rPr>
              <a:t>normalization</a:t>
            </a:r>
            <a:r>
              <a:rPr dirty="0" sz="1200" spc="20" b="1">
                <a:latin typeface="LM Roman 12"/>
                <a:cs typeface="LM Roman 12"/>
              </a:rPr>
              <a:t> </a:t>
            </a:r>
            <a:r>
              <a:rPr dirty="0" sz="1200" b="1">
                <a:latin typeface="LM Roman 12"/>
                <a:cs typeface="LM Roman 12"/>
              </a:rPr>
              <a:t>methods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7158" y="2909211"/>
            <a:ext cx="5699958" cy="5325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1700" y="8422510"/>
            <a:ext cx="596773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5: The </a:t>
            </a:r>
            <a:r>
              <a:rPr dirty="0" sz="1200" spc="-10">
                <a:latin typeface="LM Roman 12"/>
                <a:cs typeface="LM Roman 12"/>
              </a:rPr>
              <a:t>first </a:t>
            </a:r>
            <a:r>
              <a:rPr dirty="0" sz="1200" spc="-5">
                <a:latin typeface="LM Roman 12"/>
                <a:cs typeface="LM Roman 12"/>
              </a:rPr>
              <a:t>bar is for </a:t>
            </a:r>
            <a:r>
              <a:rPr dirty="0" sz="1200" spc="-15">
                <a:latin typeface="LM Roman 12"/>
                <a:cs typeface="LM Roman 12"/>
              </a:rPr>
              <a:t>VCR, </a:t>
            </a:r>
            <a:r>
              <a:rPr dirty="0" sz="1200" spc="-5">
                <a:latin typeface="LM Roman 12"/>
                <a:cs typeface="LM Roman 12"/>
              </a:rPr>
              <a:t>second for MinMax </a:t>
            </a:r>
            <a:r>
              <a:rPr dirty="0" sz="1200" spc="-20">
                <a:latin typeface="LM Roman 12"/>
                <a:cs typeface="LM Roman 12"/>
              </a:rPr>
              <a:t>VCR </a:t>
            </a:r>
            <a:r>
              <a:rPr dirty="0" sz="1200" spc="-5">
                <a:latin typeface="LM Roman 12"/>
                <a:cs typeface="LM Roman 12"/>
              </a:rPr>
              <a:t>and third for StandardScaler  </a:t>
            </a:r>
            <a:r>
              <a:rPr dirty="0" sz="1200" spc="-15">
                <a:latin typeface="LM Roman 12"/>
                <a:cs typeface="LM Roman 12"/>
              </a:rPr>
              <a:t>VCR.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34893"/>
            <a:ext cx="4424680" cy="1151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1000" algn="l"/>
              </a:tabLst>
            </a:pPr>
            <a:r>
              <a:rPr dirty="0" sz="1700" spc="10" b="1">
                <a:latin typeface="LM Roman 12"/>
                <a:cs typeface="LM Roman 12"/>
              </a:rPr>
              <a:t>4	Question</a:t>
            </a:r>
            <a:r>
              <a:rPr dirty="0" sz="1700" b="1">
                <a:latin typeface="LM Roman 12"/>
                <a:cs typeface="LM Roman 12"/>
              </a:rPr>
              <a:t> </a:t>
            </a:r>
            <a:r>
              <a:rPr dirty="0" sz="1700" spc="10" b="1">
                <a:latin typeface="LM Roman 12"/>
                <a:cs typeface="LM Roman 12"/>
              </a:rPr>
              <a:t>4</a:t>
            </a:r>
            <a:endParaRPr sz="17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LM Roman 12"/>
              <a:cs typeface="LM Roman 12"/>
            </a:endParaRPr>
          </a:p>
          <a:p>
            <a:pPr marL="220979" indent="-208915">
              <a:lnSpc>
                <a:spcPct val="100000"/>
              </a:lnSpc>
              <a:buAutoNum type="arabicPeriod" startAt="2"/>
              <a:tabLst>
                <a:tab pos="221615" algn="l"/>
              </a:tabLst>
            </a:pPr>
            <a:r>
              <a:rPr dirty="0" sz="1200" spc="-5" b="1">
                <a:latin typeface="LM Roman 12"/>
                <a:cs typeface="LM Roman 12"/>
              </a:rPr>
              <a:t>Apply 1,2,3 to at least </a:t>
            </a:r>
            <a:r>
              <a:rPr dirty="0" sz="1200" spc="-15" b="1">
                <a:latin typeface="LM Roman 12"/>
                <a:cs typeface="LM Roman 12"/>
              </a:rPr>
              <a:t>your </a:t>
            </a:r>
            <a:r>
              <a:rPr dirty="0" sz="1200" spc="-20" b="1">
                <a:latin typeface="LM Roman 12"/>
                <a:cs typeface="LM Roman 12"/>
              </a:rPr>
              <a:t>own </a:t>
            </a:r>
            <a:r>
              <a:rPr dirty="0" sz="1200" spc="-35" b="1">
                <a:latin typeface="LM Roman 12"/>
                <a:cs typeface="LM Roman 12"/>
              </a:rPr>
              <a:t>two </a:t>
            </a:r>
            <a:r>
              <a:rPr dirty="0" sz="1200" spc="-5" b="1">
                <a:latin typeface="LM Roman 12"/>
                <a:cs typeface="LM Roman 12"/>
              </a:rPr>
              <a:t>datasets in</a:t>
            </a:r>
            <a:r>
              <a:rPr dirty="0" sz="1200" spc="4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finance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LM Roman 12"/>
              <a:buAutoNum type="arabicPeriod" startAt="2"/>
            </a:pPr>
            <a:endParaRPr sz="950">
              <a:latin typeface="LM Roman 12"/>
              <a:cs typeface="LM Roman 12"/>
            </a:endParaRPr>
          </a:p>
          <a:p>
            <a:pPr lvl="1" marL="417195" indent="-18224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7830" algn="l"/>
              </a:tabLst>
            </a:pPr>
            <a:r>
              <a:rPr dirty="0" sz="1200" spc="-5">
                <a:latin typeface="LM Roman 12"/>
                <a:cs typeface="LM Roman 12"/>
              </a:rPr>
              <a:t>Data Visualization :</a:t>
            </a:r>
            <a:r>
              <a:rPr dirty="0" sz="1200" spc="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GOOG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6992" y="2230469"/>
            <a:ext cx="6401101" cy="6229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1172" y="8746830"/>
            <a:ext cx="4748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6: This is a plot for </a:t>
            </a:r>
            <a:r>
              <a:rPr dirty="0" sz="1200" spc="-10">
                <a:latin typeface="LM Roman 12"/>
                <a:cs typeface="LM Roman 12"/>
              </a:rPr>
              <a:t>market </a:t>
            </a:r>
            <a:r>
              <a:rPr dirty="0" sz="1200" spc="-5">
                <a:latin typeface="LM Roman 12"/>
                <a:cs typeface="LM Roman 12"/>
              </a:rPr>
              <a:t>Close, Change </a:t>
            </a:r>
            <a:r>
              <a:rPr dirty="0" sz="1200" spc="-25">
                <a:latin typeface="LM Roman 12"/>
                <a:cs typeface="LM Roman 12"/>
              </a:rPr>
              <a:t>over </a:t>
            </a:r>
            <a:r>
              <a:rPr dirty="0" sz="1200" spc="-5">
                <a:latin typeface="LM Roman 12"/>
                <a:cs typeface="LM Roman 12"/>
              </a:rPr>
              <a:t>time and</a:t>
            </a:r>
            <a:r>
              <a:rPr dirty="0" sz="1200" spc="1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volume.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699" y="901697"/>
            <a:ext cx="19862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2. Data Visualization :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HSBC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7518" y="1347075"/>
            <a:ext cx="6399984" cy="5883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1172" y="7508999"/>
            <a:ext cx="4748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7: This is a plot for </a:t>
            </a:r>
            <a:r>
              <a:rPr dirty="0" sz="1200" spc="-10">
                <a:latin typeface="LM Roman 12"/>
                <a:cs typeface="LM Roman 12"/>
              </a:rPr>
              <a:t>market </a:t>
            </a:r>
            <a:r>
              <a:rPr dirty="0" sz="1200" spc="-5">
                <a:latin typeface="LM Roman 12"/>
                <a:cs typeface="LM Roman 12"/>
              </a:rPr>
              <a:t>Close, Change </a:t>
            </a:r>
            <a:r>
              <a:rPr dirty="0" sz="1200" spc="-25">
                <a:latin typeface="LM Roman 12"/>
                <a:cs typeface="LM Roman 12"/>
              </a:rPr>
              <a:t>over </a:t>
            </a:r>
            <a:r>
              <a:rPr dirty="0" sz="1200" spc="-5">
                <a:latin typeface="LM Roman 12"/>
                <a:cs typeface="LM Roman 12"/>
              </a:rPr>
              <a:t>time and</a:t>
            </a:r>
            <a:r>
              <a:rPr dirty="0" sz="1200" spc="1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volume.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699" y="901697"/>
            <a:ext cx="24803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 b="1">
                <a:latin typeface="LM Roman 12"/>
                <a:cs typeface="LM Roman 12"/>
              </a:rPr>
              <a:t>VCR </a:t>
            </a:r>
            <a:r>
              <a:rPr dirty="0" sz="1200" spc="-5" b="1">
                <a:latin typeface="LM Roman 12"/>
                <a:cs typeface="LM Roman 12"/>
              </a:rPr>
              <a:t>Plot for GOOG and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HSBC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8968" y="1584914"/>
            <a:ext cx="4274902" cy="4614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6382331"/>
            <a:ext cx="596773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8: The </a:t>
            </a:r>
            <a:r>
              <a:rPr dirty="0" sz="1200" spc="-10">
                <a:latin typeface="LM Roman 12"/>
                <a:cs typeface="LM Roman 12"/>
              </a:rPr>
              <a:t>first </a:t>
            </a:r>
            <a:r>
              <a:rPr dirty="0" sz="1200" spc="-5">
                <a:latin typeface="LM Roman 12"/>
                <a:cs typeface="LM Roman 12"/>
              </a:rPr>
              <a:t>bar is for </a:t>
            </a:r>
            <a:r>
              <a:rPr dirty="0" sz="1200" spc="-15">
                <a:latin typeface="LM Roman 12"/>
                <a:cs typeface="LM Roman 12"/>
              </a:rPr>
              <a:t>VCR, </a:t>
            </a:r>
            <a:r>
              <a:rPr dirty="0" sz="1200" spc="-5">
                <a:latin typeface="LM Roman 12"/>
                <a:cs typeface="LM Roman 12"/>
              </a:rPr>
              <a:t>second for MinMax </a:t>
            </a:r>
            <a:r>
              <a:rPr dirty="0" sz="1200" spc="-20">
                <a:latin typeface="LM Roman 12"/>
                <a:cs typeface="LM Roman 12"/>
              </a:rPr>
              <a:t>VCR </a:t>
            </a:r>
            <a:r>
              <a:rPr dirty="0" sz="1200" spc="-5">
                <a:latin typeface="LM Roman 12"/>
                <a:cs typeface="LM Roman 12"/>
              </a:rPr>
              <a:t>and third for StandardScaler  </a:t>
            </a:r>
            <a:r>
              <a:rPr dirty="0" sz="1200" spc="-15">
                <a:latin typeface="LM Roman 12"/>
                <a:cs typeface="LM Roman 12"/>
              </a:rPr>
              <a:t>VCR.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901700" y="7484994"/>
            <a:ext cx="5971540" cy="1702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1000" algn="l"/>
              </a:tabLst>
            </a:pPr>
            <a:r>
              <a:rPr dirty="0" sz="1700" spc="10" b="1">
                <a:latin typeface="LM Roman 12"/>
                <a:cs typeface="LM Roman 12"/>
              </a:rPr>
              <a:t>5	Question</a:t>
            </a:r>
            <a:r>
              <a:rPr dirty="0" sz="1700" b="1">
                <a:latin typeface="LM Roman 12"/>
                <a:cs typeface="LM Roman 12"/>
              </a:rPr>
              <a:t> </a:t>
            </a:r>
            <a:r>
              <a:rPr dirty="0" sz="1700" spc="10" b="1">
                <a:latin typeface="LM Roman 12"/>
                <a:cs typeface="LM Roman 12"/>
              </a:rPr>
              <a:t>5</a:t>
            </a:r>
            <a:endParaRPr sz="17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What are </a:t>
            </a:r>
            <a:r>
              <a:rPr dirty="0" sz="1200" spc="-15" b="1">
                <a:latin typeface="LM Roman 12"/>
                <a:cs typeface="LM Roman 12"/>
              </a:rPr>
              <a:t>your </a:t>
            </a:r>
            <a:r>
              <a:rPr dirty="0" sz="1200" spc="-5" b="1">
                <a:latin typeface="LM Roman 12"/>
                <a:cs typeface="LM Roman 12"/>
              </a:rPr>
              <a:t>conclusions?</a:t>
            </a:r>
            <a:r>
              <a:rPr dirty="0" sz="1200" spc="150" b="1">
                <a:latin typeface="LM Roman 12"/>
                <a:cs typeface="LM Roman 12"/>
              </a:rPr>
              <a:t> </a:t>
            </a:r>
            <a:r>
              <a:rPr dirty="0" sz="1200" spc="-15" b="1">
                <a:latin typeface="LM Roman 12"/>
                <a:cs typeface="LM Roman 12"/>
              </a:rPr>
              <a:t>why?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5"/>
              </a:spcBef>
            </a:pPr>
            <a:r>
              <a:rPr dirty="0" sz="1200" spc="-20">
                <a:latin typeface="LM Roman 12"/>
                <a:cs typeface="LM Roman 12"/>
              </a:rPr>
              <a:t>Variance </a:t>
            </a:r>
            <a:r>
              <a:rPr dirty="0" sz="1200" spc="-10">
                <a:latin typeface="LM Roman 12"/>
                <a:cs typeface="LM Roman 12"/>
              </a:rPr>
              <a:t>concentration </a:t>
            </a:r>
            <a:r>
              <a:rPr dirty="0" sz="1200" spc="-5">
                <a:latin typeface="LM Roman 12"/>
                <a:cs typeface="LM Roman 12"/>
              </a:rPr>
              <a:t>ratios are </a:t>
            </a:r>
            <a:r>
              <a:rPr dirty="0" sz="1200" spc="-15">
                <a:latin typeface="LM Roman 12"/>
                <a:cs typeface="LM Roman 12"/>
              </a:rPr>
              <a:t>very </a:t>
            </a:r>
            <a:r>
              <a:rPr dirty="0" sz="1200" spc="-5">
                <a:latin typeface="LM Roman 12"/>
                <a:cs typeface="LM Roman 12"/>
              </a:rPr>
              <a:t>similar across </a:t>
            </a:r>
            <a:r>
              <a:rPr dirty="0" sz="1200" spc="-10">
                <a:latin typeface="LM Roman 12"/>
                <a:cs typeface="LM Roman 12"/>
              </a:rPr>
              <a:t>different </a:t>
            </a:r>
            <a:r>
              <a:rPr dirty="0" sz="1200" spc="-5">
                <a:latin typeface="LM Roman 12"/>
                <a:cs typeface="LM Roman 12"/>
              </a:rPr>
              <a:t>stocks for </a:t>
            </a:r>
            <a:r>
              <a:rPr dirty="0" sz="1200" spc="-20">
                <a:latin typeface="LM Roman 12"/>
                <a:cs typeface="LM Roman 12"/>
              </a:rPr>
              <a:t>raw </a:t>
            </a:r>
            <a:r>
              <a:rPr dirty="0" sz="1200" spc="-5">
                <a:latin typeface="LM Roman 12"/>
                <a:cs typeface="LM Roman 12"/>
              </a:rPr>
              <a:t>data. There  is more </a:t>
            </a:r>
            <a:r>
              <a:rPr dirty="0" sz="1200" spc="-10">
                <a:latin typeface="LM Roman 12"/>
                <a:cs typeface="LM Roman 12"/>
              </a:rPr>
              <a:t>difference </a:t>
            </a:r>
            <a:r>
              <a:rPr dirty="0" sz="1200" spc="-5">
                <a:latin typeface="LM Roman 12"/>
                <a:cs typeface="LM Roman 12"/>
              </a:rPr>
              <a:t>in MinMax and Standard Scalar normalized data. So, normalization is  really crucial to analyze </a:t>
            </a:r>
            <a:r>
              <a:rPr dirty="0" sz="1200" spc="-15">
                <a:latin typeface="LM Roman 12"/>
                <a:cs typeface="LM Roman 12"/>
              </a:rPr>
              <a:t>variance </a:t>
            </a:r>
            <a:r>
              <a:rPr dirty="0" sz="1200" spc="-10">
                <a:latin typeface="LM Roman 12"/>
                <a:cs typeface="LM Roman 12"/>
              </a:rPr>
              <a:t>concentration </a:t>
            </a:r>
            <a:r>
              <a:rPr dirty="0" sz="1200" spc="-5">
                <a:latin typeface="LM Roman 12"/>
                <a:cs typeface="LM Roman 12"/>
              </a:rPr>
              <a:t>, </a:t>
            </a:r>
            <a:r>
              <a:rPr dirty="0" sz="1200" spc="-10">
                <a:latin typeface="LM Roman 12"/>
                <a:cs typeface="LM Roman 12"/>
              </a:rPr>
              <a:t>which </a:t>
            </a:r>
            <a:r>
              <a:rPr dirty="0" sz="1200" spc="-15">
                <a:latin typeface="LM Roman 12"/>
                <a:cs typeface="LM Roman 12"/>
              </a:rPr>
              <a:t>might give </a:t>
            </a:r>
            <a:r>
              <a:rPr dirty="0" sz="1200" spc="-10">
                <a:latin typeface="LM Roman 12"/>
                <a:cs typeface="LM Roman 12"/>
              </a:rPr>
              <a:t>insights </a:t>
            </a:r>
            <a:r>
              <a:rPr dirty="0" sz="1200" spc="-15">
                <a:latin typeface="LM Roman 12"/>
                <a:cs typeface="LM Roman 12"/>
              </a:rPr>
              <a:t>into </a:t>
            </a:r>
            <a:r>
              <a:rPr dirty="0" sz="1200" spc="-10">
                <a:latin typeface="LM Roman 12"/>
                <a:cs typeface="LM Roman 12"/>
              </a:rPr>
              <a:t>volatility </a:t>
            </a:r>
            <a:r>
              <a:rPr dirty="0" sz="1200" spc="-5">
                <a:latin typeface="LM Roman 12"/>
                <a:cs typeface="LM Roman 12"/>
              </a:rPr>
              <a:t>in  stock</a:t>
            </a:r>
            <a:r>
              <a:rPr dirty="0" sz="1200" spc="-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price.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2022-02-02T05:49:25Z</dcterms:created>
  <dcterms:modified xsi:type="dcterms:W3CDTF">2022-02-02T05:49:25Z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2022-02-02T00:00:00Z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2022-02-02T00:00:00Z</vt:filetime>
  </property>
</Properties>
</file>