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Amatic SC"/>
      <p:regular r:id="rId25"/>
      <p:bold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maticSC-bold.fntdata"/><Relationship Id="rId25" Type="http://schemas.openxmlformats.org/officeDocument/2006/relationships/font" Target="fonts/AmaticSC-regular.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2b0921d2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2b0921d2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31741e0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31741e0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28b1ae4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28b1ae4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15a7a35a7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15a7a35a7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28b1ae48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28b1ae4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28b1ae48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28b1ae48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2b0921d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2b0921d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28b1ae48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28b1ae48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28b1ae48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28b1ae48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28b1ae48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28b1ae48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about:blank" TargetMode="External"/><Relationship Id="rId4" Type="http://schemas.openxmlformats.org/officeDocument/2006/relationships/hyperlink" Target="about:blank" TargetMode="External"/><Relationship Id="rId11" Type="http://schemas.openxmlformats.org/officeDocument/2006/relationships/hyperlink" Target="about:blank" TargetMode="External"/><Relationship Id="rId10" Type="http://schemas.openxmlformats.org/officeDocument/2006/relationships/hyperlink" Target="about:blank" TargetMode="External"/><Relationship Id="rId12" Type="http://schemas.openxmlformats.org/officeDocument/2006/relationships/hyperlink" Target="about:blank" TargetMode="External"/><Relationship Id="rId9"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_rels/slide10.xml.rels><?xml version="1.0" encoding="UTF-8" standalone="yes"?><Relationships xmlns="http://schemas.openxmlformats.org/package/2006/relationships"><Relationship Id="rId11" Type="http://schemas.openxmlformats.org/officeDocument/2006/relationships/hyperlink" Target="about:blank" TargetMode="External"/><Relationship Id="rId10" Type="http://schemas.openxmlformats.org/officeDocument/2006/relationships/hyperlink" Target="about:blank" TargetMode="External"/><Relationship Id="rId13" Type="http://schemas.openxmlformats.org/officeDocument/2006/relationships/hyperlink" Target="about:blank" TargetMode="External"/><Relationship Id="rId12" Type="http://schemas.openxmlformats.org/officeDocument/2006/relationships/hyperlink" Target="about:blank"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OpenSLAM/awesome-SLAM-list" TargetMode="External"/><Relationship Id="rId4" Type="http://schemas.openxmlformats.org/officeDocument/2006/relationships/hyperlink" Target="https://www.sciencedirect.com/science/article/pii/S0925231219300323" TargetMode="External"/><Relationship Id="rId9" Type="http://schemas.openxmlformats.org/officeDocument/2006/relationships/hyperlink" Target="about:blank" TargetMode="External"/><Relationship Id="rId1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about:blank" TargetMode="External"/><Relationship Id="rId4" Type="http://schemas.openxmlformats.org/officeDocument/2006/relationships/hyperlink" Target="about:blank" TargetMode="External"/><Relationship Id="rId11" Type="http://schemas.openxmlformats.org/officeDocument/2006/relationships/hyperlink" Target="about:blank" TargetMode="External"/><Relationship Id="rId10" Type="http://schemas.openxmlformats.org/officeDocument/2006/relationships/hyperlink" Target="about:blank" TargetMode="External"/><Relationship Id="rId12" Type="http://schemas.openxmlformats.org/officeDocument/2006/relationships/hyperlink" Target="about:blank" TargetMode="External"/><Relationship Id="rId9"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_rels/slide3.xml.rels><?xml version="1.0" encoding="UTF-8" standalone="yes"?><Relationships xmlns="http://schemas.openxmlformats.org/package/2006/relationships"><Relationship Id="rId20" Type="http://schemas.openxmlformats.org/officeDocument/2006/relationships/hyperlink" Target="about:blank" TargetMode="External"/><Relationship Id="rId11" Type="http://schemas.openxmlformats.org/officeDocument/2006/relationships/hyperlink" Target="https://en.wikipedia.org/wiki/Rover_(space_exploration)" TargetMode="External"/><Relationship Id="rId22" Type="http://schemas.openxmlformats.org/officeDocument/2006/relationships/hyperlink" Target="about:blank" TargetMode="External"/><Relationship Id="rId10" Type="http://schemas.openxmlformats.org/officeDocument/2006/relationships/hyperlink" Target="https://en.wikipedia.org/wiki/Autonomous_Underwater_Vehicle" TargetMode="External"/><Relationship Id="rId21" Type="http://schemas.openxmlformats.org/officeDocument/2006/relationships/hyperlink" Target="about:blank" TargetMode="External"/><Relationship Id="rId13" Type="http://schemas.openxmlformats.org/officeDocument/2006/relationships/hyperlink" Target="http://drive.google.com/file/d/1ERmcP6I9MSSQ0Snv3Cs2FRYJTcvQapcn/view" TargetMode="External"/><Relationship Id="rId24" Type="http://schemas.openxmlformats.org/officeDocument/2006/relationships/hyperlink" Target="about:blank" TargetMode="External"/><Relationship Id="rId12" Type="http://schemas.openxmlformats.org/officeDocument/2006/relationships/hyperlink" Target="https://en.wikipedia.org/wiki/Domestic_robot" TargetMode="External"/><Relationship Id="rId23" Type="http://schemas.openxmlformats.org/officeDocument/2006/relationships/hyperlink" Target="about:blank"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Mobile_robot_navigation" TargetMode="External"/><Relationship Id="rId4" Type="http://schemas.openxmlformats.org/officeDocument/2006/relationships/hyperlink" Target="https://en.wikipedia.org/wiki/Robotic_mapping" TargetMode="External"/><Relationship Id="rId9" Type="http://schemas.openxmlformats.org/officeDocument/2006/relationships/hyperlink" Target="https://en.wikipedia.org/wiki/Unmanned_aerial_vehicles" TargetMode="External"/><Relationship Id="rId15" Type="http://schemas.openxmlformats.org/officeDocument/2006/relationships/hyperlink" Target="about:blank" TargetMode="External"/><Relationship Id="rId14" Type="http://schemas.openxmlformats.org/officeDocument/2006/relationships/image" Target="../media/image1.png"/><Relationship Id="rId17" Type="http://schemas.openxmlformats.org/officeDocument/2006/relationships/hyperlink" Target="about:blank" TargetMode="External"/><Relationship Id="rId16" Type="http://schemas.openxmlformats.org/officeDocument/2006/relationships/hyperlink" Target="about:blank" TargetMode="External"/><Relationship Id="rId5" Type="http://schemas.openxmlformats.org/officeDocument/2006/relationships/hyperlink" Target="https://en.wikipedia.org/wiki/Odometry" TargetMode="External"/><Relationship Id="rId19" Type="http://schemas.openxmlformats.org/officeDocument/2006/relationships/hyperlink" Target="about:blank" TargetMode="External"/><Relationship Id="rId6" Type="http://schemas.openxmlformats.org/officeDocument/2006/relationships/hyperlink" Target="https://en.wikipedia.org/wiki/Virtual_reality" TargetMode="External"/><Relationship Id="rId18" Type="http://schemas.openxmlformats.org/officeDocument/2006/relationships/hyperlink" Target="about:blank" TargetMode="External"/><Relationship Id="rId7" Type="http://schemas.openxmlformats.org/officeDocument/2006/relationships/hyperlink" Target="https://en.wikipedia.org/wiki/Augmented_reality" TargetMode="External"/><Relationship Id="rId8" Type="http://schemas.openxmlformats.org/officeDocument/2006/relationships/hyperlink" Target="https://en.wikipedia.org/wiki/Self-driving_cars" TargetMode="External"/></Relationships>
</file>

<file path=ppt/slides/_rels/slide4.xml.rels><?xml version="1.0" encoding="UTF-8" standalone="yes"?><Relationships xmlns="http://schemas.openxmlformats.org/package/2006/relationships"><Relationship Id="rId11" Type="http://schemas.openxmlformats.org/officeDocument/2006/relationships/hyperlink" Target="about:blank" TargetMode="External"/><Relationship Id="rId10" Type="http://schemas.openxmlformats.org/officeDocument/2006/relationships/hyperlink" Target="about:blank" TargetMode="External"/><Relationship Id="rId13" Type="http://schemas.openxmlformats.org/officeDocument/2006/relationships/image" Target="../media/image11.jpg"/><Relationship Id="rId12" Type="http://schemas.openxmlformats.org/officeDocument/2006/relationships/hyperlink" Target="about:blank"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about:blank" TargetMode="External"/><Relationship Id="rId4" Type="http://schemas.openxmlformats.org/officeDocument/2006/relationships/hyperlink" Target="about:blank" TargetMode="External"/><Relationship Id="rId9"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_rels/slide5.xml.rels><?xml version="1.0" encoding="UTF-8" standalone="yes"?><Relationships xmlns="http://schemas.openxmlformats.org/package/2006/relationships"><Relationship Id="rId11" Type="http://schemas.openxmlformats.org/officeDocument/2006/relationships/hyperlink" Target="about:blank" TargetMode="External"/><Relationship Id="rId10" Type="http://schemas.openxmlformats.org/officeDocument/2006/relationships/hyperlink" Target="about:blank" TargetMode="External"/><Relationship Id="rId13" Type="http://schemas.openxmlformats.org/officeDocument/2006/relationships/hyperlink" Target="about:blank" TargetMode="External"/><Relationship Id="rId12" Type="http://schemas.openxmlformats.org/officeDocument/2006/relationships/hyperlink" Target="about:blank"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about:blank" TargetMode="External"/><Relationship Id="rId9"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_rels/slide6.xml.rels><?xml version="1.0" encoding="UTF-8" standalone="yes"?><Relationships xmlns="http://schemas.openxmlformats.org/package/2006/relationships"><Relationship Id="rId11" Type="http://schemas.openxmlformats.org/officeDocument/2006/relationships/hyperlink" Target="about:blank" TargetMode="External"/><Relationship Id="rId10" Type="http://schemas.openxmlformats.org/officeDocument/2006/relationships/hyperlink" Target="about:blank" TargetMode="External"/><Relationship Id="rId13" Type="http://schemas.openxmlformats.org/officeDocument/2006/relationships/hyperlink" Target="about:blank" TargetMode="External"/><Relationship Id="rId12" Type="http://schemas.openxmlformats.org/officeDocument/2006/relationships/hyperlink" Target="about:blank"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hyperlink" Target="about:blank" TargetMode="External"/><Relationship Id="rId9" Type="http://schemas.openxmlformats.org/officeDocument/2006/relationships/hyperlink" Target="about:blank" TargetMode="External"/><Relationship Id="rId14" Type="http://schemas.openxmlformats.org/officeDocument/2006/relationships/image" Target="../media/image6.jpg"/><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_rels/slide7.xml.rels><?xml version="1.0" encoding="UTF-8" standalone="yes"?><Relationships xmlns="http://schemas.openxmlformats.org/package/2006/relationships"><Relationship Id="rId11" Type="http://schemas.openxmlformats.org/officeDocument/2006/relationships/hyperlink" Target="about:blank" TargetMode="External"/><Relationship Id="rId10" Type="http://schemas.openxmlformats.org/officeDocument/2006/relationships/hyperlink" Target="about:blank" TargetMode="External"/><Relationship Id="rId13" Type="http://schemas.openxmlformats.org/officeDocument/2006/relationships/hyperlink" Target="about:blank" TargetMode="External"/><Relationship Id="rId12" Type="http://schemas.openxmlformats.org/officeDocument/2006/relationships/hyperlink" Target="about:blank" TargetMode="External"/><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hyperlink" Target="about:blank" TargetMode="External"/><Relationship Id="rId15" Type="http://schemas.openxmlformats.org/officeDocument/2006/relationships/image" Target="../media/image7.png"/><Relationship Id="rId1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_rels/slide8.xml.rels><?xml version="1.0" encoding="UTF-8" standalone="yes"?><Relationships xmlns="http://schemas.openxmlformats.org/package/2006/relationships"><Relationship Id="rId11" Type="http://schemas.openxmlformats.org/officeDocument/2006/relationships/hyperlink" Target="about:blank" TargetMode="External"/><Relationship Id="rId10" Type="http://schemas.openxmlformats.org/officeDocument/2006/relationships/hyperlink" Target="about:blank" TargetMode="External"/><Relationship Id="rId13" Type="http://schemas.openxmlformats.org/officeDocument/2006/relationships/image" Target="../media/image9.png"/><Relationship Id="rId12" Type="http://schemas.openxmlformats.org/officeDocument/2006/relationships/hyperlink" Target="about:blank" TargetMode="External"/><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about:blank" TargetMode="External"/><Relationship Id="rId4" Type="http://schemas.openxmlformats.org/officeDocument/2006/relationships/hyperlink" Target="about:blank" TargetMode="External"/><Relationship Id="rId9"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_rels/slide9.xml.rels><?xml version="1.0" encoding="UTF-8" standalone="yes"?><Relationships xmlns="http://schemas.openxmlformats.org/package/2006/relationships"><Relationship Id="rId11" Type="http://schemas.openxmlformats.org/officeDocument/2006/relationships/hyperlink" Target="about:blank" TargetMode="External"/><Relationship Id="rId10" Type="http://schemas.openxmlformats.org/officeDocument/2006/relationships/hyperlink" Target="about:blank" TargetMode="External"/><Relationship Id="rId13" Type="http://schemas.openxmlformats.org/officeDocument/2006/relationships/image" Target="../media/image3.jpg"/><Relationship Id="rId12" Type="http://schemas.openxmlformats.org/officeDocument/2006/relationships/hyperlink" Target="about:blank"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about:blank" TargetMode="External"/><Relationship Id="rId4" Type="http://schemas.openxmlformats.org/officeDocument/2006/relationships/hyperlink" Target="about:blank" TargetMode="External"/><Relationship Id="rId9" Type="http://schemas.openxmlformats.org/officeDocument/2006/relationships/hyperlink" Target="about:blank" TargetMode="External"/><Relationship Id="rId15" Type="http://schemas.openxmlformats.org/officeDocument/2006/relationships/image" Target="../media/image8.png"/><Relationship Id="rId14" Type="http://schemas.openxmlformats.org/officeDocument/2006/relationships/image" Target="../media/image2.jpg"/><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181800"/>
            <a:ext cx="8202600" cy="20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2400">
              <a:solidFill>
                <a:srgbClr val="000000"/>
              </a:solidFill>
              <a:latin typeface="Calibri"/>
              <a:ea typeface="Calibri"/>
              <a:cs typeface="Calibri"/>
              <a:sym typeface="Calibri"/>
            </a:endParaRPr>
          </a:p>
          <a:p>
            <a:pPr indent="0" lvl="0" marL="0" rtl="0" algn="ctr">
              <a:spcBef>
                <a:spcPts val="0"/>
              </a:spcBef>
              <a:spcAft>
                <a:spcPts val="0"/>
              </a:spcAft>
              <a:buNone/>
            </a:pPr>
            <a:r>
              <a:rPr lang="en" sz="3600">
                <a:solidFill>
                  <a:srgbClr val="212121"/>
                </a:solidFill>
                <a:latin typeface="Calibri"/>
                <a:ea typeface="Calibri"/>
                <a:cs typeface="Calibri"/>
                <a:sym typeface="Calibri"/>
              </a:rPr>
              <a:t>SLAM (</a:t>
            </a:r>
            <a:r>
              <a:rPr b="0" lang="en" sz="3600">
                <a:solidFill>
                  <a:srgbClr val="000000"/>
                </a:solidFill>
                <a:latin typeface="Calibri"/>
                <a:ea typeface="Calibri"/>
                <a:cs typeface="Calibri"/>
                <a:sym typeface="Calibri"/>
              </a:rPr>
              <a:t>Simultaneous Localization and Mapping)</a:t>
            </a:r>
            <a:endParaRPr sz="3600">
              <a:solidFill>
                <a:srgbClr val="212121"/>
              </a:solidFill>
              <a:latin typeface="Amatic SC"/>
              <a:ea typeface="Amatic SC"/>
              <a:cs typeface="Amatic SC"/>
              <a:sym typeface="Amatic SC"/>
            </a:endParaRPr>
          </a:p>
          <a:p>
            <a:pPr indent="0" lvl="0" marL="0" rtl="0" algn="l">
              <a:spcBef>
                <a:spcPts val="0"/>
              </a:spcBef>
              <a:spcAft>
                <a:spcPts val="0"/>
              </a:spcAft>
              <a:buNone/>
            </a:pPr>
            <a:r>
              <a:t/>
            </a:r>
            <a:endParaRPr sz="4800">
              <a:solidFill>
                <a:srgbClr val="212121"/>
              </a:solidFill>
              <a:latin typeface="Amatic SC"/>
              <a:ea typeface="Amatic SC"/>
              <a:cs typeface="Amatic SC"/>
              <a:sym typeface="Amatic SC"/>
            </a:endParaRPr>
          </a:p>
        </p:txBody>
      </p:sp>
      <p:sp>
        <p:nvSpPr>
          <p:cNvPr id="87" name="Google Shape;87;p13"/>
          <p:cNvSpPr txBox="1"/>
          <p:nvPr>
            <p:ph idx="1" type="subTitle"/>
          </p:nvPr>
        </p:nvSpPr>
        <p:spPr>
          <a:xfrm>
            <a:off x="152700" y="3115625"/>
            <a:ext cx="8520600" cy="15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Name: Shaif Chowdhury</a:t>
            </a:r>
            <a:endParaRPr sz="2400"/>
          </a:p>
          <a:p>
            <a:pPr indent="0" lvl="0" marL="0" rtl="0" algn="l">
              <a:spcBef>
                <a:spcPts val="0"/>
              </a:spcBef>
              <a:spcAft>
                <a:spcPts val="0"/>
              </a:spcAft>
              <a:buNone/>
            </a:pPr>
            <a:r>
              <a:rPr lang="en" sz="2400"/>
              <a:t>Adviser: Guoyu Lu</a:t>
            </a:r>
            <a:endParaRPr sz="2400"/>
          </a:p>
        </p:txBody>
      </p:sp>
      <p:sp>
        <p:nvSpPr>
          <p:cNvPr id="88" name="Google Shape;88;p13">
            <a:hlinkClick r:id="rId3"/>
          </p:cNvPr>
          <p:cNvSpPr/>
          <p:nvPr/>
        </p:nvSpPr>
        <p:spPr>
          <a:xfrm>
            <a:off x="36576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a:hlinkClick r:id="rId4"/>
          </p:cNvPr>
          <p:cNvSpPr/>
          <p:nvPr/>
        </p:nvSpPr>
        <p:spPr>
          <a:xfrm>
            <a:off x="38100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a:hlinkClick r:id="rId5"/>
          </p:cNvPr>
          <p:cNvSpPr/>
          <p:nvPr/>
        </p:nvSpPr>
        <p:spPr>
          <a:xfrm>
            <a:off x="39624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a:hlinkClick r:id="rId6"/>
          </p:cNvPr>
          <p:cNvSpPr/>
          <p:nvPr/>
        </p:nvSpPr>
        <p:spPr>
          <a:xfrm>
            <a:off x="41148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a:hlinkClick r:id="rId7"/>
          </p:cNvPr>
          <p:cNvSpPr/>
          <p:nvPr/>
        </p:nvSpPr>
        <p:spPr>
          <a:xfrm>
            <a:off x="42672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a:hlinkClick r:id="rId8"/>
          </p:cNvPr>
          <p:cNvSpPr/>
          <p:nvPr/>
        </p:nvSpPr>
        <p:spPr>
          <a:xfrm>
            <a:off x="44196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a:hlinkClick r:id="rId9"/>
          </p:cNvPr>
          <p:cNvSpPr/>
          <p:nvPr/>
        </p:nvSpPr>
        <p:spPr>
          <a:xfrm>
            <a:off x="45720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a:hlinkClick r:id="rId10"/>
          </p:cNvPr>
          <p:cNvSpPr/>
          <p:nvPr/>
        </p:nvSpPr>
        <p:spPr>
          <a:xfrm>
            <a:off x="47244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a:hlinkClick r:id="rId11"/>
          </p:cNvPr>
          <p:cNvSpPr/>
          <p:nvPr/>
        </p:nvSpPr>
        <p:spPr>
          <a:xfrm>
            <a:off x="48768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a:hlinkClick r:id="rId12"/>
          </p:cNvPr>
          <p:cNvSpPr/>
          <p:nvPr/>
        </p:nvSpPr>
        <p:spPr>
          <a:xfrm>
            <a:off x="50292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2"/>
          <p:cNvSpPr txBox="1"/>
          <p:nvPr>
            <p:ph type="title"/>
          </p:nvPr>
        </p:nvSpPr>
        <p:spPr>
          <a:xfrm>
            <a:off x="727650" y="553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43" name="Google Shape;243;p22"/>
          <p:cNvSpPr txBox="1"/>
          <p:nvPr>
            <p:ph idx="1" type="body"/>
          </p:nvPr>
        </p:nvSpPr>
        <p:spPr>
          <a:xfrm>
            <a:off x="729450" y="1551950"/>
            <a:ext cx="7623600" cy="27879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0"/>
              </a:spcAft>
              <a:buNone/>
            </a:pPr>
            <a:r>
              <a:rPr lang="en" sz="1100">
                <a:solidFill>
                  <a:srgbClr val="000000"/>
                </a:solidFill>
                <a:uFill>
                  <a:noFill/>
                </a:uFill>
                <a:latin typeface="Arial"/>
                <a:ea typeface="Arial"/>
                <a:cs typeface="Arial"/>
                <a:sym typeface="Arial"/>
                <a:hlinkClick r:id="rId3"/>
              </a:rPr>
              <a:t>https://github.com/OpenSLAM/awesome-SLAM-list</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rPr>
              <a:t>Beyond SIFT Using Binary features in Loop Closure Detection. IROS 2017 , Lei Han ; Guyue Zhou ; Lan Xu ; Lu Fang</a:t>
            </a:r>
            <a:endParaRPr sz="1100">
              <a:solidFill>
                <a:srgbClr val="000000"/>
              </a:solidFill>
            </a:endParaRPr>
          </a:p>
          <a:p>
            <a:pPr indent="0" lvl="0" marL="0" rtl="0" algn="l">
              <a:spcBef>
                <a:spcPts val="1600"/>
              </a:spcBef>
              <a:spcAft>
                <a:spcPts val="0"/>
              </a:spcAft>
              <a:buNone/>
            </a:pPr>
            <a:r>
              <a:rPr lang="en" sz="1100">
                <a:solidFill>
                  <a:srgbClr val="000000"/>
                </a:solidFill>
              </a:rPr>
              <a:t>Multi-Index Hashing for Loop closure Detection. International Conference on Multimedia Expo, 2017. Best Student Paper Awards, Lei Han, Lu Fang</a:t>
            </a:r>
            <a:endParaRPr sz="1100">
              <a:solidFill>
                <a:srgbClr val="000000"/>
              </a:solidFill>
            </a:endParaRPr>
          </a:p>
          <a:p>
            <a:pPr indent="0" lvl="0" marL="0" rtl="0" algn="l">
              <a:lnSpc>
                <a:spcPct val="120000"/>
              </a:lnSpc>
              <a:spcBef>
                <a:spcPts val="1600"/>
              </a:spcBef>
              <a:spcAft>
                <a:spcPts val="0"/>
              </a:spcAft>
              <a:buNone/>
            </a:pPr>
            <a:r>
              <a:rPr lang="en" sz="1100">
                <a:solidFill>
                  <a:srgbClr val="000000"/>
                </a:solidFill>
                <a:highlight>
                  <a:srgbClr val="FFFFFF"/>
                </a:highlight>
                <a:latin typeface="Arial"/>
                <a:ea typeface="Arial"/>
                <a:cs typeface="Arial"/>
                <a:sym typeface="Arial"/>
              </a:rPr>
              <a:t>BA-Net: Dense Bundle Adjustment Network, Chengzhou Tang, Ping Tan</a:t>
            </a:r>
            <a:endParaRPr sz="1100">
              <a:solidFill>
                <a:srgbClr val="000000"/>
              </a:solidFill>
              <a:highlight>
                <a:srgbClr val="FFFFFF"/>
              </a:highlight>
              <a:latin typeface="Arial"/>
              <a:ea typeface="Arial"/>
              <a:cs typeface="Arial"/>
              <a:sym typeface="Arial"/>
            </a:endParaRPr>
          </a:p>
          <a:p>
            <a:pPr indent="0" lvl="0" marL="0" rtl="0" algn="l">
              <a:lnSpc>
                <a:spcPct val="120000"/>
              </a:lnSpc>
              <a:spcBef>
                <a:spcPts val="1200"/>
              </a:spcBef>
              <a:spcAft>
                <a:spcPts val="0"/>
              </a:spcAft>
              <a:buNone/>
            </a:pPr>
            <a:r>
              <a:rPr lang="en" sz="1100">
                <a:solidFill>
                  <a:srgbClr val="000000"/>
                </a:solidFill>
                <a:highlight>
                  <a:srgbClr val="FFFFFF"/>
                </a:highlight>
                <a:uFill>
                  <a:noFill/>
                </a:uFill>
                <a:latin typeface="Roboto"/>
                <a:ea typeface="Roboto"/>
                <a:cs typeface="Roboto"/>
                <a:sym typeface="Roboto"/>
                <a:hlinkClick r:id="rId4"/>
              </a:rPr>
              <a:t>Unsupervised semantic deep hashing</a:t>
            </a:r>
            <a:r>
              <a:rPr lang="en" sz="1100">
                <a:solidFill>
                  <a:srgbClr val="000000"/>
                </a:solidFill>
                <a:highlight>
                  <a:srgbClr val="FFFFFF"/>
                </a:highlight>
                <a:latin typeface="Arial"/>
                <a:ea typeface="Arial"/>
                <a:cs typeface="Arial"/>
                <a:sym typeface="Arial"/>
              </a:rPr>
              <a:t>, Sheng Jin</a:t>
            </a:r>
            <a:endParaRPr sz="1100">
              <a:solidFill>
                <a:srgbClr val="000000"/>
              </a:solidFill>
              <a:highlight>
                <a:srgbClr val="FFFFFF"/>
              </a:highlight>
              <a:latin typeface="Arial"/>
              <a:ea typeface="Arial"/>
              <a:cs typeface="Arial"/>
              <a:sym typeface="Arial"/>
            </a:endParaRPr>
          </a:p>
          <a:p>
            <a:pPr indent="0" lvl="0" marL="0" rtl="0" algn="l">
              <a:lnSpc>
                <a:spcPct val="120000"/>
              </a:lnSpc>
              <a:spcBef>
                <a:spcPts val="1200"/>
              </a:spcBef>
              <a:spcAft>
                <a:spcPts val="0"/>
              </a:spcAft>
              <a:buNone/>
            </a:pPr>
            <a:r>
              <a:rPr lang="en" sz="1100">
                <a:solidFill>
                  <a:srgbClr val="000000"/>
                </a:solidFill>
                <a:highlight>
                  <a:srgbClr val="FFFFFF"/>
                </a:highlight>
                <a:latin typeface="Arial"/>
                <a:ea typeface="Arial"/>
                <a:cs typeface="Arial"/>
                <a:sym typeface="Arial"/>
              </a:rPr>
              <a:t>Unsupervised Deep Generative Adversarial Hashing Network, Kamran Ghasedi Dizaji , Feng Zheng , Najmeh Sadoughi Nourabadi , Yanhua Yang, Cheng Deng , Heng Huang</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endParaRPr>
          </a:p>
          <a:p>
            <a:pPr indent="0" lvl="0" marL="0" rtl="0" algn="l">
              <a:spcBef>
                <a:spcPts val="1600"/>
              </a:spcBef>
              <a:spcAft>
                <a:spcPts val="0"/>
              </a:spcAft>
              <a:buNone/>
            </a:pPr>
            <a:r>
              <a:t/>
            </a:r>
            <a:endParaRPr sz="1100">
              <a:solidFill>
                <a:srgbClr val="000000"/>
              </a:solidFill>
            </a:endParaRPr>
          </a:p>
          <a:p>
            <a:pPr indent="0" lvl="0" marL="0" rtl="0" algn="l">
              <a:spcBef>
                <a:spcPts val="1600"/>
              </a:spcBef>
              <a:spcAft>
                <a:spcPts val="0"/>
              </a:spcAft>
              <a:buNone/>
            </a:pPr>
            <a:r>
              <a:t/>
            </a:r>
            <a:endParaRPr sz="1100">
              <a:solidFill>
                <a:srgbClr val="000000"/>
              </a:solidFill>
            </a:endParaRPr>
          </a:p>
          <a:p>
            <a:pPr indent="0" lvl="0" marL="0" rtl="0" algn="l">
              <a:spcBef>
                <a:spcPts val="1600"/>
              </a:spcBef>
              <a:spcAft>
                <a:spcPts val="0"/>
              </a:spcAft>
              <a:buNone/>
            </a:pPr>
            <a:r>
              <a:t/>
            </a:r>
            <a:endParaRPr sz="1100">
              <a:solidFill>
                <a:srgbClr val="000000"/>
              </a:solidFill>
            </a:endParaRPr>
          </a:p>
          <a:p>
            <a:pPr indent="0" lvl="0" marL="0" rtl="0" algn="l">
              <a:spcBef>
                <a:spcPts val="1600"/>
              </a:spcBef>
              <a:spcAft>
                <a:spcPts val="1600"/>
              </a:spcAft>
              <a:buNone/>
            </a:pPr>
            <a:r>
              <a:t/>
            </a:r>
            <a:endParaRPr sz="1100">
              <a:solidFill>
                <a:srgbClr val="000000"/>
              </a:solidFill>
            </a:endParaRPr>
          </a:p>
        </p:txBody>
      </p:sp>
      <p:sp>
        <p:nvSpPr>
          <p:cNvPr id="244" name="Google Shape;244;p22">
            <a:hlinkClick r:id="rId5"/>
          </p:cNvPr>
          <p:cNvSpPr/>
          <p:nvPr/>
        </p:nvSpPr>
        <p:spPr>
          <a:xfrm>
            <a:off x="36576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a:hlinkClick r:id="rId6"/>
          </p:cNvPr>
          <p:cNvSpPr/>
          <p:nvPr/>
        </p:nvSpPr>
        <p:spPr>
          <a:xfrm>
            <a:off x="38100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a:hlinkClick r:id="rId7"/>
          </p:cNvPr>
          <p:cNvSpPr/>
          <p:nvPr/>
        </p:nvSpPr>
        <p:spPr>
          <a:xfrm>
            <a:off x="39624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a:hlinkClick r:id="rId8"/>
          </p:cNvPr>
          <p:cNvSpPr/>
          <p:nvPr/>
        </p:nvSpPr>
        <p:spPr>
          <a:xfrm>
            <a:off x="41148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a:hlinkClick r:id="rId9"/>
          </p:cNvPr>
          <p:cNvSpPr/>
          <p:nvPr/>
        </p:nvSpPr>
        <p:spPr>
          <a:xfrm>
            <a:off x="42672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a:hlinkClick r:id="rId10"/>
          </p:cNvPr>
          <p:cNvSpPr/>
          <p:nvPr/>
        </p:nvSpPr>
        <p:spPr>
          <a:xfrm>
            <a:off x="44196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a:hlinkClick r:id="rId11"/>
          </p:cNvPr>
          <p:cNvSpPr/>
          <p:nvPr/>
        </p:nvSpPr>
        <p:spPr>
          <a:xfrm>
            <a:off x="45720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a:hlinkClick r:id="rId12"/>
          </p:cNvPr>
          <p:cNvSpPr/>
          <p:nvPr/>
        </p:nvSpPr>
        <p:spPr>
          <a:xfrm>
            <a:off x="47244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a:hlinkClick r:id="rId13"/>
          </p:cNvPr>
          <p:cNvSpPr/>
          <p:nvPr/>
        </p:nvSpPr>
        <p:spPr>
          <a:xfrm>
            <a:off x="48768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a:hlinkClick r:id="rId14"/>
          </p:cNvPr>
          <p:cNvSpPr/>
          <p:nvPr/>
        </p:nvSpPr>
        <p:spPr>
          <a:xfrm>
            <a:off x="50292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3"/>
          <p:cNvSpPr txBox="1"/>
          <p:nvPr>
            <p:ph type="title"/>
          </p:nvPr>
        </p:nvSpPr>
        <p:spPr>
          <a:xfrm>
            <a:off x="729450" y="1318650"/>
            <a:ext cx="318000" cy="26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600"/>
          </a:p>
        </p:txBody>
      </p:sp>
      <p:sp>
        <p:nvSpPr>
          <p:cNvPr id="259" name="Google Shape;259;p23"/>
          <p:cNvSpPr txBox="1"/>
          <p:nvPr>
            <p:ph idx="1" type="body"/>
          </p:nvPr>
        </p:nvSpPr>
        <p:spPr>
          <a:xfrm>
            <a:off x="729450" y="1699675"/>
            <a:ext cx="7688700" cy="1343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608575" y="593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Sections</a:t>
            </a:r>
            <a:endParaRPr/>
          </a:p>
        </p:txBody>
      </p:sp>
      <p:sp>
        <p:nvSpPr>
          <p:cNvPr id="103" name="Google Shape;103;p14"/>
          <p:cNvSpPr txBox="1"/>
          <p:nvPr>
            <p:ph idx="1" type="body"/>
          </p:nvPr>
        </p:nvSpPr>
        <p:spPr>
          <a:xfrm>
            <a:off x="608575" y="17162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Introduction</a:t>
            </a:r>
            <a:endParaRPr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Objectives</a:t>
            </a:r>
            <a:endParaRPr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Methods</a:t>
            </a:r>
            <a:endParaRPr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Timeline</a:t>
            </a:r>
            <a:endParaRPr sz="1400">
              <a:latin typeface="Arial"/>
              <a:ea typeface="Arial"/>
              <a:cs typeface="Arial"/>
              <a:sym typeface="Arial"/>
            </a:endParaRPr>
          </a:p>
          <a:p>
            <a:pPr indent="0" lvl="0" marL="0" rtl="0" algn="l">
              <a:spcBef>
                <a:spcPts val="1600"/>
              </a:spcBef>
              <a:spcAft>
                <a:spcPts val="1600"/>
              </a:spcAft>
              <a:buNone/>
            </a:pPr>
            <a:r>
              <a:rPr lang="en" sz="1400">
                <a:solidFill>
                  <a:srgbClr val="878787"/>
                </a:solidFill>
                <a:highlight>
                  <a:srgbClr val="FFFFFF"/>
                </a:highlight>
                <a:latin typeface="Arial"/>
                <a:ea typeface="Arial"/>
                <a:cs typeface="Arial"/>
                <a:sym typeface="Arial"/>
              </a:rPr>
              <a:t>Closure</a:t>
            </a:r>
            <a:endParaRPr sz="1400">
              <a:latin typeface="Arial"/>
              <a:ea typeface="Arial"/>
              <a:cs typeface="Arial"/>
              <a:sym typeface="Arial"/>
            </a:endParaRPr>
          </a:p>
        </p:txBody>
      </p:sp>
      <p:sp>
        <p:nvSpPr>
          <p:cNvPr id="104" name="Google Shape;104;p14">
            <a:hlinkClick r:id="rId3"/>
          </p:cNvPr>
          <p:cNvSpPr/>
          <p:nvPr/>
        </p:nvSpPr>
        <p:spPr>
          <a:xfrm>
            <a:off x="36576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a:hlinkClick r:id="rId4"/>
          </p:cNvPr>
          <p:cNvSpPr/>
          <p:nvPr/>
        </p:nvSpPr>
        <p:spPr>
          <a:xfrm>
            <a:off x="38100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a:hlinkClick r:id="rId5"/>
          </p:cNvPr>
          <p:cNvSpPr/>
          <p:nvPr/>
        </p:nvSpPr>
        <p:spPr>
          <a:xfrm>
            <a:off x="39624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a:hlinkClick r:id="rId6"/>
          </p:cNvPr>
          <p:cNvSpPr/>
          <p:nvPr/>
        </p:nvSpPr>
        <p:spPr>
          <a:xfrm>
            <a:off x="41148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a:hlinkClick r:id="rId7"/>
          </p:cNvPr>
          <p:cNvSpPr/>
          <p:nvPr/>
        </p:nvSpPr>
        <p:spPr>
          <a:xfrm>
            <a:off x="42672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a:hlinkClick r:id="rId8"/>
          </p:cNvPr>
          <p:cNvSpPr/>
          <p:nvPr/>
        </p:nvSpPr>
        <p:spPr>
          <a:xfrm>
            <a:off x="44196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a:hlinkClick r:id="rId9"/>
          </p:cNvPr>
          <p:cNvSpPr/>
          <p:nvPr/>
        </p:nvSpPr>
        <p:spPr>
          <a:xfrm>
            <a:off x="45720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a:hlinkClick r:id="rId10"/>
          </p:cNvPr>
          <p:cNvSpPr/>
          <p:nvPr/>
        </p:nvSpPr>
        <p:spPr>
          <a:xfrm>
            <a:off x="47244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a:hlinkClick r:id="rId11"/>
          </p:cNvPr>
          <p:cNvSpPr/>
          <p:nvPr/>
        </p:nvSpPr>
        <p:spPr>
          <a:xfrm>
            <a:off x="48768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a:hlinkClick r:id="rId12"/>
          </p:cNvPr>
          <p:cNvSpPr/>
          <p:nvPr/>
        </p:nvSpPr>
        <p:spPr>
          <a:xfrm>
            <a:off x="50292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5"/>
          <p:cNvSpPr txBox="1"/>
          <p:nvPr>
            <p:ph type="title"/>
          </p:nvPr>
        </p:nvSpPr>
        <p:spPr>
          <a:xfrm>
            <a:off x="648875" y="526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SLAM ?</a:t>
            </a:r>
            <a:endParaRPr/>
          </a:p>
        </p:txBody>
      </p:sp>
      <p:sp>
        <p:nvSpPr>
          <p:cNvPr id="119" name="Google Shape;119;p15"/>
          <p:cNvSpPr txBox="1"/>
          <p:nvPr>
            <p:ph idx="1" type="body"/>
          </p:nvPr>
        </p:nvSpPr>
        <p:spPr>
          <a:xfrm>
            <a:off x="566500" y="1293475"/>
            <a:ext cx="4551600" cy="3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22222"/>
                </a:solidFill>
                <a:highlight>
                  <a:srgbClr val="FFFFFF"/>
                </a:highlight>
                <a:latin typeface="Arial"/>
                <a:ea typeface="Arial"/>
                <a:cs typeface="Arial"/>
                <a:sym typeface="Arial"/>
              </a:rPr>
              <a:t>In </a:t>
            </a:r>
            <a:r>
              <a:rPr lang="en" sz="1400">
                <a:solidFill>
                  <a:srgbClr val="0B0080"/>
                </a:solidFill>
                <a:highlight>
                  <a:srgbClr val="FFFFFF"/>
                </a:highlight>
                <a:uFill>
                  <a:noFill/>
                </a:uFill>
                <a:latin typeface="Arial"/>
                <a:ea typeface="Arial"/>
                <a:cs typeface="Arial"/>
                <a:sym typeface="Arial"/>
                <a:hlinkClick r:id="rId3"/>
              </a:rPr>
              <a:t>navigation</a:t>
            </a:r>
            <a:r>
              <a:rPr lang="en" sz="1400">
                <a:solidFill>
                  <a:srgbClr val="222222"/>
                </a:solidFill>
                <a:highlight>
                  <a:srgbClr val="FFFFFF"/>
                </a:highlight>
                <a:latin typeface="Arial"/>
                <a:ea typeface="Arial"/>
                <a:cs typeface="Arial"/>
                <a:sym typeface="Arial"/>
              </a:rPr>
              <a:t>, </a:t>
            </a:r>
            <a:r>
              <a:rPr lang="en" sz="1400">
                <a:solidFill>
                  <a:srgbClr val="0B0080"/>
                </a:solidFill>
                <a:highlight>
                  <a:srgbClr val="FFFFFF"/>
                </a:highlight>
                <a:uFill>
                  <a:noFill/>
                </a:uFill>
                <a:latin typeface="Arial"/>
                <a:ea typeface="Arial"/>
                <a:cs typeface="Arial"/>
                <a:sym typeface="Arial"/>
                <a:hlinkClick r:id="rId4"/>
              </a:rPr>
              <a:t>robotic mapping</a:t>
            </a:r>
            <a:r>
              <a:rPr lang="en" sz="1400">
                <a:solidFill>
                  <a:srgbClr val="222222"/>
                </a:solidFill>
                <a:highlight>
                  <a:srgbClr val="FFFFFF"/>
                </a:highlight>
                <a:latin typeface="Arial"/>
                <a:ea typeface="Arial"/>
                <a:cs typeface="Arial"/>
                <a:sym typeface="Arial"/>
              </a:rPr>
              <a:t> and </a:t>
            </a:r>
            <a:r>
              <a:rPr lang="en" sz="1400">
                <a:solidFill>
                  <a:srgbClr val="0B0080"/>
                </a:solidFill>
                <a:highlight>
                  <a:srgbClr val="FFFFFF"/>
                </a:highlight>
                <a:uFill>
                  <a:noFill/>
                </a:uFill>
                <a:latin typeface="Arial"/>
                <a:ea typeface="Arial"/>
                <a:cs typeface="Arial"/>
                <a:sym typeface="Arial"/>
                <a:hlinkClick r:id="rId5"/>
              </a:rPr>
              <a:t>odometry</a:t>
            </a:r>
            <a:r>
              <a:rPr lang="en" sz="1400">
                <a:solidFill>
                  <a:srgbClr val="222222"/>
                </a:solidFill>
                <a:highlight>
                  <a:srgbClr val="FFFFFF"/>
                </a:highlight>
                <a:latin typeface="Arial"/>
                <a:ea typeface="Arial"/>
                <a:cs typeface="Arial"/>
                <a:sym typeface="Arial"/>
              </a:rPr>
              <a:t> for </a:t>
            </a:r>
            <a:r>
              <a:rPr lang="en" sz="1400">
                <a:solidFill>
                  <a:srgbClr val="0B0080"/>
                </a:solidFill>
                <a:highlight>
                  <a:srgbClr val="FFFFFF"/>
                </a:highlight>
                <a:uFill>
                  <a:noFill/>
                </a:uFill>
                <a:latin typeface="Arial"/>
                <a:ea typeface="Arial"/>
                <a:cs typeface="Arial"/>
                <a:sym typeface="Arial"/>
                <a:hlinkClick r:id="rId6"/>
              </a:rPr>
              <a:t>virtual reality</a:t>
            </a:r>
            <a:r>
              <a:rPr lang="en" sz="1400">
                <a:solidFill>
                  <a:srgbClr val="222222"/>
                </a:solidFill>
                <a:highlight>
                  <a:srgbClr val="FFFFFF"/>
                </a:highlight>
                <a:latin typeface="Arial"/>
                <a:ea typeface="Arial"/>
                <a:cs typeface="Arial"/>
                <a:sym typeface="Arial"/>
              </a:rPr>
              <a:t> or </a:t>
            </a:r>
            <a:r>
              <a:rPr lang="en" sz="1400">
                <a:solidFill>
                  <a:srgbClr val="0B0080"/>
                </a:solidFill>
                <a:highlight>
                  <a:srgbClr val="FFFFFF"/>
                </a:highlight>
                <a:uFill>
                  <a:noFill/>
                </a:uFill>
                <a:latin typeface="Arial"/>
                <a:ea typeface="Arial"/>
                <a:cs typeface="Arial"/>
                <a:sym typeface="Arial"/>
                <a:hlinkClick r:id="rId7"/>
              </a:rPr>
              <a:t>augmented reality</a:t>
            </a:r>
            <a:r>
              <a:rPr lang="en" sz="1400">
                <a:solidFill>
                  <a:srgbClr val="222222"/>
                </a:solidFill>
                <a:highlight>
                  <a:srgbClr val="FFFFFF"/>
                </a:highlight>
                <a:latin typeface="Arial"/>
                <a:ea typeface="Arial"/>
                <a:cs typeface="Arial"/>
                <a:sym typeface="Arial"/>
              </a:rPr>
              <a:t>, </a:t>
            </a:r>
            <a:r>
              <a:rPr b="1" lang="en" sz="1400">
                <a:solidFill>
                  <a:srgbClr val="222222"/>
                </a:solidFill>
                <a:highlight>
                  <a:srgbClr val="FFFFFF"/>
                </a:highlight>
                <a:latin typeface="Arial"/>
                <a:ea typeface="Arial"/>
                <a:cs typeface="Arial"/>
                <a:sym typeface="Arial"/>
              </a:rPr>
              <a:t>simultaneous localization and mapping</a:t>
            </a:r>
            <a:r>
              <a:rPr lang="en" sz="1400">
                <a:solidFill>
                  <a:srgbClr val="222222"/>
                </a:solidFill>
                <a:highlight>
                  <a:srgbClr val="FFFFFF"/>
                </a:highlight>
                <a:latin typeface="Arial"/>
                <a:ea typeface="Arial"/>
                <a:cs typeface="Arial"/>
                <a:sym typeface="Arial"/>
              </a:rPr>
              <a:t> (</a:t>
            </a:r>
            <a:r>
              <a:rPr b="1" lang="en" sz="1400">
                <a:solidFill>
                  <a:srgbClr val="222222"/>
                </a:solidFill>
                <a:highlight>
                  <a:srgbClr val="FFFFFF"/>
                </a:highlight>
                <a:latin typeface="Arial"/>
                <a:ea typeface="Arial"/>
                <a:cs typeface="Arial"/>
                <a:sym typeface="Arial"/>
              </a:rPr>
              <a:t>SLAM</a:t>
            </a:r>
            <a:r>
              <a:rPr lang="en" sz="1400">
                <a:solidFill>
                  <a:srgbClr val="222222"/>
                </a:solidFill>
                <a:highlight>
                  <a:srgbClr val="FFFFFF"/>
                </a:highlight>
                <a:latin typeface="Arial"/>
                <a:ea typeface="Arial"/>
                <a:cs typeface="Arial"/>
                <a:sym typeface="Arial"/>
              </a:rPr>
              <a:t>) is the computational problem of constructing or updating a map of an unknown environment while simultaneously keeping track of an agent's location within it.</a:t>
            </a:r>
            <a:endParaRPr sz="14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400">
                <a:solidFill>
                  <a:srgbClr val="222222"/>
                </a:solidFill>
                <a:highlight>
                  <a:srgbClr val="FFFFFF"/>
                </a:highlight>
                <a:latin typeface="Arial"/>
                <a:ea typeface="Arial"/>
                <a:cs typeface="Arial"/>
                <a:sym typeface="Arial"/>
              </a:rPr>
              <a:t>SLAM algorithms are tailored to the available resources, hence not aimed at perfection, but at operational compliance. Published approaches are employed in </a:t>
            </a:r>
            <a:r>
              <a:rPr lang="en" sz="1400">
                <a:solidFill>
                  <a:srgbClr val="0B0080"/>
                </a:solidFill>
                <a:highlight>
                  <a:srgbClr val="FFFFFF"/>
                </a:highlight>
                <a:uFill>
                  <a:noFill/>
                </a:uFill>
                <a:latin typeface="Arial"/>
                <a:ea typeface="Arial"/>
                <a:cs typeface="Arial"/>
                <a:sym typeface="Arial"/>
                <a:hlinkClick r:id="rId8"/>
              </a:rPr>
              <a:t>self-driving cars</a:t>
            </a:r>
            <a:r>
              <a:rPr lang="en" sz="1400">
                <a:solidFill>
                  <a:srgbClr val="222222"/>
                </a:solidFill>
                <a:highlight>
                  <a:srgbClr val="FFFFFF"/>
                </a:highlight>
                <a:latin typeface="Arial"/>
                <a:ea typeface="Arial"/>
                <a:cs typeface="Arial"/>
                <a:sym typeface="Arial"/>
              </a:rPr>
              <a:t>, </a:t>
            </a:r>
            <a:r>
              <a:rPr lang="en" sz="1400">
                <a:solidFill>
                  <a:srgbClr val="0B0080"/>
                </a:solidFill>
                <a:highlight>
                  <a:srgbClr val="FFFFFF"/>
                </a:highlight>
                <a:uFill>
                  <a:noFill/>
                </a:uFill>
                <a:latin typeface="Arial"/>
                <a:ea typeface="Arial"/>
                <a:cs typeface="Arial"/>
                <a:sym typeface="Arial"/>
                <a:hlinkClick r:id="rId9"/>
              </a:rPr>
              <a:t>unmanned aerial vehicles</a:t>
            </a:r>
            <a:r>
              <a:rPr lang="en" sz="1400">
                <a:solidFill>
                  <a:srgbClr val="222222"/>
                </a:solidFill>
                <a:highlight>
                  <a:srgbClr val="FFFFFF"/>
                </a:highlight>
                <a:latin typeface="Arial"/>
                <a:ea typeface="Arial"/>
                <a:cs typeface="Arial"/>
                <a:sym typeface="Arial"/>
              </a:rPr>
              <a:t>, </a:t>
            </a:r>
            <a:r>
              <a:rPr lang="en" sz="1400">
                <a:solidFill>
                  <a:srgbClr val="0B0080"/>
                </a:solidFill>
                <a:highlight>
                  <a:srgbClr val="FFFFFF"/>
                </a:highlight>
                <a:uFill>
                  <a:noFill/>
                </a:uFill>
                <a:latin typeface="Arial"/>
                <a:ea typeface="Arial"/>
                <a:cs typeface="Arial"/>
                <a:sym typeface="Arial"/>
                <a:hlinkClick r:id="rId10"/>
              </a:rPr>
              <a:t>autonomous underwater vehicles</a:t>
            </a:r>
            <a:r>
              <a:rPr lang="en" sz="1400">
                <a:solidFill>
                  <a:srgbClr val="222222"/>
                </a:solidFill>
                <a:highlight>
                  <a:srgbClr val="FFFFFF"/>
                </a:highlight>
                <a:latin typeface="Arial"/>
                <a:ea typeface="Arial"/>
                <a:cs typeface="Arial"/>
                <a:sym typeface="Arial"/>
              </a:rPr>
              <a:t>, </a:t>
            </a:r>
            <a:r>
              <a:rPr lang="en" sz="1400">
                <a:solidFill>
                  <a:srgbClr val="0B0080"/>
                </a:solidFill>
                <a:highlight>
                  <a:srgbClr val="FFFFFF"/>
                </a:highlight>
                <a:uFill>
                  <a:noFill/>
                </a:uFill>
                <a:latin typeface="Arial"/>
                <a:ea typeface="Arial"/>
                <a:cs typeface="Arial"/>
                <a:sym typeface="Arial"/>
                <a:hlinkClick r:id="rId11"/>
              </a:rPr>
              <a:t>planetary rovers</a:t>
            </a:r>
            <a:r>
              <a:rPr lang="en" sz="1400">
                <a:solidFill>
                  <a:srgbClr val="222222"/>
                </a:solidFill>
                <a:highlight>
                  <a:srgbClr val="FFFFFF"/>
                </a:highlight>
                <a:latin typeface="Arial"/>
                <a:ea typeface="Arial"/>
                <a:cs typeface="Arial"/>
                <a:sym typeface="Arial"/>
              </a:rPr>
              <a:t>, newer </a:t>
            </a:r>
            <a:r>
              <a:rPr lang="en" sz="1400">
                <a:solidFill>
                  <a:srgbClr val="0B0080"/>
                </a:solidFill>
                <a:highlight>
                  <a:srgbClr val="FFFFFF"/>
                </a:highlight>
                <a:uFill>
                  <a:noFill/>
                </a:uFill>
                <a:latin typeface="Arial"/>
                <a:ea typeface="Arial"/>
                <a:cs typeface="Arial"/>
                <a:sym typeface="Arial"/>
                <a:hlinkClick r:id="rId12"/>
              </a:rPr>
              <a:t>domestic robots</a:t>
            </a:r>
            <a:r>
              <a:rPr lang="en" sz="1400">
                <a:solidFill>
                  <a:srgbClr val="222222"/>
                </a:solidFill>
                <a:highlight>
                  <a:srgbClr val="FFFFFF"/>
                </a:highlight>
                <a:latin typeface="Arial"/>
                <a:ea typeface="Arial"/>
                <a:cs typeface="Arial"/>
                <a:sym typeface="Arial"/>
              </a:rPr>
              <a:t> and even inside the human body.</a:t>
            </a:r>
            <a:endParaRPr sz="1400">
              <a:solidFill>
                <a:srgbClr val="222222"/>
              </a:solidFill>
              <a:highlight>
                <a:srgbClr val="FFFFFF"/>
              </a:highlight>
              <a:latin typeface="Arial"/>
              <a:ea typeface="Arial"/>
              <a:cs typeface="Arial"/>
              <a:sym typeface="Arial"/>
            </a:endParaRPr>
          </a:p>
          <a:p>
            <a:pPr indent="0" lvl="0" marL="0" rtl="0" algn="l">
              <a:spcBef>
                <a:spcPts val="500"/>
              </a:spcBef>
              <a:spcAft>
                <a:spcPts val="0"/>
              </a:spcAft>
              <a:buNone/>
            </a:pPr>
            <a:r>
              <a:t/>
            </a:r>
            <a:endParaRPr sz="105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05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05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05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05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050">
              <a:solidFill>
                <a:srgbClr val="222222"/>
              </a:solidFill>
              <a:highlight>
                <a:srgbClr val="FFFFFF"/>
              </a:highlight>
              <a:latin typeface="Arial"/>
              <a:ea typeface="Arial"/>
              <a:cs typeface="Arial"/>
              <a:sym typeface="Arial"/>
            </a:endParaRPr>
          </a:p>
        </p:txBody>
      </p:sp>
      <p:pic>
        <p:nvPicPr>
          <p:cNvPr id="120" name="Google Shape;120;p15" title="Examples – Cityscapes Dataset.MP4">
            <a:hlinkClick r:id="rId13"/>
          </p:cNvPr>
          <p:cNvPicPr preferRelativeResize="0"/>
          <p:nvPr/>
        </p:nvPicPr>
        <p:blipFill>
          <a:blip r:embed="rId14">
            <a:alphaModFix/>
          </a:blip>
          <a:stretch>
            <a:fillRect/>
          </a:stretch>
        </p:blipFill>
        <p:spPr>
          <a:xfrm>
            <a:off x="5358875" y="1377375"/>
            <a:ext cx="3128575" cy="2726175"/>
          </a:xfrm>
          <a:prstGeom prst="rect">
            <a:avLst/>
          </a:prstGeom>
          <a:noFill/>
          <a:ln>
            <a:noFill/>
          </a:ln>
        </p:spPr>
      </p:pic>
      <p:sp>
        <p:nvSpPr>
          <p:cNvPr id="121" name="Google Shape;121;p15">
            <a:hlinkClick r:id="rId15"/>
          </p:cNvPr>
          <p:cNvSpPr/>
          <p:nvPr/>
        </p:nvSpPr>
        <p:spPr>
          <a:xfrm>
            <a:off x="36576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a:hlinkClick r:id="rId16"/>
          </p:cNvPr>
          <p:cNvSpPr/>
          <p:nvPr/>
        </p:nvSpPr>
        <p:spPr>
          <a:xfrm>
            <a:off x="38100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a:hlinkClick r:id="rId17"/>
          </p:cNvPr>
          <p:cNvSpPr/>
          <p:nvPr/>
        </p:nvSpPr>
        <p:spPr>
          <a:xfrm>
            <a:off x="39624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a:hlinkClick r:id="rId18"/>
          </p:cNvPr>
          <p:cNvSpPr/>
          <p:nvPr/>
        </p:nvSpPr>
        <p:spPr>
          <a:xfrm>
            <a:off x="41148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a:hlinkClick r:id="rId19"/>
          </p:cNvPr>
          <p:cNvSpPr/>
          <p:nvPr/>
        </p:nvSpPr>
        <p:spPr>
          <a:xfrm>
            <a:off x="42672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a:hlinkClick r:id="rId20"/>
          </p:cNvPr>
          <p:cNvSpPr/>
          <p:nvPr/>
        </p:nvSpPr>
        <p:spPr>
          <a:xfrm>
            <a:off x="44196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a:hlinkClick r:id="rId21"/>
          </p:cNvPr>
          <p:cNvSpPr/>
          <p:nvPr/>
        </p:nvSpPr>
        <p:spPr>
          <a:xfrm>
            <a:off x="45720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a:hlinkClick r:id="rId22"/>
          </p:cNvPr>
          <p:cNvSpPr/>
          <p:nvPr/>
        </p:nvSpPr>
        <p:spPr>
          <a:xfrm>
            <a:off x="47244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a:hlinkClick r:id="rId23"/>
          </p:cNvPr>
          <p:cNvSpPr/>
          <p:nvPr/>
        </p:nvSpPr>
        <p:spPr>
          <a:xfrm>
            <a:off x="48768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a:hlinkClick r:id="rId24"/>
          </p:cNvPr>
          <p:cNvSpPr/>
          <p:nvPr/>
        </p:nvSpPr>
        <p:spPr>
          <a:xfrm>
            <a:off x="50292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622025" y="526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36" name="Google Shape;136;p16"/>
          <p:cNvSpPr txBox="1"/>
          <p:nvPr>
            <p:ph idx="1" type="body"/>
          </p:nvPr>
        </p:nvSpPr>
        <p:spPr>
          <a:xfrm>
            <a:off x="622025" y="1151850"/>
            <a:ext cx="4642200" cy="3991800"/>
          </a:xfrm>
          <a:prstGeom prst="rect">
            <a:avLst/>
          </a:prstGeom>
        </p:spPr>
        <p:txBody>
          <a:bodyPr anchorCtr="0" anchor="t" bIns="91425" lIns="91425" spcFirstLastPara="1" rIns="91425" wrap="square" tIns="91425">
            <a:noAutofit/>
          </a:bodyPr>
          <a:lstStyle/>
          <a:p>
            <a:pPr indent="0" lvl="0" marL="0" rtl="0" algn="l">
              <a:lnSpc>
                <a:spcPct val="160000"/>
              </a:lnSpc>
              <a:spcBef>
                <a:spcPts val="400"/>
              </a:spcBef>
              <a:spcAft>
                <a:spcPts val="0"/>
              </a:spcAft>
              <a:buNone/>
            </a:pPr>
            <a:r>
              <a:rPr b="1" lang="en" sz="1100">
                <a:solidFill>
                  <a:srgbClr val="222222"/>
                </a:solidFill>
                <a:highlight>
                  <a:schemeClr val="lt1"/>
                </a:highlight>
                <a:latin typeface="Arial"/>
                <a:ea typeface="Arial"/>
                <a:cs typeface="Arial"/>
                <a:sym typeface="Arial"/>
              </a:rPr>
              <a:t>Pose Estimation</a:t>
            </a:r>
            <a:r>
              <a:rPr lang="en" sz="1100">
                <a:solidFill>
                  <a:srgbClr val="222222"/>
                </a:solidFill>
                <a:highlight>
                  <a:schemeClr val="lt1"/>
                </a:highlight>
                <a:latin typeface="Arial"/>
                <a:ea typeface="Arial"/>
                <a:cs typeface="Arial"/>
                <a:sym typeface="Arial"/>
              </a:rPr>
              <a:t> : To just compute the current pose of the camera relative to the previous frame.</a:t>
            </a:r>
            <a:endParaRPr sz="1100">
              <a:solidFill>
                <a:srgbClr val="222222"/>
              </a:solidFill>
              <a:highlight>
                <a:schemeClr val="lt1"/>
              </a:highlight>
              <a:latin typeface="Arial"/>
              <a:ea typeface="Arial"/>
              <a:cs typeface="Arial"/>
              <a:sym typeface="Arial"/>
            </a:endParaRPr>
          </a:p>
          <a:p>
            <a:pPr indent="0" lvl="0" marL="0" rtl="0" algn="l">
              <a:lnSpc>
                <a:spcPct val="160000"/>
              </a:lnSpc>
              <a:spcBef>
                <a:spcPts val="400"/>
              </a:spcBef>
              <a:spcAft>
                <a:spcPts val="0"/>
              </a:spcAft>
              <a:buNone/>
            </a:pPr>
            <a:r>
              <a:rPr lang="en" sz="1100">
                <a:solidFill>
                  <a:srgbClr val="222222"/>
                </a:solidFill>
                <a:highlight>
                  <a:schemeClr val="lt1"/>
                </a:highlight>
                <a:latin typeface="Arial"/>
                <a:ea typeface="Arial"/>
                <a:cs typeface="Arial"/>
                <a:sym typeface="Arial"/>
              </a:rPr>
              <a:t>This is essentially performing visual odometry, and results in drift as error accumulation occurs.</a:t>
            </a:r>
            <a:endParaRPr b="1" sz="1100">
              <a:solidFill>
                <a:srgbClr val="000000"/>
              </a:solidFill>
              <a:highlight>
                <a:srgbClr val="FFFFFF"/>
              </a:highlight>
              <a:latin typeface="Arial"/>
              <a:ea typeface="Arial"/>
              <a:cs typeface="Arial"/>
              <a:sym typeface="Arial"/>
            </a:endParaRPr>
          </a:p>
          <a:p>
            <a:pPr indent="0" lvl="0" marL="0" rtl="0" algn="l">
              <a:lnSpc>
                <a:spcPct val="160000"/>
              </a:lnSpc>
              <a:spcBef>
                <a:spcPts val="400"/>
              </a:spcBef>
              <a:spcAft>
                <a:spcPts val="0"/>
              </a:spcAft>
              <a:buNone/>
            </a:pPr>
            <a:r>
              <a:rPr b="1" lang="en" sz="1100">
                <a:solidFill>
                  <a:srgbClr val="000000"/>
                </a:solidFill>
                <a:highlight>
                  <a:srgbClr val="FFFFFF"/>
                </a:highlight>
                <a:latin typeface="Arial"/>
                <a:ea typeface="Arial"/>
                <a:cs typeface="Arial"/>
                <a:sym typeface="Arial"/>
              </a:rPr>
              <a:t>Loop closure Detection : </a:t>
            </a:r>
            <a:r>
              <a:rPr lang="en" sz="1100">
                <a:solidFill>
                  <a:srgbClr val="222222"/>
                </a:solidFill>
                <a:highlight>
                  <a:srgbClr val="FFFFFF"/>
                </a:highlight>
                <a:latin typeface="Arial"/>
                <a:ea typeface="Arial"/>
                <a:cs typeface="Arial"/>
                <a:sym typeface="Arial"/>
              </a:rPr>
              <a:t>Loop closure is the problem of recognizing a previously-visited location. This is usually done by storing </a:t>
            </a:r>
            <a:r>
              <a:rPr lang="en" sz="1100">
                <a:solidFill>
                  <a:srgbClr val="222222"/>
                </a:solidFill>
                <a:highlight>
                  <a:srgbClr val="FFFFFF"/>
                </a:highlight>
                <a:latin typeface="Arial"/>
                <a:ea typeface="Arial"/>
                <a:cs typeface="Arial"/>
                <a:sym typeface="Arial"/>
              </a:rPr>
              <a:t>features</a:t>
            </a:r>
            <a:r>
              <a:rPr lang="en" sz="1100">
                <a:solidFill>
                  <a:srgbClr val="222222"/>
                </a:solidFill>
                <a:highlight>
                  <a:srgbClr val="FFFFFF"/>
                </a:highlight>
                <a:latin typeface="Arial"/>
                <a:ea typeface="Arial"/>
                <a:cs typeface="Arial"/>
                <a:sym typeface="Arial"/>
              </a:rPr>
              <a:t> from every image and searching through them.</a:t>
            </a:r>
            <a:endParaRPr sz="1100">
              <a:solidFill>
                <a:srgbClr val="222222"/>
              </a:solidFill>
              <a:highlight>
                <a:srgbClr val="FFFFFF"/>
              </a:highlight>
              <a:latin typeface="Arial"/>
              <a:ea typeface="Arial"/>
              <a:cs typeface="Arial"/>
              <a:sym typeface="Arial"/>
            </a:endParaRPr>
          </a:p>
          <a:p>
            <a:pPr indent="0" lvl="0" marL="0" rtl="0" algn="l">
              <a:lnSpc>
                <a:spcPct val="160000"/>
              </a:lnSpc>
              <a:spcBef>
                <a:spcPts val="400"/>
              </a:spcBef>
              <a:spcAft>
                <a:spcPts val="0"/>
              </a:spcAft>
              <a:buNone/>
            </a:pPr>
            <a:r>
              <a:rPr b="1" lang="en" sz="1100">
                <a:solidFill>
                  <a:srgbClr val="222222"/>
                </a:solidFill>
                <a:highlight>
                  <a:srgbClr val="FFFFFF"/>
                </a:highlight>
                <a:latin typeface="Arial"/>
                <a:ea typeface="Arial"/>
                <a:cs typeface="Arial"/>
                <a:sym typeface="Arial"/>
              </a:rPr>
              <a:t>Optimization</a:t>
            </a:r>
            <a:r>
              <a:rPr lang="en" sz="1100">
                <a:solidFill>
                  <a:srgbClr val="222222"/>
                </a:solidFill>
                <a:highlight>
                  <a:srgbClr val="FFFFFF"/>
                </a:highlight>
                <a:latin typeface="Arial"/>
                <a:ea typeface="Arial"/>
                <a:cs typeface="Arial"/>
                <a:sym typeface="Arial"/>
              </a:rPr>
              <a:t> : To continuously optimize the whole 3D model as well as all the camera poses. </a:t>
            </a:r>
            <a:r>
              <a:rPr lang="en" sz="1100">
                <a:solidFill>
                  <a:srgbClr val="282829"/>
                </a:solidFill>
                <a:highlight>
                  <a:srgbClr val="FFFFFF"/>
                </a:highlight>
                <a:latin typeface="Arial"/>
                <a:ea typeface="Arial"/>
                <a:cs typeface="Arial"/>
                <a:sym typeface="Arial"/>
              </a:rPr>
              <a:t>There are different algorithms that can do this task: Kalman filtering, Particle filtering, and Bundle Adjustment. We would concentrate on bundle Adjustment using deep learning.</a:t>
            </a:r>
            <a:endParaRPr sz="1100">
              <a:solidFill>
                <a:srgbClr val="222222"/>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100">
              <a:latin typeface="Arial"/>
              <a:ea typeface="Arial"/>
              <a:cs typeface="Arial"/>
              <a:sym typeface="Arial"/>
            </a:endParaRPr>
          </a:p>
        </p:txBody>
      </p:sp>
      <p:sp>
        <p:nvSpPr>
          <p:cNvPr id="137" name="Google Shape;137;p16">
            <a:hlinkClick r:id="rId3"/>
          </p:cNvPr>
          <p:cNvSpPr/>
          <p:nvPr/>
        </p:nvSpPr>
        <p:spPr>
          <a:xfrm>
            <a:off x="36576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a:hlinkClick r:id="rId4"/>
          </p:cNvPr>
          <p:cNvSpPr/>
          <p:nvPr/>
        </p:nvSpPr>
        <p:spPr>
          <a:xfrm>
            <a:off x="38100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a:hlinkClick r:id="rId5"/>
          </p:cNvPr>
          <p:cNvSpPr/>
          <p:nvPr/>
        </p:nvSpPr>
        <p:spPr>
          <a:xfrm>
            <a:off x="39624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a:hlinkClick r:id="rId6"/>
          </p:cNvPr>
          <p:cNvSpPr/>
          <p:nvPr/>
        </p:nvSpPr>
        <p:spPr>
          <a:xfrm>
            <a:off x="41148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a:hlinkClick r:id="rId7"/>
          </p:cNvPr>
          <p:cNvSpPr/>
          <p:nvPr/>
        </p:nvSpPr>
        <p:spPr>
          <a:xfrm>
            <a:off x="42672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a:hlinkClick r:id="rId8"/>
          </p:cNvPr>
          <p:cNvSpPr/>
          <p:nvPr/>
        </p:nvSpPr>
        <p:spPr>
          <a:xfrm>
            <a:off x="44196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a:hlinkClick r:id="rId9"/>
          </p:cNvPr>
          <p:cNvSpPr/>
          <p:nvPr/>
        </p:nvSpPr>
        <p:spPr>
          <a:xfrm>
            <a:off x="45720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a:hlinkClick r:id="rId10"/>
          </p:cNvPr>
          <p:cNvSpPr/>
          <p:nvPr/>
        </p:nvSpPr>
        <p:spPr>
          <a:xfrm>
            <a:off x="47244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a:hlinkClick r:id="rId11"/>
          </p:cNvPr>
          <p:cNvSpPr/>
          <p:nvPr/>
        </p:nvSpPr>
        <p:spPr>
          <a:xfrm>
            <a:off x="48768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a:hlinkClick r:id="rId12"/>
          </p:cNvPr>
          <p:cNvSpPr/>
          <p:nvPr/>
        </p:nvSpPr>
        <p:spPr>
          <a:xfrm>
            <a:off x="50292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16"/>
          <p:cNvPicPr preferRelativeResize="0"/>
          <p:nvPr/>
        </p:nvPicPr>
        <p:blipFill>
          <a:blip r:embed="rId13">
            <a:alphaModFix/>
          </a:blip>
          <a:stretch>
            <a:fillRect/>
          </a:stretch>
        </p:blipFill>
        <p:spPr>
          <a:xfrm>
            <a:off x="5519525" y="662175"/>
            <a:ext cx="3136075" cy="399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581725" y="526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 </a:t>
            </a:r>
            <a:r>
              <a:rPr lang="en" sz="1800"/>
              <a:t>Loop Closure Detection</a:t>
            </a:r>
            <a:endParaRPr sz="1800"/>
          </a:p>
        </p:txBody>
      </p:sp>
      <p:sp>
        <p:nvSpPr>
          <p:cNvPr id="153" name="Google Shape;153;p17"/>
          <p:cNvSpPr txBox="1"/>
          <p:nvPr>
            <p:ph idx="1" type="body"/>
          </p:nvPr>
        </p:nvSpPr>
        <p:spPr>
          <a:xfrm>
            <a:off x="553825" y="1396050"/>
            <a:ext cx="3958500" cy="3442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Since it is robotics problem, it needs to be Real Time and needs low false positive rate.</a:t>
            </a:r>
            <a:endParaRPr sz="1400"/>
          </a:p>
          <a:p>
            <a:pPr indent="-317500" lvl="0" marL="457200" rtl="0" algn="l">
              <a:lnSpc>
                <a:spcPct val="150000"/>
              </a:lnSpc>
              <a:spcBef>
                <a:spcPts val="0"/>
              </a:spcBef>
              <a:spcAft>
                <a:spcPts val="0"/>
              </a:spcAft>
              <a:buSzPts val="1400"/>
              <a:buChar char="●"/>
            </a:pPr>
            <a:r>
              <a:rPr lang="en" sz="1400"/>
              <a:t>Loop Closure detection is solved by using Image Searching. . </a:t>
            </a:r>
            <a:endParaRPr sz="1400"/>
          </a:p>
          <a:p>
            <a:pPr indent="-317500" lvl="0" marL="457200" rtl="0" algn="l">
              <a:lnSpc>
                <a:spcPct val="150000"/>
              </a:lnSpc>
              <a:spcBef>
                <a:spcPts val="0"/>
              </a:spcBef>
              <a:spcAft>
                <a:spcPts val="0"/>
              </a:spcAft>
              <a:buSzPts val="1400"/>
              <a:buChar char="●"/>
            </a:pPr>
            <a:r>
              <a:rPr lang="en" sz="1400"/>
              <a:t>The number of features increase incrementally, it results in heavy storage need and high searching time.</a:t>
            </a:r>
            <a:endParaRPr sz="1400"/>
          </a:p>
          <a:p>
            <a:pPr indent="-317500" lvl="0" marL="457200" rtl="0" algn="l">
              <a:lnSpc>
                <a:spcPct val="150000"/>
              </a:lnSpc>
              <a:spcBef>
                <a:spcPts val="0"/>
              </a:spcBef>
              <a:spcAft>
                <a:spcPts val="0"/>
              </a:spcAft>
              <a:buSzPts val="1400"/>
              <a:buChar char="●"/>
            </a:pPr>
            <a:r>
              <a:rPr lang="en" sz="1400"/>
              <a:t>The problem is how to store and search in large Dataset with </a:t>
            </a:r>
            <a:r>
              <a:rPr lang="en" sz="1400"/>
              <a:t>minimal</a:t>
            </a:r>
            <a:r>
              <a:rPr lang="en" sz="1400"/>
              <a:t> resource.</a:t>
            </a:r>
            <a:endParaRPr sz="1400"/>
          </a:p>
        </p:txBody>
      </p:sp>
      <p:pic>
        <p:nvPicPr>
          <p:cNvPr id="154" name="Google Shape;154;p17"/>
          <p:cNvPicPr preferRelativeResize="0"/>
          <p:nvPr/>
        </p:nvPicPr>
        <p:blipFill>
          <a:blip r:embed="rId3">
            <a:alphaModFix/>
          </a:blip>
          <a:stretch>
            <a:fillRect/>
          </a:stretch>
        </p:blipFill>
        <p:spPr>
          <a:xfrm>
            <a:off x="4794325" y="1187050"/>
            <a:ext cx="3842400" cy="3244700"/>
          </a:xfrm>
          <a:prstGeom prst="rect">
            <a:avLst/>
          </a:prstGeom>
          <a:noFill/>
          <a:ln>
            <a:noFill/>
          </a:ln>
        </p:spPr>
      </p:pic>
      <p:sp>
        <p:nvSpPr>
          <p:cNvPr id="155" name="Google Shape;155;p17">
            <a:hlinkClick r:id="rId4"/>
          </p:cNvPr>
          <p:cNvSpPr/>
          <p:nvPr/>
        </p:nvSpPr>
        <p:spPr>
          <a:xfrm>
            <a:off x="36576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a:hlinkClick r:id="rId5"/>
          </p:cNvPr>
          <p:cNvSpPr/>
          <p:nvPr/>
        </p:nvSpPr>
        <p:spPr>
          <a:xfrm>
            <a:off x="38100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a:hlinkClick r:id="rId6"/>
          </p:cNvPr>
          <p:cNvSpPr/>
          <p:nvPr/>
        </p:nvSpPr>
        <p:spPr>
          <a:xfrm>
            <a:off x="39624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a:hlinkClick r:id="rId7"/>
          </p:cNvPr>
          <p:cNvSpPr/>
          <p:nvPr/>
        </p:nvSpPr>
        <p:spPr>
          <a:xfrm>
            <a:off x="41148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a:hlinkClick r:id="rId8"/>
          </p:cNvPr>
          <p:cNvSpPr/>
          <p:nvPr/>
        </p:nvSpPr>
        <p:spPr>
          <a:xfrm>
            <a:off x="42672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a:hlinkClick r:id="rId9"/>
          </p:cNvPr>
          <p:cNvSpPr/>
          <p:nvPr/>
        </p:nvSpPr>
        <p:spPr>
          <a:xfrm>
            <a:off x="44196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a:hlinkClick r:id="rId10"/>
          </p:cNvPr>
          <p:cNvSpPr/>
          <p:nvPr/>
        </p:nvSpPr>
        <p:spPr>
          <a:xfrm>
            <a:off x="45720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a:hlinkClick r:id="rId11"/>
          </p:cNvPr>
          <p:cNvSpPr/>
          <p:nvPr/>
        </p:nvSpPr>
        <p:spPr>
          <a:xfrm>
            <a:off x="47244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a:hlinkClick r:id="rId12"/>
          </p:cNvPr>
          <p:cNvSpPr/>
          <p:nvPr/>
        </p:nvSpPr>
        <p:spPr>
          <a:xfrm>
            <a:off x="48768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a:hlinkClick r:id="rId13"/>
          </p:cNvPr>
          <p:cNvSpPr/>
          <p:nvPr/>
        </p:nvSpPr>
        <p:spPr>
          <a:xfrm>
            <a:off x="50292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608575" y="593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Closure Detection</a:t>
            </a:r>
            <a:endParaRPr/>
          </a:p>
          <a:p>
            <a:pPr indent="0" lvl="0" marL="0" rtl="0" algn="l">
              <a:spcBef>
                <a:spcPts val="0"/>
              </a:spcBef>
              <a:spcAft>
                <a:spcPts val="0"/>
              </a:spcAft>
              <a:buNone/>
            </a:pPr>
            <a:r>
              <a:t/>
            </a:r>
            <a:endParaRPr/>
          </a:p>
        </p:txBody>
      </p:sp>
      <p:sp>
        <p:nvSpPr>
          <p:cNvPr id="170" name="Google Shape;170;p18"/>
          <p:cNvSpPr txBox="1"/>
          <p:nvPr>
            <p:ph idx="1" type="body"/>
          </p:nvPr>
        </p:nvSpPr>
        <p:spPr>
          <a:xfrm>
            <a:off x="608575" y="1514825"/>
            <a:ext cx="5730000" cy="3225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Most SLAM systems use SIFT features to find similarity. But SIFT features take up a lot of space and have high searching time.</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This problem can be solved using Hashing. </a:t>
            </a:r>
            <a:endParaRPr sz="1400">
              <a:latin typeface="Arial"/>
              <a:ea typeface="Arial"/>
              <a:cs typeface="Arial"/>
              <a:sym typeface="Arial"/>
            </a:endParaRPr>
          </a:p>
          <a:p>
            <a:pPr indent="0" lvl="0" marL="457200" rtl="0" algn="ctr">
              <a:lnSpc>
                <a:spcPct val="115000"/>
              </a:lnSpc>
              <a:spcBef>
                <a:spcPts val="1600"/>
              </a:spcBef>
              <a:spcAft>
                <a:spcPts val="0"/>
              </a:spcAft>
              <a:buNone/>
            </a:pPr>
            <a:r>
              <a:rPr b="1" lang="en" sz="1400">
                <a:latin typeface="Arial"/>
                <a:ea typeface="Arial"/>
                <a:cs typeface="Arial"/>
                <a:sym typeface="Arial"/>
              </a:rPr>
              <a:t>HASHING</a:t>
            </a:r>
            <a:endParaRPr b="1" sz="1400">
              <a:latin typeface="Arial"/>
              <a:ea typeface="Arial"/>
              <a:cs typeface="Arial"/>
              <a:sym typeface="Arial"/>
            </a:endParaRPr>
          </a:p>
          <a:p>
            <a:pPr indent="-317500" lvl="0" marL="457200" rtl="0" algn="l">
              <a:lnSpc>
                <a:spcPct val="115000"/>
              </a:lnSpc>
              <a:spcBef>
                <a:spcPts val="1600"/>
              </a:spcBef>
              <a:spcAft>
                <a:spcPts val="0"/>
              </a:spcAft>
              <a:buSzPts val="1400"/>
              <a:buFont typeface="Arial"/>
              <a:buChar char="●"/>
            </a:pPr>
            <a:r>
              <a:rPr lang="en" sz="1400">
                <a:latin typeface="Arial"/>
                <a:ea typeface="Arial"/>
                <a:cs typeface="Arial"/>
                <a:sym typeface="Arial"/>
              </a:rPr>
              <a:t>Hashing is a way to map image features to binary numbers while preserving similarity.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Most Hashing techniques suffer from low recall and rely on supervised information. We can solve it using deep learning based unsupervised Hashing.</a:t>
            </a:r>
            <a:endParaRPr sz="1400">
              <a:latin typeface="Arial"/>
              <a:ea typeface="Arial"/>
              <a:cs typeface="Arial"/>
              <a:sym typeface="Arial"/>
            </a:endParaRPr>
          </a:p>
        </p:txBody>
      </p:sp>
      <p:pic>
        <p:nvPicPr>
          <p:cNvPr id="171" name="Google Shape;171;p18"/>
          <p:cNvPicPr preferRelativeResize="0"/>
          <p:nvPr/>
        </p:nvPicPr>
        <p:blipFill>
          <a:blip r:embed="rId3">
            <a:alphaModFix/>
          </a:blip>
          <a:stretch>
            <a:fillRect/>
          </a:stretch>
        </p:blipFill>
        <p:spPr>
          <a:xfrm>
            <a:off x="6486450" y="3102850"/>
            <a:ext cx="1875600" cy="1824650"/>
          </a:xfrm>
          <a:prstGeom prst="rect">
            <a:avLst/>
          </a:prstGeom>
          <a:noFill/>
          <a:ln>
            <a:noFill/>
          </a:ln>
        </p:spPr>
      </p:pic>
      <p:sp>
        <p:nvSpPr>
          <p:cNvPr id="172" name="Google Shape;172;p18">
            <a:hlinkClick r:id="rId4"/>
          </p:cNvPr>
          <p:cNvSpPr/>
          <p:nvPr/>
        </p:nvSpPr>
        <p:spPr>
          <a:xfrm>
            <a:off x="36576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a:hlinkClick r:id="rId5"/>
          </p:cNvPr>
          <p:cNvSpPr/>
          <p:nvPr/>
        </p:nvSpPr>
        <p:spPr>
          <a:xfrm>
            <a:off x="38100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a:hlinkClick r:id="rId6"/>
          </p:cNvPr>
          <p:cNvSpPr/>
          <p:nvPr/>
        </p:nvSpPr>
        <p:spPr>
          <a:xfrm>
            <a:off x="39624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a:hlinkClick r:id="rId7"/>
          </p:cNvPr>
          <p:cNvSpPr/>
          <p:nvPr/>
        </p:nvSpPr>
        <p:spPr>
          <a:xfrm>
            <a:off x="41148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a:hlinkClick r:id="rId8"/>
          </p:cNvPr>
          <p:cNvSpPr/>
          <p:nvPr/>
        </p:nvSpPr>
        <p:spPr>
          <a:xfrm>
            <a:off x="42672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a:hlinkClick r:id="rId9"/>
          </p:cNvPr>
          <p:cNvSpPr/>
          <p:nvPr/>
        </p:nvSpPr>
        <p:spPr>
          <a:xfrm>
            <a:off x="44196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a:hlinkClick r:id="rId10"/>
          </p:cNvPr>
          <p:cNvSpPr/>
          <p:nvPr/>
        </p:nvSpPr>
        <p:spPr>
          <a:xfrm>
            <a:off x="45720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a:hlinkClick r:id="rId11"/>
          </p:cNvPr>
          <p:cNvSpPr/>
          <p:nvPr/>
        </p:nvSpPr>
        <p:spPr>
          <a:xfrm>
            <a:off x="47244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a:hlinkClick r:id="rId12"/>
          </p:cNvPr>
          <p:cNvSpPr/>
          <p:nvPr/>
        </p:nvSpPr>
        <p:spPr>
          <a:xfrm>
            <a:off x="48768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a:hlinkClick r:id="rId13"/>
          </p:cNvPr>
          <p:cNvSpPr/>
          <p:nvPr/>
        </p:nvSpPr>
        <p:spPr>
          <a:xfrm>
            <a:off x="50292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18"/>
          <p:cNvPicPr preferRelativeResize="0"/>
          <p:nvPr/>
        </p:nvPicPr>
        <p:blipFill>
          <a:blip r:embed="rId14">
            <a:alphaModFix/>
          </a:blip>
          <a:stretch>
            <a:fillRect/>
          </a:stretch>
        </p:blipFill>
        <p:spPr>
          <a:xfrm>
            <a:off x="6338725" y="593475"/>
            <a:ext cx="2097175" cy="223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608575" y="512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Hashing</a:t>
            </a:r>
            <a:endParaRPr/>
          </a:p>
        </p:txBody>
      </p:sp>
      <p:sp>
        <p:nvSpPr>
          <p:cNvPr id="188" name="Google Shape;188;p19"/>
          <p:cNvSpPr txBox="1"/>
          <p:nvPr>
            <p:ph idx="1" type="body"/>
          </p:nvPr>
        </p:nvSpPr>
        <p:spPr>
          <a:xfrm>
            <a:off x="474300" y="1410101"/>
            <a:ext cx="5622600" cy="399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Arial"/>
                <a:ea typeface="Arial"/>
                <a:cs typeface="Arial"/>
                <a:sym typeface="Arial"/>
              </a:rPr>
              <a:t>So, an autoencoder type architecture would be needed to generate hash codes from images. </a:t>
            </a:r>
            <a:endParaRPr sz="1200">
              <a:latin typeface="Arial"/>
              <a:ea typeface="Arial"/>
              <a:cs typeface="Arial"/>
              <a:sym typeface="Arial"/>
            </a:endParaRPr>
          </a:p>
          <a:p>
            <a:pPr indent="0" lvl="0" marL="0" rtl="0" algn="l">
              <a:lnSpc>
                <a:spcPct val="115000"/>
              </a:lnSpc>
              <a:spcBef>
                <a:spcPts val="1600"/>
              </a:spcBef>
              <a:spcAft>
                <a:spcPts val="0"/>
              </a:spcAft>
              <a:buNone/>
            </a:pPr>
            <a:r>
              <a:rPr lang="en" sz="1200">
                <a:highlight>
                  <a:srgbClr val="FFFFFF"/>
                </a:highlight>
                <a:latin typeface="Arial"/>
                <a:ea typeface="Arial"/>
                <a:cs typeface="Arial"/>
                <a:sym typeface="Arial"/>
              </a:rPr>
              <a:t>Autoencoders are neural networks that can compress the input into a latent-space representation, and then reconstruct the output from this representation. </a:t>
            </a:r>
            <a:endParaRPr sz="1200">
              <a:latin typeface="Arial"/>
              <a:ea typeface="Arial"/>
              <a:cs typeface="Arial"/>
              <a:sym typeface="Arial"/>
            </a:endParaRPr>
          </a:p>
          <a:p>
            <a:pPr indent="0" lvl="0" marL="0" rtl="0" algn="l">
              <a:lnSpc>
                <a:spcPct val="115000"/>
              </a:lnSpc>
              <a:spcBef>
                <a:spcPts val="1600"/>
              </a:spcBef>
              <a:spcAft>
                <a:spcPts val="0"/>
              </a:spcAft>
              <a:buNone/>
            </a:pPr>
            <a:r>
              <a:rPr lang="en" sz="1200">
                <a:latin typeface="Arial"/>
                <a:ea typeface="Arial"/>
                <a:cs typeface="Arial"/>
                <a:sym typeface="Arial"/>
              </a:rPr>
              <a:t>latent representation to binary from. For this the above mentioned tanh(x) function can be used over one or multiple layers to force the latent representation to binary. The function is differentiable and can be used with standard back-propagation. </a:t>
            </a:r>
            <a:endParaRPr sz="1200">
              <a:latin typeface="Arial"/>
              <a:ea typeface="Arial"/>
              <a:cs typeface="Arial"/>
              <a:sym typeface="Arial"/>
            </a:endParaRPr>
          </a:p>
          <a:p>
            <a:pPr indent="0" lvl="0" marL="0" rtl="0" algn="l">
              <a:lnSpc>
                <a:spcPct val="115000"/>
              </a:lnSpc>
              <a:spcBef>
                <a:spcPts val="1600"/>
              </a:spcBef>
              <a:spcAft>
                <a:spcPts val="0"/>
              </a:spcAft>
              <a:buNone/>
            </a:pPr>
            <a:r>
              <a:t/>
            </a:r>
            <a:endParaRPr sz="1200">
              <a:latin typeface="Arial"/>
              <a:ea typeface="Arial"/>
              <a:cs typeface="Arial"/>
              <a:sym typeface="Arial"/>
            </a:endParaRPr>
          </a:p>
          <a:p>
            <a:pPr indent="0" lvl="0" marL="0" rtl="0" algn="l">
              <a:lnSpc>
                <a:spcPct val="115000"/>
              </a:lnSpc>
              <a:spcBef>
                <a:spcPts val="1600"/>
              </a:spcBef>
              <a:spcAft>
                <a:spcPts val="1600"/>
              </a:spcAft>
              <a:buNone/>
            </a:pPr>
            <a:r>
              <a:rPr lang="en" sz="1200">
                <a:latin typeface="Arial"/>
                <a:ea typeface="Arial"/>
                <a:cs typeface="Arial"/>
                <a:sym typeface="Arial"/>
              </a:rPr>
              <a:t>Once a network is trained it can be used to extract </a:t>
            </a:r>
            <a:r>
              <a:rPr lang="en" sz="1200">
                <a:latin typeface="Arial"/>
                <a:ea typeface="Arial"/>
                <a:cs typeface="Arial"/>
                <a:sym typeface="Arial"/>
              </a:rPr>
              <a:t>binary</a:t>
            </a:r>
            <a:r>
              <a:rPr lang="en" sz="1200">
                <a:latin typeface="Arial"/>
                <a:ea typeface="Arial"/>
                <a:cs typeface="Arial"/>
                <a:sym typeface="Arial"/>
              </a:rPr>
              <a:t> </a:t>
            </a:r>
            <a:r>
              <a:rPr lang="en" sz="1200">
                <a:latin typeface="Arial"/>
                <a:ea typeface="Arial"/>
                <a:cs typeface="Arial"/>
                <a:sym typeface="Arial"/>
              </a:rPr>
              <a:t>features from images</a:t>
            </a:r>
            <a:r>
              <a:rPr lang="en" sz="1200">
                <a:latin typeface="Arial"/>
                <a:ea typeface="Arial"/>
                <a:cs typeface="Arial"/>
                <a:sym typeface="Arial"/>
              </a:rPr>
              <a:t> and use them for searching. </a:t>
            </a:r>
            <a:endParaRPr sz="1200">
              <a:latin typeface="Arial"/>
              <a:ea typeface="Arial"/>
              <a:cs typeface="Arial"/>
              <a:sym typeface="Arial"/>
            </a:endParaRPr>
          </a:p>
        </p:txBody>
      </p:sp>
      <p:pic>
        <p:nvPicPr>
          <p:cNvPr id="189" name="Google Shape;189;p19"/>
          <p:cNvPicPr preferRelativeResize="0"/>
          <p:nvPr/>
        </p:nvPicPr>
        <p:blipFill>
          <a:blip r:embed="rId3">
            <a:alphaModFix/>
          </a:blip>
          <a:stretch>
            <a:fillRect/>
          </a:stretch>
        </p:blipFill>
        <p:spPr>
          <a:xfrm>
            <a:off x="6338725" y="913775"/>
            <a:ext cx="2551602" cy="1328950"/>
          </a:xfrm>
          <a:prstGeom prst="rect">
            <a:avLst/>
          </a:prstGeom>
          <a:noFill/>
          <a:ln>
            <a:noFill/>
          </a:ln>
        </p:spPr>
      </p:pic>
      <p:pic>
        <p:nvPicPr>
          <p:cNvPr id="190" name="Google Shape;190;p19"/>
          <p:cNvPicPr preferRelativeResize="0"/>
          <p:nvPr/>
        </p:nvPicPr>
        <p:blipFill>
          <a:blip r:embed="rId4">
            <a:alphaModFix/>
          </a:blip>
          <a:stretch>
            <a:fillRect/>
          </a:stretch>
        </p:blipFill>
        <p:spPr>
          <a:xfrm>
            <a:off x="6338728" y="2777075"/>
            <a:ext cx="2495175" cy="1618734"/>
          </a:xfrm>
          <a:prstGeom prst="rect">
            <a:avLst/>
          </a:prstGeom>
          <a:noFill/>
          <a:ln>
            <a:noFill/>
          </a:ln>
        </p:spPr>
      </p:pic>
      <p:sp>
        <p:nvSpPr>
          <p:cNvPr id="191" name="Google Shape;191;p19">
            <a:hlinkClick r:id="rId5"/>
          </p:cNvPr>
          <p:cNvSpPr/>
          <p:nvPr/>
        </p:nvSpPr>
        <p:spPr>
          <a:xfrm>
            <a:off x="36576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a:hlinkClick r:id="rId6"/>
          </p:cNvPr>
          <p:cNvSpPr/>
          <p:nvPr/>
        </p:nvSpPr>
        <p:spPr>
          <a:xfrm>
            <a:off x="38100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a:hlinkClick r:id="rId7"/>
          </p:cNvPr>
          <p:cNvSpPr/>
          <p:nvPr/>
        </p:nvSpPr>
        <p:spPr>
          <a:xfrm>
            <a:off x="39624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a:hlinkClick r:id="rId8"/>
          </p:cNvPr>
          <p:cNvSpPr/>
          <p:nvPr/>
        </p:nvSpPr>
        <p:spPr>
          <a:xfrm>
            <a:off x="41148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a:hlinkClick r:id="rId9"/>
          </p:cNvPr>
          <p:cNvSpPr/>
          <p:nvPr/>
        </p:nvSpPr>
        <p:spPr>
          <a:xfrm>
            <a:off x="42672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a:hlinkClick r:id="rId10"/>
          </p:cNvPr>
          <p:cNvSpPr/>
          <p:nvPr/>
        </p:nvSpPr>
        <p:spPr>
          <a:xfrm>
            <a:off x="44196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a:hlinkClick r:id="rId11"/>
          </p:cNvPr>
          <p:cNvSpPr/>
          <p:nvPr/>
        </p:nvSpPr>
        <p:spPr>
          <a:xfrm>
            <a:off x="45720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a:hlinkClick r:id="rId12"/>
          </p:cNvPr>
          <p:cNvSpPr/>
          <p:nvPr/>
        </p:nvSpPr>
        <p:spPr>
          <a:xfrm>
            <a:off x="47244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a:hlinkClick r:id="rId13"/>
          </p:cNvPr>
          <p:cNvSpPr/>
          <p:nvPr/>
        </p:nvSpPr>
        <p:spPr>
          <a:xfrm>
            <a:off x="48768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a:hlinkClick r:id="rId14"/>
          </p:cNvPr>
          <p:cNvSpPr/>
          <p:nvPr/>
        </p:nvSpPr>
        <p:spPr>
          <a:xfrm>
            <a:off x="50292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tanh(x) = 2/[(1+e^-(bx)) - 1]" id="201" name="Google Shape;201;p19" title="MathEquation,#000000"/>
          <p:cNvPicPr preferRelativeResize="0"/>
          <p:nvPr/>
        </p:nvPicPr>
        <p:blipFill>
          <a:blip r:embed="rId15">
            <a:alphaModFix/>
          </a:blip>
          <a:stretch>
            <a:fillRect/>
          </a:stretch>
        </p:blipFill>
        <p:spPr>
          <a:xfrm>
            <a:off x="608575" y="3834825"/>
            <a:ext cx="2303600" cy="44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554875" y="571600"/>
            <a:ext cx="88800" cy="2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600"/>
          </a:p>
        </p:txBody>
      </p:sp>
      <p:sp>
        <p:nvSpPr>
          <p:cNvPr id="207" name="Google Shape;207;p20"/>
          <p:cNvSpPr txBox="1"/>
          <p:nvPr>
            <p:ph idx="1" type="body"/>
          </p:nvPr>
        </p:nvSpPr>
        <p:spPr>
          <a:xfrm>
            <a:off x="554875" y="1541700"/>
            <a:ext cx="168900" cy="25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600"/>
          </a:p>
        </p:txBody>
      </p:sp>
      <p:sp>
        <p:nvSpPr>
          <p:cNvPr id="208" name="Google Shape;208;p20">
            <a:hlinkClick r:id="rId3"/>
          </p:cNvPr>
          <p:cNvSpPr/>
          <p:nvPr/>
        </p:nvSpPr>
        <p:spPr>
          <a:xfrm>
            <a:off x="36576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a:hlinkClick r:id="rId4"/>
          </p:cNvPr>
          <p:cNvSpPr/>
          <p:nvPr/>
        </p:nvSpPr>
        <p:spPr>
          <a:xfrm>
            <a:off x="38100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a:hlinkClick r:id="rId5"/>
          </p:cNvPr>
          <p:cNvSpPr/>
          <p:nvPr/>
        </p:nvSpPr>
        <p:spPr>
          <a:xfrm>
            <a:off x="39624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a:hlinkClick r:id="rId6"/>
          </p:cNvPr>
          <p:cNvSpPr/>
          <p:nvPr/>
        </p:nvSpPr>
        <p:spPr>
          <a:xfrm>
            <a:off x="41148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a:hlinkClick r:id="rId7"/>
          </p:cNvPr>
          <p:cNvSpPr/>
          <p:nvPr/>
        </p:nvSpPr>
        <p:spPr>
          <a:xfrm>
            <a:off x="42672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a:hlinkClick r:id="rId8"/>
          </p:cNvPr>
          <p:cNvSpPr/>
          <p:nvPr/>
        </p:nvSpPr>
        <p:spPr>
          <a:xfrm>
            <a:off x="44196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a:hlinkClick r:id="rId9"/>
          </p:cNvPr>
          <p:cNvSpPr/>
          <p:nvPr/>
        </p:nvSpPr>
        <p:spPr>
          <a:xfrm>
            <a:off x="45720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a:hlinkClick r:id="rId10"/>
          </p:cNvPr>
          <p:cNvSpPr/>
          <p:nvPr/>
        </p:nvSpPr>
        <p:spPr>
          <a:xfrm>
            <a:off x="47244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a:hlinkClick r:id="rId11"/>
          </p:cNvPr>
          <p:cNvSpPr/>
          <p:nvPr/>
        </p:nvSpPr>
        <p:spPr>
          <a:xfrm>
            <a:off x="48768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a:hlinkClick r:id="rId12"/>
          </p:cNvPr>
          <p:cNvSpPr/>
          <p:nvPr/>
        </p:nvSpPr>
        <p:spPr>
          <a:xfrm>
            <a:off x="50292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0"/>
          <p:cNvPicPr preferRelativeResize="0"/>
          <p:nvPr/>
        </p:nvPicPr>
        <p:blipFill>
          <a:blip r:embed="rId13">
            <a:alphaModFix/>
          </a:blip>
          <a:stretch>
            <a:fillRect/>
          </a:stretch>
        </p:blipFill>
        <p:spPr>
          <a:xfrm>
            <a:off x="1746200" y="701600"/>
            <a:ext cx="6045199" cy="392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568275" y="580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224" name="Google Shape;224;p21"/>
          <p:cNvSpPr txBox="1"/>
          <p:nvPr>
            <p:ph idx="1" type="body"/>
          </p:nvPr>
        </p:nvSpPr>
        <p:spPr>
          <a:xfrm>
            <a:off x="568275" y="1289950"/>
            <a:ext cx="4245000" cy="3354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Arial"/>
                <a:ea typeface="Arial"/>
                <a:cs typeface="Arial"/>
                <a:sym typeface="Arial"/>
              </a:rPr>
              <a:t>Datasets :MIT Places Dataset :  </a:t>
            </a:r>
            <a:r>
              <a:rPr b="1" lang="en" sz="1200">
                <a:solidFill>
                  <a:srgbClr val="222222"/>
                </a:solidFill>
                <a:highlight>
                  <a:srgbClr val="FFFFFF"/>
                </a:highlight>
                <a:latin typeface="Arial"/>
                <a:ea typeface="Arial"/>
                <a:cs typeface="Arial"/>
                <a:sym typeface="Arial"/>
              </a:rPr>
              <a:t>Places</a:t>
            </a:r>
            <a:r>
              <a:rPr lang="en" sz="1200">
                <a:solidFill>
                  <a:srgbClr val="222222"/>
                </a:solidFill>
                <a:highlight>
                  <a:srgbClr val="FFFFFF"/>
                </a:highlight>
                <a:latin typeface="Arial"/>
                <a:ea typeface="Arial"/>
                <a:cs typeface="Arial"/>
                <a:sym typeface="Arial"/>
              </a:rPr>
              <a:t> is a 10 million image database for scene recognition. Because of the volume, it can be used for training the Hashing Network.</a:t>
            </a:r>
            <a:endParaRPr sz="1200">
              <a:latin typeface="Arial"/>
              <a:ea typeface="Arial"/>
              <a:cs typeface="Arial"/>
              <a:sym typeface="Arial"/>
            </a:endParaRPr>
          </a:p>
          <a:p>
            <a:pPr indent="0" lvl="0" marL="0" rtl="0" algn="l">
              <a:lnSpc>
                <a:spcPct val="150000"/>
              </a:lnSpc>
              <a:spcBef>
                <a:spcPts val="1600"/>
              </a:spcBef>
              <a:spcAft>
                <a:spcPts val="0"/>
              </a:spcAft>
              <a:buNone/>
            </a:pPr>
            <a:r>
              <a:rPr lang="en" sz="1200">
                <a:latin typeface="Arial"/>
                <a:ea typeface="Arial"/>
                <a:cs typeface="Arial"/>
                <a:sym typeface="Arial"/>
              </a:rPr>
              <a:t>KITTY :   </a:t>
            </a:r>
            <a:r>
              <a:rPr lang="en" sz="1200">
                <a:solidFill>
                  <a:srgbClr val="222222"/>
                </a:solidFill>
                <a:highlight>
                  <a:srgbClr val="F8F9FA"/>
                </a:highlight>
                <a:latin typeface="Arial"/>
                <a:ea typeface="Arial"/>
                <a:cs typeface="Arial"/>
                <a:sym typeface="Arial"/>
              </a:rPr>
              <a:t>Autonomous vehicles driving through a mid-size city with images captured  by cameras and laser scanners. </a:t>
            </a:r>
            <a:endParaRPr sz="1200">
              <a:latin typeface="Arial"/>
              <a:ea typeface="Arial"/>
              <a:cs typeface="Arial"/>
              <a:sym typeface="Arial"/>
            </a:endParaRPr>
          </a:p>
          <a:p>
            <a:pPr indent="0" lvl="0" marL="0" rtl="0" algn="l">
              <a:lnSpc>
                <a:spcPct val="150000"/>
              </a:lnSpc>
              <a:spcBef>
                <a:spcPts val="1600"/>
              </a:spcBef>
              <a:spcAft>
                <a:spcPts val="0"/>
              </a:spcAft>
              <a:buNone/>
            </a:pPr>
            <a:r>
              <a:rPr lang="en" sz="1200">
                <a:latin typeface="Arial"/>
                <a:ea typeface="Arial"/>
                <a:cs typeface="Arial"/>
                <a:sym typeface="Arial"/>
              </a:rPr>
              <a:t>The Alderley Dataset :</a:t>
            </a:r>
            <a:r>
              <a:rPr lang="en" sz="1200">
                <a:solidFill>
                  <a:srgbClr val="172B4D"/>
                </a:solidFill>
                <a:highlight>
                  <a:srgbClr val="FFFFFF"/>
                </a:highlight>
                <a:latin typeface="Arial"/>
                <a:ea typeface="Arial"/>
                <a:cs typeface="Arial"/>
                <a:sym typeface="Arial"/>
              </a:rPr>
              <a:t>The dataset contains images  in two different conditions for the same route: one on a sunny day and one during a rainy night, making it </a:t>
            </a:r>
            <a:r>
              <a:rPr lang="en" sz="1200">
                <a:latin typeface="Arial"/>
                <a:ea typeface="Arial"/>
                <a:cs typeface="Arial"/>
                <a:sym typeface="Arial"/>
              </a:rPr>
              <a:t> </a:t>
            </a:r>
            <a:r>
              <a:rPr lang="en" sz="1200">
                <a:solidFill>
                  <a:srgbClr val="172B4D"/>
                </a:solidFill>
                <a:highlight>
                  <a:srgbClr val="FFFFFF"/>
                </a:highlight>
                <a:latin typeface="Arial"/>
                <a:ea typeface="Arial"/>
                <a:cs typeface="Arial"/>
                <a:sym typeface="Arial"/>
              </a:rPr>
              <a:t>challenging dataset for testing loop Closure.</a:t>
            </a:r>
            <a:endParaRPr sz="12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 </a:t>
            </a:r>
            <a:endParaRPr sz="1200">
              <a:latin typeface="Arial"/>
              <a:ea typeface="Arial"/>
              <a:cs typeface="Arial"/>
              <a:sym typeface="Arial"/>
            </a:endParaRPr>
          </a:p>
          <a:p>
            <a:pPr indent="0" lvl="0" marL="0" rtl="0" algn="l">
              <a:spcBef>
                <a:spcPts val="1600"/>
              </a:spcBef>
              <a:spcAft>
                <a:spcPts val="1600"/>
              </a:spcAft>
              <a:buNone/>
            </a:pPr>
            <a:r>
              <a:t/>
            </a:r>
            <a:endParaRPr sz="1200">
              <a:latin typeface="Arial"/>
              <a:ea typeface="Arial"/>
              <a:cs typeface="Arial"/>
              <a:sym typeface="Arial"/>
            </a:endParaRPr>
          </a:p>
        </p:txBody>
      </p:sp>
      <p:sp>
        <p:nvSpPr>
          <p:cNvPr id="225" name="Google Shape;225;p21">
            <a:hlinkClick r:id="rId3"/>
          </p:cNvPr>
          <p:cNvSpPr/>
          <p:nvPr/>
        </p:nvSpPr>
        <p:spPr>
          <a:xfrm>
            <a:off x="36576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a:hlinkClick r:id="rId4"/>
          </p:cNvPr>
          <p:cNvSpPr/>
          <p:nvPr/>
        </p:nvSpPr>
        <p:spPr>
          <a:xfrm>
            <a:off x="38100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a:hlinkClick r:id="rId5"/>
          </p:cNvPr>
          <p:cNvSpPr/>
          <p:nvPr/>
        </p:nvSpPr>
        <p:spPr>
          <a:xfrm>
            <a:off x="39624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a:hlinkClick r:id="rId6"/>
          </p:cNvPr>
          <p:cNvSpPr/>
          <p:nvPr/>
        </p:nvSpPr>
        <p:spPr>
          <a:xfrm>
            <a:off x="41148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a:hlinkClick r:id="rId7"/>
          </p:cNvPr>
          <p:cNvSpPr/>
          <p:nvPr/>
        </p:nvSpPr>
        <p:spPr>
          <a:xfrm>
            <a:off x="42672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
            <a:hlinkClick r:id="rId8"/>
          </p:cNvPr>
          <p:cNvSpPr/>
          <p:nvPr/>
        </p:nvSpPr>
        <p:spPr>
          <a:xfrm>
            <a:off x="44196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
            <a:hlinkClick r:id="rId9"/>
          </p:cNvPr>
          <p:cNvSpPr/>
          <p:nvPr/>
        </p:nvSpPr>
        <p:spPr>
          <a:xfrm>
            <a:off x="45720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
            <a:hlinkClick r:id="rId10"/>
          </p:cNvPr>
          <p:cNvSpPr/>
          <p:nvPr/>
        </p:nvSpPr>
        <p:spPr>
          <a:xfrm>
            <a:off x="47244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a:hlinkClick r:id="rId11"/>
          </p:cNvPr>
          <p:cNvSpPr/>
          <p:nvPr/>
        </p:nvSpPr>
        <p:spPr>
          <a:xfrm>
            <a:off x="4876800" y="4838700"/>
            <a:ext cx="88800" cy="8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a:hlinkClick r:id="rId12"/>
          </p:cNvPr>
          <p:cNvSpPr/>
          <p:nvPr/>
        </p:nvSpPr>
        <p:spPr>
          <a:xfrm>
            <a:off x="5029200" y="4838700"/>
            <a:ext cx="88800" cy="88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p21"/>
          <p:cNvPicPr preferRelativeResize="0"/>
          <p:nvPr/>
        </p:nvPicPr>
        <p:blipFill>
          <a:blip r:embed="rId13">
            <a:alphaModFix/>
          </a:blip>
          <a:stretch>
            <a:fillRect/>
          </a:stretch>
        </p:blipFill>
        <p:spPr>
          <a:xfrm>
            <a:off x="5029200" y="2068400"/>
            <a:ext cx="3558575" cy="1128000"/>
          </a:xfrm>
          <a:prstGeom prst="rect">
            <a:avLst/>
          </a:prstGeom>
          <a:noFill/>
          <a:ln>
            <a:noFill/>
          </a:ln>
        </p:spPr>
      </p:pic>
      <p:pic>
        <p:nvPicPr>
          <p:cNvPr id="236" name="Google Shape;236;p21"/>
          <p:cNvPicPr preferRelativeResize="0"/>
          <p:nvPr/>
        </p:nvPicPr>
        <p:blipFill>
          <a:blip r:embed="rId14">
            <a:alphaModFix/>
          </a:blip>
          <a:stretch>
            <a:fillRect/>
          </a:stretch>
        </p:blipFill>
        <p:spPr>
          <a:xfrm>
            <a:off x="5029200" y="794050"/>
            <a:ext cx="3558575" cy="1018950"/>
          </a:xfrm>
          <a:prstGeom prst="rect">
            <a:avLst/>
          </a:prstGeom>
          <a:noFill/>
          <a:ln>
            <a:noFill/>
          </a:ln>
        </p:spPr>
      </p:pic>
      <p:pic>
        <p:nvPicPr>
          <p:cNvPr id="237" name="Google Shape;237;p21"/>
          <p:cNvPicPr preferRelativeResize="0"/>
          <p:nvPr/>
        </p:nvPicPr>
        <p:blipFill>
          <a:blip r:embed="rId15">
            <a:alphaModFix/>
          </a:blip>
          <a:stretch>
            <a:fillRect/>
          </a:stretch>
        </p:blipFill>
        <p:spPr>
          <a:xfrm>
            <a:off x="5029200" y="3378475"/>
            <a:ext cx="3558576" cy="126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