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9" r:id="rId6"/>
    <p:sldId id="260" r:id="rId7"/>
    <p:sldId id="261" r:id="rId8"/>
    <p:sldId id="262" r:id="rId9"/>
    <p:sldId id="263" r:id="rId10"/>
    <p:sldId id="265" r:id="rId11"/>
    <p:sldId id="264"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6B25-2705-ABBD-32F6-5DA42B2B3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63949F-7738-DF40-ED5F-7017F23C8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33B036-E08D-F60C-D36F-8F11BBF507AD}"/>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DF61ABDB-E7CB-8ACB-5968-14F6F21D1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F9654-2EA5-AC6E-CD32-329D9F432B4F}"/>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7371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EFC5-12CF-4FD0-5BB4-E350337D08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8E4F7-C708-A9EE-A4B0-4912270D93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A37EB-D018-3EEB-AAAC-7189788AF8AB}"/>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9BF2471E-59F5-2DB0-747E-34C2A2484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EAF6A-CB23-0AE1-F809-2C899CFBEFBF}"/>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147649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79554-6057-D9D1-B7AF-BE6BBC70A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A76F6-802F-A9F2-F6B7-76085C41FA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F10A3-C138-BAFB-B87C-C6F871A9B1D4}"/>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9D273682-9452-E0CF-17A5-FBB8EB68A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181F7-82BF-B5C8-4803-E5BD8EC96F06}"/>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97679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07F1-5E5D-9327-0358-CA3C2B92B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6C088A-B922-854D-ACF7-00ABD41CE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C633E-C65A-29AC-2573-D82179321F3E}"/>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00D8853E-5E9A-3437-E0C0-5EEE8FE11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D453D-3C9C-1D78-4B87-1C3422E21CE1}"/>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82003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7674-930C-BA1E-6AAE-85734D88F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FE86F3-B48C-F35D-FDA7-840CE184D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69A5B-19EB-F099-70BC-F0FDF08B1EF4}"/>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10CB5DEC-1C8B-0646-98DC-031CC04E5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E1434-1E32-70FF-9A88-392848B43DDF}"/>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37979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4B38-1A78-ACDC-0E9F-B3B39B7074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5A42C-77A0-69B6-5468-0E1F9255C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F729E6-F658-37FF-AFE7-6D20F84F6A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3424F-BA42-6DA0-8E95-C1A9407C0897}"/>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6" name="Footer Placeholder 5">
            <a:extLst>
              <a:ext uri="{FF2B5EF4-FFF2-40B4-BE49-F238E27FC236}">
                <a16:creationId xmlns:a16="http://schemas.microsoft.com/office/drawing/2014/main" id="{D9333D42-0C13-2AC7-C1F6-291C8797A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3F86D-1993-8A5C-2D1B-C888813CD39A}"/>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241397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0824-3F6E-9325-FC2D-612E701B8B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F1336-D3C4-5A84-2AC4-986AED95C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7758B-54D4-8D57-1F55-94B23DC2D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5231C6-C096-EB35-D015-0716C8EB3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A7838-51AD-98A1-057F-9C1417ED76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940264-5FAB-C27B-CB3D-A88390BFA945}"/>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8" name="Footer Placeholder 7">
            <a:extLst>
              <a:ext uri="{FF2B5EF4-FFF2-40B4-BE49-F238E27FC236}">
                <a16:creationId xmlns:a16="http://schemas.microsoft.com/office/drawing/2014/main" id="{B0485039-782F-8870-FD0B-C1C680775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BF3736-6BCB-61C1-06DD-C7A69E846A08}"/>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12083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E2CE-2BAD-A820-F11A-8F0871B3B6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8ECEF3-AF55-CF31-798F-84BD27EF503B}"/>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4" name="Footer Placeholder 3">
            <a:extLst>
              <a:ext uri="{FF2B5EF4-FFF2-40B4-BE49-F238E27FC236}">
                <a16:creationId xmlns:a16="http://schemas.microsoft.com/office/drawing/2014/main" id="{F37B3E4F-0506-37BA-DFF7-BE563AFB73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0EFA66-1734-51EA-1DC5-5472B75F572D}"/>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72192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FD2FF-5369-33EF-4B94-9D6B68704D7A}"/>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3" name="Footer Placeholder 2">
            <a:extLst>
              <a:ext uri="{FF2B5EF4-FFF2-40B4-BE49-F238E27FC236}">
                <a16:creationId xmlns:a16="http://schemas.microsoft.com/office/drawing/2014/main" id="{AD605C3B-763D-C7A2-4AEF-B48F8427F5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E12D27-7B1C-06DC-3406-38D0099098BB}"/>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391912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3CB0-7242-D5BC-8137-7619542CB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884353-7069-48F1-81DC-F3359FF2C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F616F1-6E4A-D03B-CD60-0AB2213C8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D65B-443E-4BE4-B8BA-7832CECEF735}"/>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6" name="Footer Placeholder 5">
            <a:extLst>
              <a:ext uri="{FF2B5EF4-FFF2-40B4-BE49-F238E27FC236}">
                <a16:creationId xmlns:a16="http://schemas.microsoft.com/office/drawing/2014/main" id="{6DD6878A-F83F-2819-81E8-76147AD03E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950F9-B759-1D1F-D27C-01372C68DFCB}"/>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22012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A4E2-87C2-6689-4B3D-6CE49277E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A537B1-C11A-0FCC-2B71-C7FF5834D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009A0E-D820-B246-3A40-4F42317EA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7AC4D-C852-0336-AE0E-C55DC291C1AE}"/>
              </a:ext>
            </a:extLst>
          </p:cNvPr>
          <p:cNvSpPr>
            <a:spLocks noGrp="1"/>
          </p:cNvSpPr>
          <p:nvPr>
            <p:ph type="dt" sz="half" idx="10"/>
          </p:nvPr>
        </p:nvSpPr>
        <p:spPr/>
        <p:txBody>
          <a:bodyPr/>
          <a:lstStyle/>
          <a:p>
            <a:fld id="{CA8A0031-F48A-48BC-B4F8-243542FB5034}" type="datetimeFigureOut">
              <a:rPr lang="en-IN" smtClean="0"/>
              <a:t>09-12-2023</a:t>
            </a:fld>
            <a:endParaRPr lang="en-IN"/>
          </a:p>
        </p:txBody>
      </p:sp>
      <p:sp>
        <p:nvSpPr>
          <p:cNvPr id="6" name="Footer Placeholder 5">
            <a:extLst>
              <a:ext uri="{FF2B5EF4-FFF2-40B4-BE49-F238E27FC236}">
                <a16:creationId xmlns:a16="http://schemas.microsoft.com/office/drawing/2014/main" id="{39D0CF6A-9D24-83D9-505B-94824EA4B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FA310-C6ED-6726-E46F-1CA9FDC4CF57}"/>
              </a:ext>
            </a:extLst>
          </p:cNvPr>
          <p:cNvSpPr>
            <a:spLocks noGrp="1"/>
          </p:cNvSpPr>
          <p:nvPr>
            <p:ph type="sldNum" sz="quarter" idx="12"/>
          </p:nvPr>
        </p:nvSpPr>
        <p:spPr/>
        <p:txBody>
          <a:bodyPr/>
          <a:lstStyle/>
          <a:p>
            <a:fld id="{157FAEA2-AC07-4824-8EA4-060D092264CD}" type="slidenum">
              <a:rPr lang="en-IN" smtClean="0"/>
              <a:t>‹#›</a:t>
            </a:fld>
            <a:endParaRPr lang="en-IN"/>
          </a:p>
        </p:txBody>
      </p:sp>
    </p:spTree>
    <p:extLst>
      <p:ext uri="{BB962C8B-B14F-4D97-AF65-F5344CB8AC3E}">
        <p14:creationId xmlns:p14="http://schemas.microsoft.com/office/powerpoint/2010/main" val="255970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9F5DA-41F8-0837-7180-4A2F31058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ED5AD-FF67-4A2F-06C4-42BE1393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68288D-86BE-548A-538E-1E23DB4B1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A0031-F48A-48BC-B4F8-243542FB5034}" type="datetimeFigureOut">
              <a:rPr lang="en-IN" smtClean="0"/>
              <a:t>09-12-2023</a:t>
            </a:fld>
            <a:endParaRPr lang="en-IN"/>
          </a:p>
        </p:txBody>
      </p:sp>
      <p:sp>
        <p:nvSpPr>
          <p:cNvPr id="5" name="Footer Placeholder 4">
            <a:extLst>
              <a:ext uri="{FF2B5EF4-FFF2-40B4-BE49-F238E27FC236}">
                <a16:creationId xmlns:a16="http://schemas.microsoft.com/office/drawing/2014/main" id="{2264D2A8-B97A-6C47-33AC-118D46C92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3569A2-9B3E-A7B3-DF86-EE247B2D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FAEA2-AC07-4824-8EA4-060D092264CD}" type="slidenum">
              <a:rPr lang="en-IN" smtClean="0"/>
              <a:t>‹#›</a:t>
            </a:fld>
            <a:endParaRPr lang="en-IN"/>
          </a:p>
        </p:txBody>
      </p:sp>
    </p:spTree>
    <p:extLst>
      <p:ext uri="{BB962C8B-B14F-4D97-AF65-F5344CB8AC3E}">
        <p14:creationId xmlns:p14="http://schemas.microsoft.com/office/powerpoint/2010/main" val="260259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47DF8C-D450-7CB0-5DCF-B4E830294874}"/>
              </a:ext>
            </a:extLst>
          </p:cNvPr>
          <p:cNvSpPr>
            <a:spLocks noGrp="1"/>
          </p:cNvSpPr>
          <p:nvPr>
            <p:ph type="ctrTitle"/>
          </p:nvPr>
        </p:nvSpPr>
        <p:spPr/>
        <p:txBody>
          <a:bodyPr/>
          <a:lstStyle/>
          <a:p>
            <a:r>
              <a:rPr lang="en-US" sz="2400" b="1" dirty="0">
                <a:effectLst/>
                <a:latin typeface="Times New Roman" panose="02020603050405020304" pitchFamily="18" charset="0"/>
                <a:ea typeface="SimSun" panose="02010600030101010101" pitchFamily="2" charset="-122"/>
              </a:rPr>
              <a:t>Methods to improve the robustness of signal processing techniques for biomedical signals (such as </a:t>
            </a:r>
            <a:r>
              <a:rPr lang="en-US" sz="2400" b="1" dirty="0" err="1">
                <a:effectLst/>
                <a:latin typeface="Times New Roman" panose="02020603050405020304" pitchFamily="18" charset="0"/>
                <a:ea typeface="SimSun" panose="02010600030101010101" pitchFamily="2" charset="-122"/>
              </a:rPr>
              <a:t>ecg</a:t>
            </a:r>
            <a:r>
              <a:rPr lang="en-US" sz="2400" b="1" dirty="0">
                <a:effectLst/>
                <a:latin typeface="Times New Roman" panose="02020603050405020304" pitchFamily="18" charset="0"/>
                <a:ea typeface="SimSun" panose="02010600030101010101" pitchFamily="2" charset="-122"/>
              </a:rPr>
              <a:t>, </a:t>
            </a:r>
            <a:r>
              <a:rPr lang="en-US" sz="2400" b="1" dirty="0" err="1">
                <a:effectLst/>
                <a:latin typeface="Times New Roman" panose="02020603050405020304" pitchFamily="18" charset="0"/>
                <a:ea typeface="SimSun" panose="02010600030101010101" pitchFamily="2" charset="-122"/>
              </a:rPr>
              <a:t>eeg</a:t>
            </a:r>
            <a:r>
              <a:rPr lang="en-US" sz="2400" b="1" dirty="0">
                <a:effectLst/>
                <a:latin typeface="Times New Roman" panose="02020603050405020304" pitchFamily="18" charset="0"/>
                <a:ea typeface="SimSun" panose="02010600030101010101" pitchFamily="2" charset="-122"/>
              </a:rPr>
              <a:t> and </a:t>
            </a:r>
            <a:r>
              <a:rPr lang="en-US" sz="2400" b="1" dirty="0" err="1">
                <a:effectLst/>
                <a:latin typeface="Times New Roman" panose="02020603050405020304" pitchFamily="18" charset="0"/>
                <a:ea typeface="SimSun" panose="02010600030101010101" pitchFamily="2" charset="-122"/>
              </a:rPr>
              <a:t>emg</a:t>
            </a:r>
            <a:r>
              <a:rPr lang="en-US" sz="2400" b="1" dirty="0">
                <a:effectLst/>
                <a:latin typeface="Times New Roman" panose="02020603050405020304" pitchFamily="18" charset="0"/>
                <a:ea typeface="SimSun" panose="02010600030101010101" pitchFamily="2" charset="-122"/>
              </a:rPr>
              <a:t>) to noise, artifacts and variations in patient data</a:t>
            </a:r>
            <a:br>
              <a:rPr lang="en-IN" sz="1800" dirty="0">
                <a:effectLst/>
                <a:latin typeface="Times New Roman" panose="02020603050405020304" pitchFamily="18" charset="0"/>
                <a:ea typeface="SimSun" panose="02010600030101010101" pitchFamily="2" charset="-122"/>
              </a:rPr>
            </a:br>
            <a:endParaRPr lang="en-IN" dirty="0"/>
          </a:p>
        </p:txBody>
      </p:sp>
      <p:sp>
        <p:nvSpPr>
          <p:cNvPr id="6" name="Subtitle 5">
            <a:extLst>
              <a:ext uri="{FF2B5EF4-FFF2-40B4-BE49-F238E27FC236}">
                <a16:creationId xmlns:a16="http://schemas.microsoft.com/office/drawing/2014/main" id="{CF98BDFC-1AFB-2697-E322-3D433536E268}"/>
              </a:ext>
            </a:extLst>
          </p:cNvPr>
          <p:cNvSpPr>
            <a:spLocks noGrp="1"/>
          </p:cNvSpPr>
          <p:nvPr>
            <p:ph type="subTitle" idx="1"/>
          </p:nvPr>
        </p:nvSpPr>
        <p:spPr>
          <a:xfrm>
            <a:off x="1524000" y="4320988"/>
            <a:ext cx="9144000" cy="1568824"/>
          </a:xfrm>
        </p:spPr>
        <p:txBody>
          <a:bodyPr>
            <a:normAutofit/>
          </a:bodyPr>
          <a:lstStyle/>
          <a:p>
            <a:pPr algn="r"/>
            <a:r>
              <a:rPr lang="en-US" dirty="0" err="1"/>
              <a:t>Shaifan</a:t>
            </a:r>
            <a:r>
              <a:rPr lang="en-US" dirty="0"/>
              <a:t> Shaikh-92100133085</a:t>
            </a:r>
          </a:p>
          <a:p>
            <a:pPr algn="r"/>
            <a:r>
              <a:rPr lang="en-US" dirty="0"/>
              <a:t>Jefin Kadamthodu-92100133013</a:t>
            </a:r>
            <a:endParaRPr lang="en-IN" dirty="0"/>
          </a:p>
        </p:txBody>
      </p:sp>
    </p:spTree>
    <p:extLst>
      <p:ext uri="{BB962C8B-B14F-4D97-AF65-F5344CB8AC3E}">
        <p14:creationId xmlns:p14="http://schemas.microsoft.com/office/powerpoint/2010/main" val="378053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B68A-B53A-FFDF-CAEE-7620689A31CA}"/>
              </a:ext>
            </a:extLst>
          </p:cNvPr>
          <p:cNvSpPr>
            <a:spLocks noGrp="1"/>
          </p:cNvSpPr>
          <p:nvPr>
            <p:ph type="title"/>
          </p:nvPr>
        </p:nvSpPr>
        <p:spPr>
          <a:xfrm>
            <a:off x="838200" y="366339"/>
            <a:ext cx="10515600" cy="6125322"/>
          </a:xfrm>
        </p:spPr>
        <p:txBody>
          <a:bodyPr>
            <a:normAutofit/>
          </a:bodyPr>
          <a:lstStyle/>
          <a:p>
            <a:r>
              <a:rPr lang="en-US" sz="2400" b="1" u="sng" dirty="0"/>
              <a:t>To improve the robustness of signal processing techniques for EMG signals, the following strategies can be employed:</a:t>
            </a:r>
            <a:br>
              <a:rPr lang="en-US" sz="2400" b="1" dirty="0"/>
            </a:br>
            <a:br>
              <a:rPr lang="en-US" sz="2400" b="1" dirty="0"/>
            </a:br>
            <a:r>
              <a:rPr lang="en-US" sz="1800" dirty="0">
                <a:latin typeface="Times New Roman" panose="02020603050405020304" pitchFamily="18" charset="0"/>
                <a:cs typeface="Times New Roman" panose="02020603050405020304" pitchFamily="18" charset="0"/>
              </a:rPr>
              <a:t>1. Using advanced filtering techniques such as bandpass filters to remove noise and unwanted artifacts from EMG signals.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Exploring the use of deep learning models to effectively remove noise and artifacts from EMG signals.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Implementing signal normalization techniques to account for variations in signal amplitude and baseline shifts.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Applying motion artifact removal techniques for EMG signals, as EMG signals are susceptible to motion artifacts caused by muscle movements or external forces.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and understanding the specific characteristics of EMG signals, such as their frequency content and temporal patterns, in order to develop tailored signal processing algorithms that can effectively detect and remove noise and artifacts from the signals.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 Utilizing signal quality assessment algorithms to detect and flag segments of EMG signals that are affected by noise or artifacts, allowing for targeted processing and mitigation strategies to be applied.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3937-828F-1934-87BE-201E7108B747}"/>
              </a:ext>
            </a:extLst>
          </p:cNvPr>
          <p:cNvSpPr>
            <a:spLocks noGrp="1"/>
          </p:cNvSpPr>
          <p:nvPr>
            <p:ph type="title"/>
          </p:nvPr>
        </p:nvSpPr>
        <p:spPr>
          <a:xfrm>
            <a:off x="838200" y="365125"/>
            <a:ext cx="10515600" cy="6089463"/>
          </a:xfrm>
        </p:spPr>
        <p:txBody>
          <a:bodyPr/>
          <a:lstStyle/>
          <a:p>
            <a:r>
              <a:rPr lang="en-US" b="1" u="sng" dirty="0"/>
              <a:t>Conclusion:</a:t>
            </a:r>
            <a:br>
              <a:rPr lang="en-US" dirty="0"/>
            </a:br>
            <a:br>
              <a:rPr lang="en-US" dirty="0"/>
            </a:br>
            <a:br>
              <a:rPr lang="en-US" dirty="0"/>
            </a:b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18955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63CD61-DE76-25B9-A5E8-AA51BA82D033}"/>
              </a:ext>
            </a:extLst>
          </p:cNvPr>
          <p:cNvSpPr>
            <a:spLocks noGrp="1"/>
          </p:cNvSpPr>
          <p:nvPr>
            <p:ph type="title"/>
          </p:nvPr>
        </p:nvSpPr>
        <p:spPr>
          <a:xfrm>
            <a:off x="838200" y="365125"/>
            <a:ext cx="10515600" cy="6089463"/>
          </a:xfrm>
        </p:spPr>
        <p:txBody>
          <a:bodyPr/>
          <a:lstStyle/>
          <a:p>
            <a:pPr algn="ctr"/>
            <a:r>
              <a:rPr lang="en-US" dirty="0"/>
              <a:t>Thank You</a:t>
            </a:r>
            <a:endParaRPr lang="en-IN" dirty="0"/>
          </a:p>
        </p:txBody>
      </p:sp>
    </p:spTree>
    <p:extLst>
      <p:ext uri="{BB962C8B-B14F-4D97-AF65-F5344CB8AC3E}">
        <p14:creationId xmlns:p14="http://schemas.microsoft.com/office/powerpoint/2010/main" val="391497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25AE-26B1-E4B3-3A5E-BF1E2F9EA4E8}"/>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Introduction:</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86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8FB0-845F-D899-98FC-E44694C46E89}"/>
              </a:ext>
            </a:extLst>
          </p:cNvPr>
          <p:cNvSpPr>
            <a:spLocks noGrp="1"/>
          </p:cNvSpPr>
          <p:nvPr>
            <p:ph type="title"/>
          </p:nvPr>
        </p:nvSpPr>
        <p:spPr>
          <a:xfrm>
            <a:off x="838200" y="365125"/>
            <a:ext cx="10515600" cy="5972922"/>
          </a:xfrm>
        </p:spPr>
        <p:txBody>
          <a:bodyPr/>
          <a:lstStyle/>
          <a:p>
            <a:r>
              <a:rPr lang="en-US" sz="2800" b="1" u="sng" kern="0" cap="small" dirty="0">
                <a:effectLst/>
                <a:latin typeface="Times New Roman" panose="02020603050405020304" pitchFamily="18" charset="0"/>
              </a:rPr>
              <a:t>Robustness in signal processing: why it matters:</a:t>
            </a:r>
            <a:br>
              <a:rPr lang="en-US" sz="2800" b="1" u="sng" kern="0" cap="small" dirty="0">
                <a:effectLst/>
                <a:latin typeface="Times New Roman" panose="02020603050405020304" pitchFamily="18" charset="0"/>
              </a:rPr>
            </a:br>
            <a:br>
              <a:rPr lang="en-US" sz="2800" b="1" u="sng" kern="0" cap="small" dirty="0">
                <a:effectLst/>
                <a:latin typeface="Times New Roman" panose="02020603050405020304" pitchFamily="18" charset="0"/>
              </a:rPr>
            </a:br>
            <a:br>
              <a:rPr lang="en-US" sz="1800" kern="0" cap="small" dirty="0">
                <a:effectLst/>
                <a:latin typeface="Times New Roman" panose="02020603050405020304" pitchFamily="18" charset="0"/>
              </a:rPr>
            </a:br>
            <a:r>
              <a:rPr lang="en-US" sz="1800" kern="0" cap="small" dirty="0">
                <a:effectLst/>
                <a:latin typeface="Times New Roman" panose="02020603050405020304" pitchFamily="18" charset="0"/>
              </a:rPr>
              <a:t>Robustness in signal processing refers to the ability of a system or algorithm to perform effectively and reliably in the presence of various uncertainties, disturbances, noise, and variations in the input signals</a:t>
            </a:r>
            <a:br>
              <a:rPr lang="en-US" sz="1800" kern="0" cap="small" dirty="0">
                <a:effectLst/>
                <a:latin typeface="Times New Roman" panose="02020603050405020304" pitchFamily="18" charset="0"/>
              </a:rPr>
            </a:br>
            <a:br>
              <a:rPr lang="en-US" sz="1800" kern="0" cap="small" dirty="0">
                <a:effectLst/>
                <a:latin typeface="Times New Roman" panose="02020603050405020304" pitchFamily="18" charset="0"/>
              </a:rPr>
            </a:br>
            <a:r>
              <a:rPr lang="en-US" sz="1800" kern="0" cap="small" dirty="0">
                <a:effectLst/>
                <a:latin typeface="Times New Roman" panose="02020603050405020304" pitchFamily="18" charset="0"/>
              </a:rPr>
              <a:t>Robustness in signal processing is critical for ensuring the reliability, adaptability, and effectiveness of signal processing systems in the face of the uncertainties and challenges presented by real-world data.</a:t>
            </a:r>
            <a:endParaRPr lang="en-IN" sz="1800" dirty="0"/>
          </a:p>
        </p:txBody>
      </p:sp>
    </p:spTree>
    <p:extLst>
      <p:ext uri="{BB962C8B-B14F-4D97-AF65-F5344CB8AC3E}">
        <p14:creationId xmlns:p14="http://schemas.microsoft.com/office/powerpoint/2010/main" val="272874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FAE1-FB57-29D9-18A4-B767AADC0392}"/>
              </a:ext>
            </a:extLst>
          </p:cNvPr>
          <p:cNvSpPr>
            <a:spLocks noGrp="1"/>
          </p:cNvSpPr>
          <p:nvPr>
            <p:ph type="title"/>
          </p:nvPr>
        </p:nvSpPr>
        <p:spPr>
          <a:xfrm>
            <a:off x="838200" y="365125"/>
            <a:ext cx="10515600" cy="5668122"/>
          </a:xfrm>
        </p:spPr>
        <p:txBody>
          <a:bodyPr>
            <a:normAutofit/>
          </a:bodyPr>
          <a:lstStyle/>
          <a:p>
            <a:r>
              <a:rPr lang="en-US" sz="2800" b="1" u="sng" kern="0" cap="small" dirty="0">
                <a:effectLst/>
                <a:latin typeface="Times New Roman" panose="02020603050405020304" pitchFamily="18" charset="0"/>
              </a:rPr>
              <a:t>Methods to enhance robustness of biomedical signal</a:t>
            </a:r>
            <a:r>
              <a:rPr lang="en-IN" sz="2800" b="1" u="sng" kern="0" cap="small" dirty="0">
                <a:effectLst/>
                <a:latin typeface="Times New Roman" panose="02020603050405020304" pitchFamily="18" charset="0"/>
              </a:rPr>
              <a:t>:</a:t>
            </a:r>
            <a:br>
              <a:rPr lang="en-IN" sz="2400" b="1" u="sng" kern="0" cap="small" dirty="0">
                <a:effectLst/>
                <a:latin typeface="Times New Roman" panose="02020603050405020304" pitchFamily="18" charset="0"/>
              </a:rPr>
            </a:br>
            <a:br>
              <a:rPr lang="en-IN" sz="1800" b="1" kern="0" cap="small" dirty="0">
                <a:effectLst/>
                <a:latin typeface="Times New Roman" panose="02020603050405020304" pitchFamily="18" charset="0"/>
              </a:rPr>
            </a:br>
            <a:r>
              <a:rPr lang="en-IN" sz="1800" b="1" kern="0" cap="small" dirty="0">
                <a:effectLst/>
                <a:latin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1. Optimizing signal acquisition techniques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2. Using advanced filtering techniques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3. Implementing quality control measures during data acquisition </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4. Signal averaging </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5. Filtering </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6. Machine learning </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7. Adaptive filtering</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8. Multi-channel processing</a:t>
            </a:r>
            <a:endParaRPr lang="en-IN" dirty="0"/>
          </a:p>
        </p:txBody>
      </p:sp>
    </p:spTree>
    <p:extLst>
      <p:ext uri="{BB962C8B-B14F-4D97-AF65-F5344CB8AC3E}">
        <p14:creationId xmlns:p14="http://schemas.microsoft.com/office/powerpoint/2010/main" val="321387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6958-457D-7073-E097-32CE8A798AA5}"/>
              </a:ext>
            </a:extLst>
          </p:cNvPr>
          <p:cNvSpPr>
            <a:spLocks noGrp="1"/>
          </p:cNvSpPr>
          <p:nvPr>
            <p:ph type="title"/>
          </p:nvPr>
        </p:nvSpPr>
        <p:spPr>
          <a:xfrm>
            <a:off x="838200" y="365125"/>
            <a:ext cx="10515600" cy="6098428"/>
          </a:xfrm>
        </p:spPr>
        <p:txBody>
          <a:bodyPr>
            <a:normAutofit/>
          </a:bodyPr>
          <a:lstStyle/>
          <a:p>
            <a:r>
              <a:rPr lang="en-IN" sz="2800" b="1" u="sng" dirty="0">
                <a:effectLst/>
                <a:latin typeface="Times New Roman" panose="02020603050405020304" pitchFamily="18" charset="0"/>
                <a:ea typeface="Times New Roman" panose="02020603050405020304" pitchFamily="18" charset="0"/>
              </a:rPr>
              <a:t>Artifact Removal</a:t>
            </a:r>
            <a:br>
              <a:rPr lang="en-IN" sz="2800" b="1" u="sng"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Identification and Classification: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1.  </a:t>
            </a:r>
            <a:r>
              <a:rPr lang="en-US" sz="1800" dirty="0">
                <a:effectLst/>
                <a:latin typeface="Times New Roman" panose="02020603050405020304" pitchFamily="18" charset="0"/>
                <a:ea typeface="SimSun" panose="02010600030101010101" pitchFamily="2" charset="-122"/>
              </a:rPr>
              <a:t>Muscle Artifacts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2.  Baseline Drift</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3.  Environmental Noise</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4.  Power Line Interference (PLI)</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5.  Electromagnetic Interference (EMI)</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6.  Respiration Artifacts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7.  Eye Blink Artifacts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8.  Sweat Artifacts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9.  Motion Artifacts</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  10.Speech or Vocal Artifacts</a:t>
            </a:r>
            <a:br>
              <a:rPr lang="en-US"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1918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012A-7B78-F03F-8488-EBC35B603A47}"/>
              </a:ext>
            </a:extLst>
          </p:cNvPr>
          <p:cNvSpPr>
            <a:spLocks noGrp="1"/>
          </p:cNvSpPr>
          <p:nvPr>
            <p:ph type="title"/>
          </p:nvPr>
        </p:nvSpPr>
        <p:spPr>
          <a:xfrm>
            <a:off x="838200" y="365125"/>
            <a:ext cx="10515600" cy="6044640"/>
          </a:xfrm>
        </p:spPr>
        <p:txBody>
          <a:bodyPr>
            <a:normAutofit/>
          </a:bodyPr>
          <a:lstStyle/>
          <a:p>
            <a:r>
              <a:rPr lang="en-IN" sz="2800" b="1" u="sng" dirty="0">
                <a:effectLst/>
                <a:latin typeface="Times New Roman" panose="02020603050405020304" pitchFamily="18" charset="0"/>
                <a:ea typeface="Times New Roman" panose="02020603050405020304" pitchFamily="18" charset="0"/>
              </a:rPr>
              <a:t>Techniques for the identification and classification of these artifacts:</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1.   Visual Inspection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2.   Threshold-Based Methods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3.   Template Matching</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4.   Waveform Analysis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5.   Frequency Domain Analysis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6.   Time-Frequency Analysis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7.   Independent Component Analysis (ICA)</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8.   Machine Learning</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9.   Hybrid Approaches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10. Real-Time Monitoring</a:t>
            </a:r>
            <a:endParaRPr lang="en-IN" dirty="0"/>
          </a:p>
        </p:txBody>
      </p:sp>
    </p:spTree>
    <p:extLst>
      <p:ext uri="{BB962C8B-B14F-4D97-AF65-F5344CB8AC3E}">
        <p14:creationId xmlns:p14="http://schemas.microsoft.com/office/powerpoint/2010/main" val="70009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D4B9-49E4-C7AB-DE78-E0AE193B587A}"/>
              </a:ext>
            </a:extLst>
          </p:cNvPr>
          <p:cNvSpPr>
            <a:spLocks noGrp="1"/>
          </p:cNvSpPr>
          <p:nvPr>
            <p:ph type="title"/>
          </p:nvPr>
        </p:nvSpPr>
        <p:spPr>
          <a:xfrm>
            <a:off x="838200" y="365125"/>
            <a:ext cx="10515600" cy="6035675"/>
          </a:xfrm>
        </p:spPr>
        <p:txBody>
          <a:bodyPr/>
          <a:lstStyle/>
          <a:p>
            <a:r>
              <a:rPr lang="en-US" dirty="0"/>
              <a:t>ECG Signals:</a:t>
            </a:r>
            <a:br>
              <a:rPr lang="en-US" dirty="0"/>
            </a:br>
            <a:br>
              <a:rPr lang="en-US" dirty="0"/>
            </a:br>
            <a:r>
              <a:rPr lang="en-US" sz="1800" spc="20" dirty="0">
                <a:solidFill>
                  <a:srgbClr val="000000"/>
                </a:solidFill>
                <a:effectLst/>
                <a:latin typeface="Times New Roman" panose="02020603050405020304" pitchFamily="18" charset="0"/>
                <a:ea typeface="SimSun" panose="02010600030101010101" pitchFamily="2" charset="-122"/>
              </a:rPr>
              <a:t>An electrocardiogram (ECG) signal is a recording of the electrical activity of the heart. It is a non-invasive test that is commonly used to diagnose heart conditions. The ECG signal consists of a series of waves that represent the electrical activity of the heart as it contracts and relaxes.</a:t>
            </a:r>
            <a:br>
              <a:rPr lang="en-US" dirty="0"/>
            </a:b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43337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9677-57AA-CCD4-3561-3EC70CEAD030}"/>
              </a:ext>
            </a:extLst>
          </p:cNvPr>
          <p:cNvSpPr>
            <a:spLocks noGrp="1"/>
          </p:cNvSpPr>
          <p:nvPr>
            <p:ph type="title"/>
          </p:nvPr>
        </p:nvSpPr>
        <p:spPr>
          <a:xfrm>
            <a:off x="838200" y="365125"/>
            <a:ext cx="10515600" cy="5990851"/>
          </a:xfrm>
        </p:spPr>
        <p:txBody>
          <a:bodyPr>
            <a:normAutofit fontScale="90000"/>
          </a:bodyPr>
          <a:lstStyle/>
          <a:p>
            <a:r>
              <a:rPr lang="en-US" b="1" u="sng" dirty="0"/>
              <a:t>EEG signals:</a:t>
            </a:r>
            <a:br>
              <a:rPr lang="en-US" dirty="0"/>
            </a:br>
            <a:br>
              <a:rPr lang="en-US" dirty="0"/>
            </a:br>
            <a:r>
              <a:rPr lang="en-US" sz="1800" dirty="0">
                <a:effectLst/>
                <a:latin typeface="Times New Roman" panose="02020603050405020304" pitchFamily="18" charset="0"/>
                <a:ea typeface="SimSun" panose="02010600030101010101" pitchFamily="2" charset="-122"/>
              </a:rPr>
              <a:t>The EEG is an electrophysiological technique for the recording of electrical activity arising from the human brain</a:t>
            </a:r>
            <a:br>
              <a:rPr lang="en-US" dirty="0"/>
            </a:br>
            <a:br>
              <a:rPr lang="en-US" dirty="0"/>
            </a:b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98893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765B-4DAD-9D49-C0EB-CAAC1B0499E5}"/>
              </a:ext>
            </a:extLst>
          </p:cNvPr>
          <p:cNvSpPr>
            <a:spLocks noGrp="1"/>
          </p:cNvSpPr>
          <p:nvPr>
            <p:ph type="title"/>
          </p:nvPr>
        </p:nvSpPr>
        <p:spPr>
          <a:xfrm>
            <a:off x="838200" y="365126"/>
            <a:ext cx="10515600" cy="5981886"/>
          </a:xfrm>
        </p:spPr>
        <p:txBody>
          <a:bodyPr>
            <a:normAutofit/>
          </a:bodyPr>
          <a:lstStyle/>
          <a:p>
            <a:r>
              <a:rPr lang="en-US" b="1" u="sng" dirty="0"/>
              <a:t>EMG Signals:</a:t>
            </a:r>
            <a:br>
              <a:rPr lang="en-US" dirty="0"/>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EMG stands for electromyography. It is the study of muscle electrical signals. EMG is sometimes referred to as myoelectric</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activity.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Two common types of EMG signals: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1. Surface EMG(</a:t>
            </a:r>
            <a:r>
              <a:rPr lang="en-US" sz="1800" dirty="0" err="1">
                <a:latin typeface="Times New Roman" panose="02020603050405020304" pitchFamily="18" charset="0"/>
                <a:cs typeface="Times New Roman" panose="02020603050405020304" pitchFamily="18" charset="0"/>
              </a:rPr>
              <a:t>sEMG</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2. Intramuscular EMG(</a:t>
            </a:r>
            <a:r>
              <a:rPr lang="en-US" sz="1800" dirty="0" err="1">
                <a:latin typeface="Times New Roman" panose="02020603050405020304" pitchFamily="18" charset="0"/>
                <a:cs typeface="Times New Roman" panose="02020603050405020304" pitchFamily="18" charset="0"/>
              </a:rPr>
              <a:t>iEMG</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dirty="0" err="1">
                <a:effectLst/>
                <a:latin typeface="Times New Roman" panose="02020603050405020304" pitchFamily="18" charset="0"/>
                <a:ea typeface="SimSun" panose="02010600030101010101" pitchFamily="2" charset="-122"/>
              </a:rPr>
              <a:t>sEMG</a:t>
            </a:r>
            <a:r>
              <a:rPr lang="en-IN" sz="1800" dirty="0">
                <a:latin typeface="Times New Roman" panose="02020603050405020304" pitchFamily="18" charset="0"/>
                <a:ea typeface="SimSun" panose="02010600030101010101" pitchFamily="2" charset="-122"/>
              </a:rPr>
              <a:t> is </a:t>
            </a:r>
            <a:r>
              <a:rPr lang="en-IN" sz="1800" dirty="0">
                <a:effectLst/>
                <a:latin typeface="Times New Roman" panose="02020603050405020304" pitchFamily="18" charset="0"/>
                <a:ea typeface="SimSun" panose="02010600030101010101" pitchFamily="2" charset="-122"/>
              </a:rPr>
              <a:t>collected non-invasively through electrodes placed on the skin's surface, is the preferred choice for most clinical applications.</a:t>
            </a: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r>
              <a:rPr lang="en-IN" sz="1800" dirty="0" err="1">
                <a:effectLst/>
                <a:latin typeface="Times New Roman" panose="02020603050405020304" pitchFamily="18" charset="0"/>
                <a:ea typeface="SimSun" panose="02010600030101010101" pitchFamily="2" charset="-122"/>
              </a:rPr>
              <a:t>iEMG</a:t>
            </a:r>
            <a:r>
              <a:rPr lang="en-IN" sz="1800" dirty="0">
                <a:effectLst/>
                <a:latin typeface="Times New Roman" panose="02020603050405020304" pitchFamily="18" charset="0"/>
                <a:ea typeface="SimSun" panose="02010600030101010101" pitchFamily="2" charset="-122"/>
              </a:rPr>
              <a:t>, on the other hand, offers a more detailed view of muscle activity as it involves inserting fine needle electrodes directly into the muscle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23552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Methods to improve the robustness of signal processing techniques for biomedical signals (such as ecg, eeg and emg) to noise, artifacts and variations in patient data </vt:lpstr>
      <vt:lpstr>Introduction:</vt:lpstr>
      <vt:lpstr>Robustness in signal processing: why it matters:   Robustness in signal processing refers to the ability of a system or algorithm to perform effectively and reliably in the presence of various uncertainties, disturbances, noise, and variations in the input signals  Robustness in signal processing is critical for ensuring the reliability, adaptability, and effectiveness of signal processing systems in the face of the uncertainties and challenges presented by real-world data.</vt:lpstr>
      <vt:lpstr>Methods to enhance robustness of biomedical signal:   1. Optimizing signal acquisition techniques  2. Using advanced filtering techniques  3. Implementing quality control measures during data acquisition   4. Signal averaging   5. Filtering   6. Machine learning   7. Adaptive filtering  8. Multi-channel processing</vt:lpstr>
      <vt:lpstr>Artifact Removal    Identification and Classification:   1.  Muscle Artifacts   2.  Baseline Drift   3.  Environmental Noise   4.  Power Line Interference (PLI)   5.  Electromagnetic Interference (EMI)   6.  Respiration Artifacts   7.  Eye Blink Artifacts   8.  Sweat Artifacts   9.  Motion Artifacts   10.Speech or Vocal Artifacts  </vt:lpstr>
      <vt:lpstr>Techniques for the identification and classification of these artifacts:      1.   Visual Inspection   2.   Threshold-Based Methods   3.   Template Matching   4.   Waveform Analysis   5.   Frequency Domain Analysis   6.   Time-Frequency Analysis   7.   Independent Component Analysis (ICA)   8.   Machine Learning   9.   Hybrid Approaches   10. Real-Time Monitoring</vt:lpstr>
      <vt:lpstr>ECG Signals:  An electrocardiogram (ECG) signal is a recording of the electrical activity of the heart. It is a non-invasive test that is commonly used to diagnose heart conditions. The ECG signal consists of a series of waves that represent the electrical activity of the heart as it contracts and relaxes.      </vt:lpstr>
      <vt:lpstr>EEG signals:  The EEG is an electrophysiological technique for the recording of electrical activity arising from the human brain       </vt:lpstr>
      <vt:lpstr>EMG Signals:   EMG stands for electromyography. It is the study of muscle electrical signals. EMG is sometimes referred to as myoelectric activity.   Two common types of EMG signals:    1. Surface EMG(sEMG)    2. Intramuscular EMG(iEMG)  sEMG is collected non-invasively through electrodes placed on the skin's surface, is the preferred choice for most clinical applications.  iEMG, on the other hand, offers a more detailed view of muscle activity as it involves inserting fine needle electrodes directly into the muscle  </vt:lpstr>
      <vt:lpstr>To improve the robustness of signal processing techniques for EMG signals, the following strategies can be employed:  1. Using advanced filtering techniques such as bandpass filters to remove noise and unwanted artifacts from EMG signals.  2. Exploring the use of deep learning models to effectively remove noise and artifacts from EMG signals.   3. Implementing signal normalization techniques to account for variations in signal amplitude and baseline shifts.  4. Applying motion artifact removal techniques for EMG signals, as EMG signals are susceptible to motion artifacts caused by muscle movements or external forces.  5. Analysing and understanding the specific characteristics of EMG signals, such as their frequency content and temporal patterns, in order to develop tailored signal processing algorithms that can effectively detect and remove noise and artifacts from the signals.  6. Utilizing signal quality assessment algorithms to detect and flag segments of EMG signals that are affected by noise or artifacts, allowing for targeted processing and mitigation strategies to be applied.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improve the robustness of signal processing techniques for biomedical signals (such as ecg, eeg and emg) to noise, artifacts and variations in patient data </dc:title>
  <dc:creator>Jefin Chacko</dc:creator>
  <cp:lastModifiedBy>Jefin Chacko</cp:lastModifiedBy>
  <cp:revision>1</cp:revision>
  <dcterms:created xsi:type="dcterms:W3CDTF">2023-12-08T19:36:19Z</dcterms:created>
  <dcterms:modified xsi:type="dcterms:W3CDTF">2023-12-08T19:36:40Z</dcterms:modified>
</cp:coreProperties>
</file>