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84"/>
  </p:notesMasterIdLst>
  <p:handoutMasterIdLst>
    <p:handoutMasterId r:id="rId85"/>
  </p:handoutMasterIdLst>
  <p:sldIdLst>
    <p:sldId id="256" r:id="rId2"/>
    <p:sldId id="929" r:id="rId3"/>
    <p:sldId id="928" r:id="rId4"/>
    <p:sldId id="690" r:id="rId5"/>
    <p:sldId id="692" r:id="rId6"/>
    <p:sldId id="789" r:id="rId7"/>
    <p:sldId id="805" r:id="rId8"/>
    <p:sldId id="733" r:id="rId9"/>
    <p:sldId id="806" r:id="rId10"/>
    <p:sldId id="738" r:id="rId11"/>
    <p:sldId id="813" r:id="rId12"/>
    <p:sldId id="807" r:id="rId13"/>
    <p:sldId id="833" r:id="rId14"/>
    <p:sldId id="808" r:id="rId15"/>
    <p:sldId id="780" r:id="rId16"/>
    <p:sldId id="809" r:id="rId17"/>
    <p:sldId id="810" r:id="rId18"/>
    <p:sldId id="811" r:id="rId19"/>
    <p:sldId id="834" r:id="rId20"/>
    <p:sldId id="812" r:id="rId21"/>
    <p:sldId id="790" r:id="rId22"/>
    <p:sldId id="761" r:id="rId23"/>
    <p:sldId id="814" r:id="rId24"/>
    <p:sldId id="815" r:id="rId25"/>
    <p:sldId id="701" r:id="rId26"/>
    <p:sldId id="816" r:id="rId27"/>
    <p:sldId id="817" r:id="rId28"/>
    <p:sldId id="818" r:id="rId29"/>
    <p:sldId id="819" r:id="rId30"/>
    <p:sldId id="702" r:id="rId31"/>
    <p:sldId id="782" r:id="rId32"/>
    <p:sldId id="821" r:id="rId33"/>
    <p:sldId id="784" r:id="rId34"/>
    <p:sldId id="824" r:id="rId35"/>
    <p:sldId id="930" r:id="rId36"/>
    <p:sldId id="931" r:id="rId37"/>
    <p:sldId id="827" r:id="rId38"/>
    <p:sldId id="829" r:id="rId39"/>
    <p:sldId id="831" r:id="rId40"/>
    <p:sldId id="820" r:id="rId41"/>
    <p:sldId id="823" r:id="rId42"/>
    <p:sldId id="841" r:id="rId43"/>
    <p:sldId id="911" r:id="rId44"/>
    <p:sldId id="910" r:id="rId45"/>
    <p:sldId id="842" r:id="rId46"/>
    <p:sldId id="844" r:id="rId47"/>
    <p:sldId id="845" r:id="rId48"/>
    <p:sldId id="912" r:id="rId49"/>
    <p:sldId id="847" r:id="rId50"/>
    <p:sldId id="848" r:id="rId51"/>
    <p:sldId id="850" r:id="rId52"/>
    <p:sldId id="852" r:id="rId53"/>
    <p:sldId id="914" r:id="rId54"/>
    <p:sldId id="855" r:id="rId55"/>
    <p:sldId id="856" r:id="rId56"/>
    <p:sldId id="858" r:id="rId57"/>
    <p:sldId id="924" r:id="rId58"/>
    <p:sldId id="860" r:id="rId59"/>
    <p:sldId id="925" r:id="rId60"/>
    <p:sldId id="926" r:id="rId61"/>
    <p:sldId id="863" r:id="rId62"/>
    <p:sldId id="913" r:id="rId63"/>
    <p:sldId id="865" r:id="rId64"/>
    <p:sldId id="927" r:id="rId65"/>
    <p:sldId id="915" r:id="rId66"/>
    <p:sldId id="869" r:id="rId67"/>
    <p:sldId id="916" r:id="rId68"/>
    <p:sldId id="919" r:id="rId69"/>
    <p:sldId id="917" r:id="rId70"/>
    <p:sldId id="920" r:id="rId71"/>
    <p:sldId id="901" r:id="rId72"/>
    <p:sldId id="902" r:id="rId73"/>
    <p:sldId id="903" r:id="rId74"/>
    <p:sldId id="904" r:id="rId75"/>
    <p:sldId id="905" r:id="rId76"/>
    <p:sldId id="906" r:id="rId77"/>
    <p:sldId id="908" r:id="rId78"/>
    <p:sldId id="934" r:id="rId79"/>
    <p:sldId id="909" r:id="rId80"/>
    <p:sldId id="932" r:id="rId81"/>
    <p:sldId id="933" r:id="rId82"/>
    <p:sldId id="685" r:id="rId83"/>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81206" autoAdjust="0"/>
  </p:normalViewPr>
  <p:slideViewPr>
    <p:cSldViewPr snapToGrid="0">
      <p:cViewPr varScale="1">
        <p:scale>
          <a:sx n="83" d="100"/>
          <a:sy n="83" d="100"/>
        </p:scale>
        <p:origin x="-84"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www.comp.nus.edu.sg/~cs1020/2_resources/lectures.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mp.nus.edu.sg/~cs1020/2_resources/lectures.html" TargetMode="External"/><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smtClean="0"/>
            <a:t>1</a:t>
          </a:r>
          <a:endParaRPr lang="en-US" dirty="0"/>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smtClean="0"/>
            <a:t>Able to define a List ADT</a:t>
          </a:r>
          <a:endParaRPr lang="en-US" sz="2400" dirty="0"/>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smtClean="0"/>
            <a:t>2</a:t>
          </a:r>
          <a:endParaRPr lang="en-US" dirty="0"/>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smtClean="0"/>
            <a:t>Able to implement a List ADT with array</a:t>
          </a:r>
          <a:endParaRPr lang="en-US" sz="2400" dirty="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smtClean="0"/>
            <a:t>3</a:t>
          </a:r>
          <a:endParaRPr lang="en-US" dirty="0"/>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smtClean="0"/>
            <a:t>Able to implement a List ADT with linked list</a:t>
          </a:r>
          <a:endParaRPr lang="en-US" sz="2400" dirty="0"/>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smtClean="0"/>
            <a:t>4</a:t>
          </a:r>
          <a:endParaRPr lang="en-US" dirty="0"/>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smtClean="0"/>
            <a:t>Able to use Java API LinkedList class</a:t>
          </a:r>
          <a:endParaRPr lang="en-US" sz="2400" dirty="0"/>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t>
        <a:bodyPr/>
        <a:lstStyle/>
        <a:p>
          <a:endParaRPr lang="en-US"/>
        </a:p>
      </dgm:t>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t>
        <a:bodyPr/>
        <a:lstStyle/>
        <a:p>
          <a:endParaRPr lang="en-US"/>
        </a:p>
      </dgm:t>
    </dgm:pt>
    <dgm:pt modelId="{17946CE0-4F59-49F2-83C9-45D73974197A}" type="pres">
      <dgm:prSet presAssocID="{7ED2F955-2120-4923-9611-8AAF93F827CA}" presName="descendantText" presStyleLbl="alignAcc1" presStyleIdx="0" presStyleCnt="4">
        <dgm:presLayoutVars>
          <dgm:bulletEnabled val="1"/>
        </dgm:presLayoutVars>
      </dgm:prSet>
      <dgm:spPr/>
      <dgm:t>
        <a:bodyPr/>
        <a:lstStyle/>
        <a:p>
          <a:endParaRPr lang="en-US"/>
        </a:p>
      </dgm:t>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t>
        <a:bodyPr/>
        <a:lstStyle/>
        <a:p>
          <a:endParaRPr lang="en-US"/>
        </a:p>
      </dgm:t>
    </dgm:pt>
    <dgm:pt modelId="{F8B2D4D0-CC62-4E1F-8BFF-8FB3F6AE7A97}" type="pres">
      <dgm:prSet presAssocID="{9CE06BC0-032E-4149-919B-24D09572F737}" presName="descendantText" presStyleLbl="alignAcc1" presStyleIdx="1" presStyleCnt="4">
        <dgm:presLayoutVars>
          <dgm:bulletEnabled val="1"/>
        </dgm:presLayoutVars>
      </dgm:prSet>
      <dgm:spPr/>
      <dgm:t>
        <a:bodyPr/>
        <a:lstStyle/>
        <a:p>
          <a:endParaRPr lang="en-US"/>
        </a:p>
      </dgm:t>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t>
        <a:bodyPr/>
        <a:lstStyle/>
        <a:p>
          <a:endParaRPr lang="en-US"/>
        </a:p>
      </dgm:t>
    </dgm:pt>
    <dgm:pt modelId="{7625166C-48AB-4023-B514-381FC1C29791}" type="pres">
      <dgm:prSet presAssocID="{61FB8177-7993-46E5-B094-41292D251B70}" presName="descendantText" presStyleLbl="alignAcc1" presStyleIdx="2" presStyleCnt="4">
        <dgm:presLayoutVars>
          <dgm:bulletEnabled val="1"/>
        </dgm:presLayoutVars>
      </dgm:prSet>
      <dgm:spPr/>
      <dgm:t>
        <a:bodyPr/>
        <a:lstStyle/>
        <a:p>
          <a:endParaRPr lang="en-US"/>
        </a:p>
      </dgm:t>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t>
        <a:bodyPr/>
        <a:lstStyle/>
        <a:p>
          <a:endParaRPr lang="en-US"/>
        </a:p>
      </dgm:t>
    </dgm:pt>
    <dgm:pt modelId="{C3B9ADA7-ECC6-48E1-8CF9-FAD428EA5191}" type="pres">
      <dgm:prSet presAssocID="{3540AF93-8D02-49E5-8C94-6551695615D2}" presName="descendantText" presStyleLbl="alignAcc1" presStyleIdx="3" presStyleCnt="4">
        <dgm:presLayoutVars>
          <dgm:bulletEnabled val="1"/>
        </dgm:presLayoutVars>
      </dgm:prSet>
      <dgm:spPr/>
      <dgm:t>
        <a:bodyPr/>
        <a:lstStyle/>
        <a:p>
          <a:endParaRPr lang="en-US"/>
        </a:p>
      </dgm:t>
    </dgm:pt>
  </dgm:ptLst>
  <dgm:cxnLst>
    <dgm:cxn modelId="{B4AC30DE-5CB5-4131-81F3-7013FA76C519}" type="presOf" srcId="{DEBD6EF9-2804-423B-9DF9-F21060D61466}" destId="{17946CE0-4F59-49F2-83C9-45D73974197A}"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0F439757-C830-47A5-99AE-7E615D2A12FC}" type="presOf" srcId="{61FB8177-7993-46E5-B094-41292D251B70}" destId="{07951361-5D33-45A2-9EE4-610B36FF9DB0}"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1EF0B918-426E-4F6E-9CF3-2A8220D29AC8}" type="presOf" srcId="{7DF50EEE-E66E-402D-A97F-C4566E2DA512}" destId="{F8B2D4D0-CC62-4E1F-8BFF-8FB3F6AE7A97}" srcOrd="0" destOrd="0" presId="urn:microsoft.com/office/officeart/2005/8/layout/chevron2"/>
    <dgm:cxn modelId="{D9EE75DA-1E10-4F72-B405-53DABB8C78EF}" type="presOf" srcId="{CD7DEC81-6F6B-4BDB-AEE7-69FE1CF3B125}" destId="{7625166C-48AB-4023-B514-381FC1C29791}"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9E01103A-5B40-4A5A-BE97-B75EFE091FDB}" srcId="{9CE06BC0-032E-4149-919B-24D09572F737}" destId="{7DF50EEE-E66E-402D-A97F-C4566E2DA512}" srcOrd="0" destOrd="0" parTransId="{AAF8E71A-C5A5-4D62-AE7B-23D0A73376F2}" sibTransId="{916F7EE1-38E8-46D2-BEDD-0D0FE7F77815}"/>
    <dgm:cxn modelId="{B82754DE-B314-4A89-B577-A5EDDFF78C39}" type="presOf" srcId="{7ED2F955-2120-4923-9611-8AAF93F827CA}" destId="{232EAE4B-1ED0-4687-9A33-90AF17948ACD}"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E451DE5A-6295-4742-90F5-58F39681C0D8}" type="presOf" srcId="{3540AF93-8D02-49E5-8C94-6551695615D2}" destId="{30A22B96-D0A9-4021-B644-FA31FA75A3A2}" srcOrd="0" destOrd="0" presId="urn:microsoft.com/office/officeart/2005/8/layout/chevron2"/>
    <dgm:cxn modelId="{ADC6E86E-521E-4EE6-92D4-8358E6DDA9AF}" srcId="{7ADA11EA-323B-4707-895B-4B9D16876644}" destId="{61FB8177-7993-46E5-B094-41292D251B70}" srcOrd="2" destOrd="0" parTransId="{C18B2466-5B89-406A-AEB3-A90DA73B8F42}" sibTransId="{21173218-360E-48E7-BB01-E407B643AE52}"/>
    <dgm:cxn modelId="{F78A3CEB-97F9-4415-B7DD-099ACA7A8C9C}" srcId="{7ED2F955-2120-4923-9611-8AAF93F827CA}" destId="{DEBD6EF9-2804-423B-9DF9-F21060D61466}" srcOrd="0" destOrd="0" parTransId="{5B933FA4-8D86-4F7D-8E4D-40B626870BD3}" sibTransId="{5EAE268D-523B-4FEB-B34C-35B99AF6F8C8}"/>
    <dgm:cxn modelId="{02191378-F905-4ECF-BCCD-C55DBCB86319}" type="presOf" srcId="{0BA460C7-F33D-4F94-A65D-F7A4444A0DC9}" destId="{C3B9ADA7-ECC6-48E1-8CF9-FAD428EA5191}"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smtClean="0">
              <a:solidFill>
                <a:schemeClr val="tx1"/>
              </a:solidFill>
            </a:rPr>
            <a:t>Book</a:t>
          </a:r>
          <a:endParaRPr lang="en-US" sz="2800" dirty="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rPr>
            <a:t>List ADT:</a:t>
          </a:r>
          <a:r>
            <a:rPr lang="en-US" sz="2200" baseline="0" dirty="0" smtClean="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smtClean="0">
              <a:solidFill>
                <a:schemeClr val="tx1"/>
              </a:solidFill>
            </a:rPr>
            <a:t>CS1020 website </a:t>
          </a:r>
          <a:r>
            <a:rPr lang="en-US" sz="2800" dirty="0" smtClean="0">
              <a:solidFill>
                <a:schemeClr val="tx1"/>
              </a:solidFill>
              <a:sym typeface="Wingdings" panose="05000000000000000000" pitchFamily="2" charset="2"/>
            </a:rPr>
            <a:t> Resources  Lectures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smtClean="0">
              <a:solidFill>
                <a:schemeClr val="tx1"/>
              </a:solidFill>
              <a:hlinkClick xmlns:r="http://schemas.openxmlformats.org/officeDocument/2006/relationships" r:id="rId1"/>
            </a:rPr>
            <a:t>http://www.comp.nus.edu.sg/</a:t>
          </a:r>
          <a:br>
            <a:rPr lang="en-US" sz="2200" baseline="0" dirty="0" smtClean="0">
              <a:solidFill>
                <a:schemeClr val="tx1"/>
              </a:solidFill>
              <a:hlinkClick xmlns:r="http://schemas.openxmlformats.org/officeDocument/2006/relationships" r:id="rId1"/>
            </a:rPr>
          </a:br>
          <a:r>
            <a:rPr lang="en-US" sz="2200" baseline="0" dirty="0" smtClean="0">
              <a:solidFill>
                <a:schemeClr val="tx1"/>
              </a:solidFill>
              <a:hlinkClick xmlns:r="http://schemas.openxmlformats.org/officeDocument/2006/relationships" r:id="rId1"/>
            </a:rPr>
            <a:t>~cs1020/2_resources/lectures.html</a:t>
          </a:r>
          <a:r>
            <a:rPr lang="en-US" sz="2200" baseline="0" dirty="0" smtClean="0">
              <a:solidFill>
                <a:schemeClr val="tx1"/>
              </a:solidFill>
            </a:rPr>
            <a:t> </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latin typeface="+mn-lt"/>
            </a:rPr>
            <a:t>Linked Lists: </a:t>
          </a:r>
          <a:r>
            <a:rPr lang="en-US" sz="2200" baseline="0" dirty="0" smtClean="0">
              <a:solidFill>
                <a:schemeClr val="tx1"/>
              </a:solidFill>
              <a:latin typeface="+mn-lt"/>
            </a:rPr>
            <a:t>Chapter 5, pages 265 to 325</a:t>
          </a:r>
          <a:endParaRPr lang="en-US" sz="2200" baseline="0" dirty="0">
            <a:solidFill>
              <a:schemeClr val="tx1"/>
            </a:solidFill>
            <a:latin typeface="+mn-lt"/>
          </a:endParaRP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smtClean="0">
              <a:solidFill>
                <a:schemeClr val="tx1"/>
              </a:solidFill>
              <a:latin typeface="+mn-lt"/>
            </a:rPr>
            <a:t>An array-based implementation: Chapter 4, pages 250 to 257 </a:t>
          </a:r>
          <a:endParaRPr lang="en-US" sz="2200" baseline="0" dirty="0">
            <a:solidFill>
              <a:schemeClr val="tx1"/>
            </a:solidFill>
            <a:latin typeface="+mn-lt"/>
          </a:endParaRP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5836">
        <dgm:presLayoutVars>
          <dgm:bulletEnabled val="1"/>
        </dgm:presLayoutVars>
      </dgm:prSet>
      <dgm:spPr/>
      <dgm:t>
        <a:bodyPr/>
        <a:lstStyle/>
        <a:p>
          <a:endParaRPr lang="en-US"/>
        </a:p>
      </dgm:t>
    </dgm:pt>
  </dgm:ptLst>
  <dgm:cxnLst>
    <dgm:cxn modelId="{684A15EC-9D38-4205-9D8C-CB2C59BADF41}" type="presOf" srcId="{F689186A-B9F0-4B7E-BECC-A09536137075}" destId="{691D3C5E-B9A5-48E5-96D2-C74E4BC7C021}" srcOrd="0" destOrd="2" presId="urn:microsoft.com/office/officeart/2005/8/layout/vList3#1"/>
    <dgm:cxn modelId="{4BC38318-53C0-4FEB-B4C9-75B74739E872}" srcId="{0FE90267-9BC7-4679-8942-5FF3A3AB06ED}" destId="{F6CE912F-21A3-4FAA-ADEC-255F16EFD9BF}" srcOrd="2" destOrd="0" parTransId="{BA504D16-2C5F-4916-8864-563466FFC912}" sibTransId="{B4F5F459-368E-4AC9-B2B2-99E5AC404ED8}"/>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83FA6FC1-F88F-4C82-A297-1DF86F64DD4A}" type="presOf" srcId="{C862E928-676D-428E-8E83-FEAED208C0F7}" destId="{92EE76E5-3762-43F0-B701-FDC1B9155319}" srcOrd="0" destOrd="0" presId="urn:microsoft.com/office/officeart/2005/8/layout/vList3#1"/>
    <dgm:cxn modelId="{354E2678-439C-4C16-B092-9D920FB9C889}" type="presOf" srcId="{6D3F791B-D2DD-426C-ACEF-4A7F889FA29F}" destId="{1CF88B78-4801-4BFE-9764-C472D8A97954}" srcOrd="0" destOrd="1"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AC996B7-F0B5-4313-91C8-A5FBE32F6FEA}" type="presOf" srcId="{C5CEBEED-CFB9-42A5-B5AD-5846D62AC459}" destId="{691D3C5E-B9A5-48E5-96D2-C74E4BC7C021}" srcOrd="0" destOrd="1"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BBC6133-45AD-4060-8C4A-0B1D02B70742}" srcId="{0FE90267-9BC7-4679-8942-5FF3A3AB06ED}" destId="{C5CEBEED-CFB9-42A5-B5AD-5846D62AC459}" srcOrd="0" destOrd="0" parTransId="{A0A2091F-B4A7-494A-8045-F1B6768BF68E}" sibTransId="{8F2732F5-0EE9-4592-B5B0-D7D7746865F9}"/>
    <dgm:cxn modelId="{1D6058D0-81CE-4F13-B03B-ACD0A5765515}" type="presOf" srcId="{F6CE912F-21A3-4FAA-ADEC-255F16EFD9BF}" destId="{691D3C5E-B9A5-48E5-96D2-C74E4BC7C021}" srcOrd="0" destOrd="3" presId="urn:microsoft.com/office/officeart/2005/8/layout/vList3#1"/>
    <dgm:cxn modelId="{221ECC6B-FB37-4F20-8946-647EC30A4283}" type="presOf" srcId="{0FE90267-9BC7-4679-8942-5FF3A3AB06ED}" destId="{691D3C5E-B9A5-48E5-96D2-C74E4BC7C021}" srcOrd="0" destOrd="0"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2C85E8-EF86-4FE4-814F-631FB7B7A97B}" srcId="{15A46DDB-42AA-4BBF-AE75-5C9F19A8EE95}" destId="{6D3F791B-D2DD-426C-ACEF-4A7F889FA29F}" srcOrd="0" destOrd="0" parTransId="{31C8CEE9-AAE9-4B4C-BEF9-E822E9ABD43E}" sibTransId="{AF9012BD-7807-4957-B43C-821558493998}"/>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define a List ADT</a:t>
          </a:r>
          <a:endParaRPr lang="en-US" sz="2400" kern="1200" dirty="0"/>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array</a:t>
          </a:r>
          <a:endParaRPr lang="en-US" sz="2400" kern="1200" dirty="0"/>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linked list</a:t>
          </a:r>
          <a:endParaRPr lang="en-US" sz="2400" kern="1200" dirty="0"/>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use Java API LinkedList class</a:t>
          </a:r>
          <a:endParaRPr lang="en-US" sz="2400" kern="1200" dirty="0"/>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dirty="0" smtClean="0">
              <a:solidFill>
                <a:schemeClr val="tx1"/>
              </a:solidFill>
            </a:rPr>
            <a:t>Book</a:t>
          </a:r>
          <a:endParaRPr lang="en-US" sz="2800" kern="1200" dirty="0">
            <a:solidFill>
              <a:schemeClr val="tx1"/>
            </a:solidFill>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rPr>
            <a:t>List ADT:</a:t>
          </a:r>
          <a:r>
            <a:rPr lang="en-US" sz="2200" kern="1200" baseline="0" dirty="0" smtClean="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smtClean="0">
              <a:solidFill>
                <a:schemeClr val="tx1"/>
              </a:solidFill>
              <a:latin typeface="+mn-lt"/>
            </a:rPr>
            <a:t>An array-based implementation: Chapter 4, pages 250 to 257 </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latin typeface="+mn-lt"/>
            </a:rPr>
            <a:t>Linked Lists: </a:t>
          </a:r>
          <a:r>
            <a:rPr lang="en-US" sz="2200" kern="1200" baseline="0" dirty="0" smtClean="0">
              <a:solidFill>
                <a:schemeClr val="tx1"/>
              </a:solidFill>
              <a:latin typeface="+mn-lt"/>
            </a:rPr>
            <a:t>Chapter 5, pages 265 to 325</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dirty="0" smtClean="0">
              <a:solidFill>
                <a:schemeClr val="tx1"/>
              </a:solidFill>
            </a:rPr>
            <a:t>CS1020 website </a:t>
          </a:r>
          <a:r>
            <a:rPr lang="en-US" sz="2800" kern="1200" dirty="0" smtClean="0">
              <a:solidFill>
                <a:schemeClr val="tx1"/>
              </a:solidFill>
              <a:sym typeface="Wingdings" panose="05000000000000000000" pitchFamily="2" charset="2"/>
            </a:rPr>
            <a:t> Resources  Lectures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smtClean="0">
              <a:solidFill>
                <a:schemeClr val="tx1"/>
              </a:solidFill>
              <a:hlinkClick xmlns:r="http://schemas.openxmlformats.org/officeDocument/2006/relationships" r:id="rId2"/>
            </a:rPr>
            <a:t>http://www.comp.nus.edu.sg/</a:t>
          </a:r>
          <a:br>
            <a:rPr lang="en-US" sz="2200" kern="1200" baseline="0" dirty="0" smtClean="0">
              <a:solidFill>
                <a:schemeClr val="tx1"/>
              </a:solidFill>
              <a:hlinkClick xmlns:r="http://schemas.openxmlformats.org/officeDocument/2006/relationships" r:id="rId2"/>
            </a:rPr>
          </a:br>
          <a:r>
            <a:rPr lang="en-US" sz="2200" kern="1200" baseline="0" dirty="0" smtClean="0">
              <a:solidFill>
                <a:schemeClr val="tx1"/>
              </a:solidFill>
              <a:hlinkClick xmlns:r="http://schemas.openxmlformats.org/officeDocument/2006/relationships" r:id="rId2"/>
            </a:rPr>
            <a:t>~cs1020/2_resources/lectures.html</a:t>
          </a:r>
          <a:r>
            <a:rPr lang="en-US" sz="2200" kern="1200" baseline="0" dirty="0" smtClean="0">
              <a:solidFill>
                <a:schemeClr val="tx1"/>
              </a:solidFill>
            </a:rPr>
            <a:t> </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3/1/2016</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r>
              <a:rPr lang="en-US" dirty="0" smtClean="0"/>
              <a:t/>
            </a:r>
            <a:br>
              <a:rPr lang="en-US" dirty="0" smtClean="0"/>
            </a:b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smtClean="0"/>
              <a:t> [CS1020 Lecture 8: List ADT &amp; Linked Lists]</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96200" cy="2057400"/>
          </a:xfrm>
        </p:spPr>
        <p:txBody>
          <a:bodyPr/>
          <a:lstStyle/>
          <a:p>
            <a:r>
              <a:rPr lang="en-US" sz="3600" dirty="0">
                <a:solidFill>
                  <a:srgbClr val="006600"/>
                </a:solidFill>
              </a:rPr>
              <a:t>CS1020 Data Structures and Algorithms I</a:t>
            </a:r>
            <a:br>
              <a:rPr lang="en-US" sz="3600" dirty="0">
                <a:solidFill>
                  <a:srgbClr val="006600"/>
                </a:solidFill>
              </a:rPr>
            </a:br>
            <a:r>
              <a:rPr lang="en-US" sz="3600" dirty="0"/>
              <a:t>Lecture Note </a:t>
            </a:r>
            <a:r>
              <a:rPr lang="en-US" sz="3600" dirty="0" smtClean="0"/>
              <a:t>#10</a:t>
            </a:r>
            <a:endParaRPr lang="en-US" sz="4400" b="1" dirty="0" smtClean="0"/>
          </a:p>
        </p:txBody>
      </p:sp>
      <p:sp>
        <p:nvSpPr>
          <p:cNvPr id="3075" name="Rectangle 4"/>
          <p:cNvSpPr>
            <a:spLocks noGrp="1" noChangeArrowheads="1"/>
          </p:cNvSpPr>
          <p:nvPr>
            <p:ph type="subTitle" idx="1"/>
          </p:nvPr>
        </p:nvSpPr>
        <p:spPr/>
        <p:txBody>
          <a:bodyPr/>
          <a:lstStyle/>
          <a:p>
            <a:pPr eaLnBrk="1" hangingPunct="1"/>
            <a:r>
              <a:rPr lang="en-US" sz="4400" dirty="0" smtClean="0">
                <a:solidFill>
                  <a:srgbClr val="C00000"/>
                </a:solidFill>
                <a:latin typeface="Calibri" panose="020F0502020204030204" pitchFamily="34" charset="0"/>
              </a:rPr>
              <a:t>List ADT &amp; Linked Lists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228600"/>
            <a:ext cx="7860323" cy="788988"/>
          </a:xfrm>
        </p:spPr>
        <p:txBody>
          <a:bodyPr/>
          <a:lstStyle/>
          <a:p>
            <a:r>
              <a:rPr lang="en-US" sz="3600" dirty="0" smtClean="0">
                <a:latin typeface="Britannic Bold" panose="020B0903060703020204" pitchFamily="34" charset="0"/>
              </a:rPr>
              <a:t>ADT of a List (3/3)</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smtClean="0"/>
              <a:t>We will examine 2 implementations of list ADT, both using the </a:t>
            </a:r>
            <a:r>
              <a:rPr lang="en-GB" sz="2800" b="1" dirty="0" smtClean="0">
                <a:solidFill>
                  <a:srgbClr val="C00000"/>
                </a:solidFill>
              </a:rPr>
              <a:t>ListInterface</a:t>
            </a:r>
            <a:r>
              <a:rPr lang="en-GB" sz="2800" dirty="0" smtClean="0">
                <a:solidFill>
                  <a:srgbClr val="C00000"/>
                </a:solidFill>
              </a:rPr>
              <a:t> </a:t>
            </a:r>
            <a:r>
              <a:rPr lang="en-GB" sz="2800" dirty="0" smtClean="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33600"/>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smtClean="0"/>
                  <a:t>obligations</a:t>
                </a:r>
                <a:r>
                  <a:rPr lang="en-US" dirty="0"/>
                  <a:t>:</a:t>
                </a:r>
              </a:p>
              <a:p>
                <a:pPr marL="342900" indent="-342900" algn="l">
                  <a:spcAft>
                    <a:spcPts val="600"/>
                  </a:spcAft>
                </a:pPr>
                <a:r>
                  <a:rPr lang="en-US" sz="2400" dirty="0"/>
                  <a:t>List </a:t>
                </a:r>
                <a:r>
                  <a:rPr lang="en-US" sz="2400" dirty="0" smtClean="0"/>
                  <a:t>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smtClean="0">
                  <a:solidFill>
                    <a:srgbClr val="C00000"/>
                  </a:solidFill>
                </a:rPr>
                <a:t>Implementations</a:t>
              </a:r>
              <a:endParaRPr lang="en-US" sz="2400" dirty="0">
                <a:solidFill>
                  <a:srgbClr val="C00000"/>
                </a:solidFill>
              </a:endParaRP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smtClean="0">
                <a:solidFill>
                  <a:srgbClr val="C00000"/>
                </a:solidFill>
                <a:latin typeface="Britannic Bold" panose="020B0903060703020204" pitchFamily="34" charset="0"/>
              </a:rPr>
              <a:t>2</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(1/9)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This is a straight-forward approach</a:t>
            </a:r>
          </a:p>
          <a:p>
            <a:pPr marL="784225" lvl="1" indent="-457200">
              <a:spcBef>
                <a:spcPts val="600"/>
              </a:spcBef>
              <a:buClr>
                <a:schemeClr val="bg2"/>
              </a:buClr>
              <a:buSzPct val="100000"/>
              <a:defRPr/>
            </a:pPr>
            <a:r>
              <a:rPr lang="en-GB" sz="2400" dirty="0" smtClean="0"/>
              <a:t>Use Java array of a sequence of </a:t>
            </a:r>
            <a:r>
              <a:rPr lang="en-GB" sz="2400" i="1" dirty="0" smtClean="0"/>
              <a:t>n</a:t>
            </a:r>
            <a:r>
              <a:rPr lang="en-GB" sz="2400" dirty="0" smtClean="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a:t>
              </a:r>
              <a:r>
                <a:rPr lang="en-US" altLang="zh-CN" sz="1600" dirty="0" smtClean="0">
                  <a:solidFill>
                    <a:srgbClr val="0000FF"/>
                  </a:solidFill>
                  <a:latin typeface="Arial" pitchFamily="34" charset="0"/>
                  <a:ea typeface="SimSun" pitchFamily="2" charset="-122"/>
                </a:rPr>
                <a:t>: array[0</a:t>
              </a:r>
              <a:r>
                <a:rPr lang="en-US" altLang="zh-CN" sz="1600" dirty="0">
                  <a:solidFill>
                    <a:srgbClr val="0000FF"/>
                  </a:solidFill>
                  <a:latin typeface="Arial" pitchFamily="34" charset="0"/>
                  <a:ea typeface="SimSun" pitchFamily="2" charset="-122"/>
                </a:rPr>
                <a:t>..m]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smtClean="0">
                  <a:latin typeface="Arial" pitchFamily="34" charset="0"/>
                  <a:ea typeface="SimSun" pitchFamily="2" charset="-122"/>
                </a:rPr>
                <a:t>………</a:t>
              </a:r>
              <a:endParaRPr lang="en-US" altLang="zh-CN" sz="2000" dirty="0">
                <a:latin typeface="Arial" pitchFamily="34" charset="0"/>
                <a:ea typeface="SimSun" pitchFamily="2" charset="-122"/>
              </a:endParaRPr>
            </a:p>
          </p:txBody>
        </p:sp>
      </p:gr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(2/9)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We now create a class </a:t>
            </a:r>
            <a:r>
              <a:rPr lang="en-GB" sz="2400" dirty="0" smtClean="0">
                <a:solidFill>
                  <a:srgbClr val="0000FF"/>
                </a:solidFill>
              </a:rPr>
              <a:t>ListUsingArray </a:t>
            </a:r>
            <a:r>
              <a:rPr lang="en-GB" sz="2400" dirty="0" smtClean="0"/>
              <a:t>as an implementation of the interface </a:t>
            </a:r>
            <a:r>
              <a:rPr lang="en-GB" sz="2400" dirty="0" smtClean="0">
                <a:solidFill>
                  <a:srgbClr val="0000FF"/>
                </a:solidFill>
              </a:rPr>
              <a:t>ListInterface </a:t>
            </a:r>
            <a:r>
              <a:rPr lang="en-GB" sz="2400" dirty="0" smtClean="0"/>
              <a:t>(a user-defined interface, as defined in </a:t>
            </a:r>
            <a:r>
              <a:rPr lang="en-GB" sz="2400" dirty="0" smtClean="0">
                <a:hlinkClick r:id="rId3" action="ppaction://hlinksldjump"/>
              </a:rPr>
              <a:t>slide 9</a:t>
            </a:r>
            <a:r>
              <a:rPr lang="en-GB" sz="2400" dirty="0" smtClean="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smtClean="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smtClean="0">
                  <a:solidFill>
                    <a:srgbClr val="000000"/>
                  </a:solidFill>
                  <a:latin typeface="Arial" charset="0"/>
                  <a:ea typeface="ＭＳ Ｐゴシック" pitchFamily="34" charset="-128"/>
                </a:rPr>
                <a:t>+ isEmpty()</a:t>
              </a:r>
            </a:p>
            <a:p>
              <a:r>
                <a:rPr lang="en-US" altLang="ja-JP" sz="1400" dirty="0" smtClean="0">
                  <a:solidFill>
                    <a:srgbClr val="000000"/>
                  </a:solidFill>
                  <a:latin typeface="Arial" charset="0"/>
                  <a:ea typeface="ＭＳ Ｐゴシック" pitchFamily="34" charset="-128"/>
                </a:rPr>
                <a:t>+ size()</a:t>
              </a:r>
            </a:p>
            <a:p>
              <a:r>
                <a:rPr lang="en-US" altLang="ja-JP" sz="1400" dirty="0" smtClean="0">
                  <a:solidFill>
                    <a:srgbClr val="000000"/>
                  </a:solidFill>
                  <a:ea typeface="ＭＳ Ｐゴシック" pitchFamily="34" charset="-128"/>
                </a:rPr>
                <a:t>+ getFirst()</a:t>
              </a:r>
            </a:p>
            <a:p>
              <a:r>
                <a:rPr lang="en-US" altLang="ja-JP" sz="1400" dirty="0" smtClean="0">
                  <a:solidFill>
                    <a:srgbClr val="000000"/>
                  </a:solidFill>
                  <a:ea typeface="ＭＳ Ｐゴシック" pitchFamily="34" charset="-128"/>
                </a:rPr>
                <a:t>+ contains(E item)</a:t>
              </a:r>
            </a:p>
            <a:p>
              <a:r>
                <a:rPr lang="en-US" altLang="ja-JP" sz="1400" dirty="0" smtClean="0">
                  <a:solidFill>
                    <a:srgbClr val="000000"/>
                  </a:solidFill>
                  <a:ea typeface="ＭＳ Ｐゴシック" pitchFamily="34" charset="-128"/>
                </a:rPr>
                <a:t>+ addFirst(E item)</a:t>
              </a:r>
            </a:p>
            <a:p>
              <a:r>
                <a:rPr lang="en-US" altLang="ja-JP" sz="1400" dirty="0" smtClean="0">
                  <a:solidFill>
                    <a:srgbClr val="000000"/>
                  </a:solidFill>
                  <a:ea typeface="ＭＳ Ｐゴシック" pitchFamily="34" charset="-128"/>
                </a:rPr>
                <a:t>+ removeFirst()</a:t>
              </a:r>
            </a:p>
            <a:p>
              <a:r>
                <a:rPr lang="en-US" altLang="ja-JP" sz="1400" dirty="0" smtClean="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smtClean="0">
                  <a:solidFill>
                    <a:srgbClr val="000000"/>
                  </a:solidFill>
                  <a:ea typeface="ＭＳ Ｐゴシック" pitchFamily="34" charset="-128"/>
                </a:rPr>
                <a:t>- </a:t>
              </a:r>
              <a:r>
                <a:rPr lang="en-US" altLang="ja-JP" sz="1400" u="sng" dirty="0" smtClean="0">
                  <a:solidFill>
                    <a:srgbClr val="000000"/>
                  </a:solidFill>
                  <a:ea typeface="ＭＳ Ｐゴシック" pitchFamily="34" charset="-128"/>
                </a:rPr>
                <a:t>MAXSIZE</a:t>
              </a:r>
            </a:p>
            <a:p>
              <a:r>
                <a:rPr lang="en-US" altLang="ja-JP" sz="1400" dirty="0" smtClean="0">
                  <a:solidFill>
                    <a:srgbClr val="000000"/>
                  </a:solidFill>
                  <a:ea typeface="ＭＳ Ｐゴシック" pitchFamily="34" charset="-128"/>
                </a:rPr>
                <a:t>- n</a:t>
              </a:r>
              <a:r>
                <a:rPr lang="en-US" altLang="ja-JP" sz="1400" dirty="0" smtClean="0">
                  <a:solidFill>
                    <a:srgbClr val="000000"/>
                  </a:solidFill>
                  <a:latin typeface="Arial" charset="0"/>
                  <a:ea typeface="ＭＳ Ｐゴシック" pitchFamily="34" charset="-128"/>
                </a:rPr>
                <a:t>um_nodes</a:t>
              </a:r>
            </a:p>
            <a:p>
              <a:r>
                <a:rPr lang="en-US" altLang="ja-JP" sz="1400" dirty="0" smtClean="0">
                  <a:ea typeface="ＭＳ Ｐゴシック" pitchFamily="34" charset="-128"/>
                </a:rPr>
                <a:t>- arr</a:t>
              </a:r>
              <a:endParaRPr lang="en-US" altLang="ja-JP" sz="1400" dirty="0">
                <a:ea typeface="ＭＳ Ｐゴシック" pitchFamily="34" charset="-128"/>
              </a:endParaRP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smtClean="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smtClean="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smtClean="0"/>
              <a:t>implements</a:t>
            </a:r>
            <a:endParaRPr lang="en-SG" sz="1200" dirty="0"/>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Representing an interface in UML diagrams</a:t>
            </a:r>
            <a:endParaRPr lang="en-US" sz="1200" dirty="0">
              <a:solidFill>
                <a:schemeClr val="tx1"/>
              </a:solidFill>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(3/9)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ListUsingArray &lt;E&gt; </a:t>
              </a:r>
              <a:r>
                <a:rPr lang="en-SG" sz="1600" b="1" dirty="0" smtClean="0">
                  <a:solidFill>
                    <a:srgbClr val="0000FF"/>
                  </a:solidFill>
                  <a:latin typeface="Courier New" pitchFamily="49" charset="0"/>
                  <a:cs typeface="Courier New" pitchFamily="49" charset="0"/>
                </a:rPr>
                <a:t>implements</a:t>
              </a:r>
              <a:r>
                <a:rPr lang="en-SG" sz="1600" b="1" dirty="0" smtClean="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static final int </a:t>
              </a:r>
              <a:r>
                <a:rPr lang="en-SG" sz="1600" b="1" dirty="0" smtClean="0">
                  <a:latin typeface="Courier New" pitchFamily="49" charset="0"/>
                  <a:cs typeface="Courier New" pitchFamily="49" charset="0"/>
                </a:rPr>
                <a:t>MAXSIZE = </a:t>
              </a:r>
              <a:r>
                <a:rPr lang="en-SG" sz="1600" b="1" dirty="0" smtClean="0">
                  <a:solidFill>
                    <a:srgbClr val="006600"/>
                  </a:solidFill>
                  <a:latin typeface="Courier New" pitchFamily="49" charset="0"/>
                  <a:cs typeface="Courier New" pitchFamily="49" charset="0"/>
                </a:rPr>
                <a:t>1000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int </a:t>
              </a:r>
              <a:r>
                <a:rPr lang="en-SG" sz="1600" b="1" dirty="0" smtClean="0">
                  <a:latin typeface="Courier New" pitchFamily="49" charset="0"/>
                  <a:cs typeface="Courier New" pitchFamily="49" charset="0"/>
                </a:rPr>
                <a:t>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arr = (E[])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isEmpty()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num_nodes==0;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int </a:t>
              </a:r>
              <a:r>
                <a:rPr lang="en-SG" sz="1600" b="1" dirty="0" smtClean="0">
                  <a:latin typeface="Courier New" pitchFamily="49" charset="0"/>
                  <a:cs typeface="Courier New" pitchFamily="49" charset="0"/>
                </a:rPr>
                <a:t>size()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get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return </a:t>
              </a:r>
              <a:r>
                <a:rPr lang="en-SG" sz="1600" b="1" dirty="0" smtClean="0">
                  <a:latin typeface="Courier New" pitchFamily="49" charset="0"/>
                  <a:cs typeface="Courier New" pitchFamily="49" charset="0"/>
                </a:rPr>
                <a:t>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contains(E item) {</a:t>
              </a:r>
            </a:p>
            <a:p>
              <a:pPr>
                <a:tabLst>
                  <a:tab pos="269875" algn="l"/>
                  <a:tab pos="539750" algn="l"/>
                  <a:tab pos="809625"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(arr[i].equals(item))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true</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false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smtClean="0">
                <a:solidFill>
                  <a:srgbClr val="C00000"/>
                </a:solidFill>
              </a:rPr>
              <a:t>Code continued in </a:t>
            </a:r>
            <a:r>
              <a:rPr lang="en-US" sz="1600" i="1" dirty="0" smtClean="0">
                <a:solidFill>
                  <a:srgbClr val="C00000"/>
                </a:solidFill>
                <a:hlinkClick r:id="rId3" action="ppaction://hlinksldjump"/>
              </a:rPr>
              <a:t>slide 17</a:t>
            </a:r>
            <a:endParaRPr lang="en-SG" sz="1600" i="1" dirty="0">
              <a:solidFill>
                <a:srgbClr val="C00000"/>
              </a:solidFill>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(4/9)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insertion into first position</a:t>
            </a:r>
            <a:r>
              <a:rPr lang="en-GB" sz="2800" dirty="0" smtClean="0"/>
              <a:t>, need to shift “right” (starting from the last element) to create room</a:t>
            </a:r>
            <a:endParaRPr lang="en-GB" sz="2000" dirty="0" smtClean="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addFirst</a:t>
            </a:r>
            <a:r>
              <a:rPr lang="en-US" altLang="zh-CN" sz="2400" dirty="0" smtClean="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(5/9)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deletion of first element</a:t>
            </a:r>
            <a:r>
              <a:rPr lang="en-GB" sz="2800" dirty="0" smtClean="0"/>
              <a:t>, need to shift “left” (starting from the first element) to close gap</a:t>
            </a:r>
            <a:endParaRPr lang="en-GB" sz="2000" dirty="0" smtClean="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removeFirst</a:t>
            </a:r>
            <a:r>
              <a:rPr lang="en-US" altLang="zh-CN" sz="2400" dirty="0" smtClean="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a:t>
            </a:r>
            <a:r>
              <a:rPr lang="en-US" altLang="zh-CN" sz="2000" i="1" dirty="0" smtClean="0">
                <a:solidFill>
                  <a:srgbClr val="C00000"/>
                </a:solidFill>
                <a:latin typeface="Arial" pitchFamily="34" charset="0"/>
                <a:ea typeface="SimSun" pitchFamily="2" charset="-122"/>
              </a:rPr>
              <a:t>Close Gap</a:t>
            </a:r>
            <a:endParaRPr lang="en-US" altLang="zh-CN" sz="2000" i="1" dirty="0">
              <a:solidFill>
                <a:srgbClr val="C00000"/>
              </a:solidFill>
              <a:latin typeface="Arial" pitchFamily="34" charset="0"/>
              <a:ea typeface="SimSun" pitchFamily="2" charset="-122"/>
            </a:endParaRP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a:t>
            </a:r>
            <a:r>
              <a:rPr lang="en-US" altLang="zh-CN" sz="2000" i="1" dirty="0" smtClean="0">
                <a:solidFill>
                  <a:srgbClr val="C00000"/>
                </a:solidFill>
                <a:latin typeface="Arial" pitchFamily="34" charset="0"/>
                <a:ea typeface="SimSun" pitchFamily="2" charset="-122"/>
              </a:rPr>
              <a:t>2 </a:t>
            </a:r>
            <a:r>
              <a:rPr lang="en-US" altLang="zh-CN" sz="2000" i="1" dirty="0">
                <a:solidFill>
                  <a:srgbClr val="C00000"/>
                </a:solidFill>
                <a:latin typeface="Arial" pitchFamily="34" charset="0"/>
                <a:ea typeface="SimSun" pitchFamily="2" charset="-122"/>
              </a:rPr>
              <a:t>: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smtClean="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smtClean="0">
                <a:latin typeface="Arial" pitchFamily="34" charset="0"/>
                <a:ea typeface="SimSun" pitchFamily="2" charset="-122"/>
              </a:rPr>
              <a:t>Need to maintain </a:t>
            </a:r>
            <a:r>
              <a:rPr lang="en-US" altLang="zh-CN" i="1" dirty="0" smtClean="0">
                <a:solidFill>
                  <a:srgbClr val="C00000"/>
                </a:solidFill>
                <a:latin typeface="Arial" pitchFamily="34" charset="0"/>
                <a:ea typeface="SimSun" pitchFamily="2" charset="-122"/>
              </a:rPr>
              <a:t>num_nodes</a:t>
            </a:r>
            <a:r>
              <a:rPr lang="en-US" altLang="zh-CN" dirty="0" smtClean="0">
                <a:latin typeface="Arial" pitchFamily="34" charset="0"/>
                <a:ea typeface="SimSun" pitchFamily="2" charset="-122"/>
              </a:rPr>
              <a:t> so that program would not access beyond the valid data.</a:t>
            </a:r>
            <a:endParaRPr lang="en-US" altLang="zh-CN" dirty="0">
              <a:latin typeface="Arial" pitchFamily="34" charset="0"/>
              <a:ea typeface="SimSun" pitchFamily="2" charset="-122"/>
            </a:endParaRP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smtClean="0">
                  <a:latin typeface="Arial" pitchFamily="34" charset="0"/>
                  <a:ea typeface="SimSun" pitchFamily="2" charset="-122"/>
                </a:rPr>
                <a:t>unused</a:t>
              </a:r>
              <a:endParaRPr lang="en-US" altLang="zh-CN" dirty="0">
                <a:latin typeface="Arial" pitchFamily="34" charset="0"/>
                <a:ea typeface="SimSun" pitchFamily="2" charset="-122"/>
              </a:endParaRPr>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(6/9)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IndexOutOfBoundsException(</a:t>
              </a:r>
              <a:r>
                <a:rPr lang="en-SG" sz="1400" b="1" dirty="0" smtClean="0">
                  <a:solidFill>
                    <a:srgbClr val="006600"/>
                  </a:solidFill>
                  <a:latin typeface="Courier New" pitchFamily="49" charset="0"/>
                  <a:cs typeface="Courier New" pitchFamily="49" charset="0"/>
                </a:rPr>
                <a:t>"insufficient space for add"</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 &gt;=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 arr[i]; </a:t>
              </a:r>
              <a:r>
                <a:rPr lang="en-SG" sz="1600" b="1" dirty="0" smtClean="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 item;</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removeFirst()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remove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E tmp =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i&lt;num_nodes-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 =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latin typeface="Courier New" pitchFamily="49" charset="0"/>
                <a:cs typeface="Courier New" pitchFamily="49" charset="0"/>
              </a:rPr>
              <a:t>print()</a:t>
            </a:r>
            <a:r>
              <a:rPr lang="en-US" dirty="0" smtClean="0">
                <a:cs typeface="Courier New" pitchFamily="49" charset="0"/>
              </a:rPr>
              <a:t> </a:t>
            </a:r>
            <a:r>
              <a:rPr lang="en-US" dirty="0" smtClean="0"/>
              <a:t>method not shown here. Refer to program.</a:t>
            </a:r>
            <a:endParaRPr lang="en-SG" dirty="0"/>
          </a:p>
        </p:txBody>
      </p:sp>
      <p:sp>
        <p:nvSpPr>
          <p:cNvPr id="1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Testing Array Implementation (7/9)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ListUsingArray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TestListUsingArray.java</a:t>
              </a:r>
            </a:p>
          </p:txBody>
        </p:sp>
      </p:grpSp>
      <p:sp>
        <p:nvSpPr>
          <p:cNvPr id="12" name="TextBox 11"/>
          <p:cNvSpPr txBox="1"/>
          <p:nvPr/>
        </p:nvSpPr>
        <p:spPr>
          <a:xfrm>
            <a:off x="5882391" y="2854377"/>
            <a:ext cx="2819400" cy="2031325"/>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ccc, bbb, aaa.</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bbb, aaa.</a:t>
            </a:r>
          </a:p>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xxxx,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(8/9)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smtClean="0"/>
              <a:t>Question: </a:t>
            </a:r>
            <a:r>
              <a:rPr lang="en-US" sz="2400" dirty="0" smtClean="0">
                <a:solidFill>
                  <a:srgbClr val="0000FF"/>
                </a:solidFill>
              </a:rPr>
              <a:t>Time Efficiency? </a:t>
            </a:r>
          </a:p>
          <a:p>
            <a:pPr lvl="1">
              <a:spcBef>
                <a:spcPts val="600"/>
              </a:spcBef>
            </a:pPr>
            <a:r>
              <a:rPr lang="en-US" sz="2000" dirty="0" smtClean="0"/>
              <a:t>Retrieval: </a:t>
            </a:r>
            <a:r>
              <a:rPr lang="en-US" sz="2000" dirty="0" smtClean="0">
                <a:solidFill>
                  <a:srgbClr val="C00000"/>
                </a:solidFill>
              </a:rPr>
              <a:t>getFirst()</a:t>
            </a:r>
          </a:p>
          <a:p>
            <a:pPr lvl="2">
              <a:spcBef>
                <a:spcPts val="300"/>
              </a:spcBef>
            </a:pPr>
            <a:r>
              <a:rPr lang="en-US" sz="1800" dirty="0" smtClean="0"/>
              <a:t>Always fast with 1 read operation</a:t>
            </a:r>
          </a:p>
          <a:p>
            <a:pPr lvl="1">
              <a:spcBef>
                <a:spcPts val="600"/>
              </a:spcBef>
            </a:pPr>
            <a:r>
              <a:rPr lang="en-US" sz="2000" dirty="0" smtClean="0"/>
              <a:t>Insertion: </a:t>
            </a:r>
            <a:r>
              <a:rPr lang="en-US" sz="2000" dirty="0" smtClean="0">
                <a:solidFill>
                  <a:srgbClr val="C00000"/>
                </a:solidFill>
              </a:rPr>
              <a:t>addFirst(E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Insertion: </a:t>
            </a:r>
            <a:r>
              <a:rPr lang="en-US" sz="2000" dirty="0" smtClean="0">
                <a:solidFill>
                  <a:srgbClr val="C00000"/>
                </a:solidFill>
              </a:rPr>
              <a:t>add(int index, E item)</a:t>
            </a:r>
          </a:p>
          <a:p>
            <a:pPr lvl="2">
              <a:spcBef>
                <a:spcPts val="300"/>
              </a:spcBef>
            </a:pPr>
            <a:r>
              <a:rPr lang="en-US" sz="1800" dirty="0" smtClean="0"/>
              <a:t>Inserting into the specified position (not shown in ListUsingArray.java)</a:t>
            </a:r>
          </a:p>
          <a:p>
            <a:pPr lvl="3">
              <a:spcBef>
                <a:spcPts val="300"/>
              </a:spcBef>
            </a:pPr>
            <a:r>
              <a:rPr lang="en-US" sz="1600" dirty="0" smtClean="0">
                <a:solidFill>
                  <a:srgbClr val="0000FF"/>
                </a:solidFill>
              </a:rPr>
              <a:t>Best case: No shifting of items (add to the last place)</a:t>
            </a:r>
          </a:p>
          <a:p>
            <a:pPr lvl="3">
              <a:spcBef>
                <a:spcPts val="300"/>
              </a:spcBef>
            </a:pPr>
            <a:r>
              <a:rPr lang="en-US" sz="1600" dirty="0" smtClean="0">
                <a:solidFill>
                  <a:srgbClr val="0000FF"/>
                </a:solidFill>
              </a:rPr>
              <a:t>Worst case: Shifting of all items (add to the first place)</a:t>
            </a:r>
          </a:p>
          <a:p>
            <a:pPr lvl="1">
              <a:spcBef>
                <a:spcPts val="600"/>
              </a:spcBef>
            </a:pPr>
            <a:r>
              <a:rPr lang="en-US" sz="2000" dirty="0" smtClean="0"/>
              <a:t>Deletion: </a:t>
            </a:r>
            <a:r>
              <a:rPr lang="en-US" sz="2000" dirty="0" smtClean="0">
                <a:solidFill>
                  <a:srgbClr val="C00000"/>
                </a:solidFill>
              </a:rPr>
              <a:t>removeFirst(E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Deletion: </a:t>
            </a:r>
            <a:r>
              <a:rPr lang="en-US" sz="2000" dirty="0" smtClean="0">
                <a:solidFill>
                  <a:srgbClr val="C00000"/>
                </a:solidFill>
              </a:rPr>
              <a:t>remove(int index)</a:t>
            </a:r>
          </a:p>
          <a:p>
            <a:pPr lvl="2">
              <a:spcBef>
                <a:spcPts val="300"/>
              </a:spcBef>
            </a:pPr>
            <a:r>
              <a:rPr lang="en-US" sz="1800" dirty="0" smtClean="0"/>
              <a:t>Delete the item at the specified position (not shown in ListUsingArray.java)</a:t>
            </a:r>
          </a:p>
          <a:p>
            <a:pPr lvl="3">
              <a:spcBef>
                <a:spcPts val="300"/>
              </a:spcBef>
            </a:pPr>
            <a:r>
              <a:rPr lang="en-US" sz="1600" dirty="0" smtClean="0">
                <a:solidFill>
                  <a:srgbClr val="0000FF"/>
                </a:solidFill>
              </a:rPr>
              <a:t>Best case: No shifting of items (delete the last item)</a:t>
            </a:r>
          </a:p>
          <a:p>
            <a:pPr lvl="3">
              <a:spcBef>
                <a:spcPts val="300"/>
              </a:spcBef>
            </a:pPr>
            <a:r>
              <a:rPr lang="en-US" sz="1600" dirty="0" smtClean="0">
                <a:solidFill>
                  <a:srgbClr val="0000FF"/>
                </a:solidFill>
              </a:rPr>
              <a:t>Worst case: Shifting of all items (delete the first item)</a:t>
            </a:r>
            <a:endParaRPr lang="en-GB" sz="2000" dirty="0" smtClean="0">
              <a:solidFill>
                <a:srgbClr val="0000FF"/>
              </a:solidFill>
            </a:endParaRPr>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Objectives</a:t>
            </a:r>
            <a:endParaRPr lang="en-US" sz="40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684586" cy="208086"/>
          </a:xfrm>
        </p:spPr>
        <p:txBody>
          <a:bodyPr/>
          <a:lstStyle/>
          <a:p>
            <a:pPr>
              <a:defRPr/>
            </a:pPr>
            <a:r>
              <a:rPr lang="en-US" dirty="0" smtClean="0"/>
              <a:t>[CS1020 Lecture 10: List ADT &amp; Linked Lists]</a:t>
            </a:r>
            <a:endParaRPr lang="en-US" dirty="0"/>
          </a:p>
        </p:txBody>
      </p:sp>
    </p:spTree>
    <p:extLst>
      <p:ext uri="{BB962C8B-B14F-4D97-AF65-F5344CB8AC3E}">
        <p14:creationId xmlns:p14="http://schemas.microsoft.com/office/powerpoint/2010/main" val="406121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(9/9)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smtClean="0"/>
              <a:t>Question: What is the </a:t>
            </a:r>
            <a:r>
              <a:rPr lang="en-US" sz="2400" dirty="0" smtClean="0">
                <a:solidFill>
                  <a:srgbClr val="0000FF"/>
                </a:solidFill>
              </a:rPr>
              <a:t>Space Efficiency?</a:t>
            </a:r>
          </a:p>
          <a:p>
            <a:pPr lvl="1">
              <a:spcBef>
                <a:spcPts val="0"/>
              </a:spcBef>
            </a:pPr>
            <a:r>
              <a:rPr lang="en-US" sz="2000" dirty="0" smtClean="0"/>
              <a:t>Size of array collection limited by MAXSIZE</a:t>
            </a:r>
          </a:p>
          <a:p>
            <a:pPr lvl="1">
              <a:spcBef>
                <a:spcPts val="0"/>
              </a:spcBef>
            </a:pPr>
            <a:r>
              <a:rPr lang="en-US" sz="2000" dirty="0" smtClean="0"/>
              <a:t>Problems</a:t>
            </a:r>
          </a:p>
          <a:p>
            <a:pPr lvl="2">
              <a:spcBef>
                <a:spcPts val="0"/>
              </a:spcBef>
            </a:pPr>
            <a:r>
              <a:rPr lang="en-US" sz="1800" dirty="0" smtClean="0"/>
              <a:t>We don’t always know the maximum size ahead of time</a:t>
            </a:r>
          </a:p>
          <a:p>
            <a:pPr lvl="2">
              <a:spcBef>
                <a:spcPts val="0"/>
              </a:spcBef>
            </a:pPr>
            <a:r>
              <a:rPr lang="en-US" sz="1800" dirty="0" smtClean="0"/>
              <a:t>If MAXSIZE is too liberal, unused space is wasted</a:t>
            </a:r>
          </a:p>
          <a:p>
            <a:pPr lvl="2">
              <a:spcBef>
                <a:spcPts val="0"/>
              </a:spcBef>
            </a:pPr>
            <a:r>
              <a:rPr lang="en-US" sz="1800" dirty="0" smtClean="0"/>
              <a:t>If MAXSIZE is too conservative, easy to run out of space</a:t>
            </a:r>
          </a:p>
          <a:p>
            <a:pPr>
              <a:spcBef>
                <a:spcPts val="1200"/>
              </a:spcBef>
            </a:pPr>
            <a:r>
              <a:rPr lang="en-US" sz="2400" dirty="0" smtClean="0"/>
              <a:t>Idea: make MAXSIZE a variable, and create/copy to a larger array whenever the array runs out of space</a:t>
            </a:r>
          </a:p>
          <a:p>
            <a:pPr lvl="1">
              <a:spcBef>
                <a:spcPts val="0"/>
              </a:spcBef>
            </a:pPr>
            <a:r>
              <a:rPr lang="en-US" sz="2000" dirty="0" smtClean="0"/>
              <a:t>No more limits on size</a:t>
            </a:r>
          </a:p>
          <a:p>
            <a:pPr lvl="1">
              <a:spcBef>
                <a:spcPts val="0"/>
              </a:spcBef>
            </a:pPr>
            <a:r>
              <a:rPr lang="en-US" sz="2000" dirty="0" smtClean="0"/>
              <a:t>But copying overhead is still a problem</a:t>
            </a:r>
          </a:p>
          <a:p>
            <a:pPr>
              <a:spcBef>
                <a:spcPts val="1200"/>
              </a:spcBef>
            </a:pPr>
            <a:r>
              <a:rPr lang="en-US" sz="2400" dirty="0" smtClean="0">
                <a:solidFill>
                  <a:srgbClr val="0000FF"/>
                </a:solidFill>
              </a:rPr>
              <a:t>When to use such a list?</a:t>
            </a:r>
          </a:p>
          <a:p>
            <a:pPr lvl="1">
              <a:spcBef>
                <a:spcPts val="0"/>
              </a:spcBef>
            </a:pPr>
            <a:r>
              <a:rPr lang="en-US" sz="2000" dirty="0" smtClean="0"/>
              <a:t>For a fixed-size list, an array is good enough!</a:t>
            </a:r>
          </a:p>
          <a:p>
            <a:pPr lvl="1">
              <a:spcBef>
                <a:spcPts val="0"/>
              </a:spcBef>
            </a:pPr>
            <a:r>
              <a:rPr lang="en-US" sz="2000" dirty="0" smtClean="0"/>
              <a:t>For a variable-size list, where dynamic operations such as insertion/deletion are common, an array is a poor choice; better alternative – </a:t>
            </a:r>
            <a:r>
              <a:rPr lang="en-US" sz="2000" b="1" dirty="0" smtClean="0">
                <a:solidFill>
                  <a:srgbClr val="C00000"/>
                </a:solidFill>
              </a:rPr>
              <a:t>Linked List</a:t>
            </a:r>
          </a:p>
          <a:p>
            <a:pPr lvl="1">
              <a:spcBef>
                <a:spcPts val="0"/>
              </a:spcBef>
            </a:pPr>
            <a:endParaRPr lang="en-US" sz="2000" dirty="0" smtClean="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smtClean="0">
                <a:solidFill>
                  <a:srgbClr val="C00000"/>
                </a:solidFill>
                <a:latin typeface="Britannic Bold" panose="020B0903060703020204" pitchFamily="34" charset="0"/>
              </a:rPr>
              <a:t>3</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(1/3)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smtClean="0">
                <a:solidFill>
                  <a:srgbClr val="0000FF"/>
                </a:solidFill>
              </a:rPr>
              <a:t>Recap when using an array... </a:t>
            </a:r>
          </a:p>
          <a:p>
            <a:pPr marL="784225" lvl="1" indent="-457200">
              <a:buClr>
                <a:schemeClr val="bg2"/>
              </a:buClr>
              <a:buSzPct val="100000"/>
              <a:defRPr/>
            </a:pPr>
            <a:r>
              <a:rPr lang="en-GB" sz="2400" dirty="0" smtClean="0"/>
              <a:t>X, A, B are elements of an array</a:t>
            </a:r>
          </a:p>
          <a:p>
            <a:pPr marL="784225" lvl="1" indent="-457200">
              <a:buClr>
                <a:schemeClr val="bg2"/>
              </a:buClr>
              <a:buSzPct val="100000"/>
              <a:defRPr/>
            </a:pPr>
            <a:r>
              <a:rPr lang="en-GB" sz="2400" dirty="0" smtClean="0"/>
              <a:t>Y is new element to be added</a:t>
            </a:r>
            <a:endParaRPr lang="en-US" sz="24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smtClean="0">
                <a:solidFill>
                  <a:srgbClr val="0000FF"/>
                </a:solidFill>
                <a:latin typeface="Arial" pitchFamily="34" charset="0"/>
              </a:rPr>
              <a:t>add Y</a:t>
            </a:r>
            <a:r>
              <a:rPr lang="en-US" dirty="0" smtClean="0">
                <a:solidFill>
                  <a:schemeClr val="accent2"/>
                </a:solidFill>
                <a:latin typeface="Arial" pitchFamily="34" charset="0"/>
              </a:rPr>
              <a:t> </a:t>
            </a:r>
            <a:r>
              <a:rPr lang="en-US" dirty="0" smtClean="0">
                <a:latin typeface="Arial" pitchFamily="34" charset="0"/>
              </a:rPr>
              <a:t>after A</a:t>
            </a:r>
            <a:r>
              <a:rPr lang="en-US" dirty="0" smtClean="0">
                <a:solidFill>
                  <a:schemeClr val="accent2"/>
                </a:solidFill>
                <a:latin typeface="Arial" pitchFamily="34" charset="0"/>
              </a:rPr>
              <a:t>.</a:t>
            </a:r>
            <a:endParaRPr lang="en-US" dirty="0">
              <a:solidFill>
                <a:schemeClr val="accent2"/>
              </a:solidFill>
              <a:latin typeface="Arial" pitchFamily="34" charset="0"/>
            </a:endParaRP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smtClean="0">
                <a:solidFill>
                  <a:srgbClr val="C00000"/>
                </a:solidFill>
              </a:rPr>
              <a:t>remove A</a:t>
            </a:r>
            <a:r>
              <a:rPr lang="en-US" dirty="0" smtClean="0"/>
              <a:t>.</a:t>
            </a:r>
            <a:endParaRPr lang="en-US" dirty="0"/>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(2/3)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(add) </a:t>
            </a:r>
            <a:r>
              <a:rPr lang="en-US" sz="2800" dirty="0" smtClean="0">
                <a:solidFill>
                  <a:srgbClr val="0000FF"/>
                </a:solidFill>
              </a:rPr>
              <a:t>action with linked list…</a:t>
            </a:r>
          </a:p>
          <a:p>
            <a:pPr marL="784225" lvl="1" indent="-457200">
              <a:buClr>
                <a:schemeClr val="bg2"/>
              </a:buClr>
              <a:buSzPct val="100000"/>
              <a:defRPr/>
            </a:pPr>
            <a:r>
              <a:rPr lang="en-GB" sz="2400" dirty="0" smtClean="0"/>
              <a:t>X, A, B are nodes of a linked list</a:t>
            </a:r>
          </a:p>
          <a:p>
            <a:pPr marL="784225" lvl="1" indent="-457200">
              <a:buClr>
                <a:schemeClr val="bg2"/>
              </a:buClr>
              <a:buSzPct val="100000"/>
              <a:defRPr/>
            </a:pPr>
            <a:r>
              <a:rPr lang="en-GB" sz="2400" dirty="0" smtClean="0"/>
              <a:t>Y is new node to be added</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smtClean="0">
                  <a:solidFill>
                    <a:srgbClr val="0000FF"/>
                  </a:solidFill>
                  <a:latin typeface="Helvetica" pitchFamily="34" charset="0"/>
                </a:rPr>
                <a:t>Y</a:t>
              </a:r>
              <a:endParaRPr lang="en-GB" sz="2400" b="1" dirty="0">
                <a:solidFill>
                  <a:srgbClr val="0000FF"/>
                </a:solidFill>
                <a:latin typeface="Helvetica" pitchFamily="34" charset="0"/>
              </a:endParaRP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32212"/>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0000FF"/>
                </a:solidFill>
                <a:latin typeface="Helvetica" pitchFamily="34" charset="0"/>
              </a:rPr>
              <a:t>add Y</a:t>
            </a:r>
            <a:r>
              <a:rPr lang="en-US" dirty="0" smtClean="0">
                <a:latin typeface="Helvetica" pitchFamily="34" charset="0"/>
              </a:rPr>
              <a:t> after A.</a:t>
            </a:r>
            <a:endParaRPr lang="en-US" dirty="0">
              <a:latin typeface="Helvetica" pitchFamily="34" charset="0"/>
            </a:endParaRP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(3/3)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(remove) </a:t>
            </a:r>
            <a:r>
              <a:rPr lang="en-US" sz="2800" dirty="0" smtClean="0">
                <a:solidFill>
                  <a:srgbClr val="0000FF"/>
                </a:solidFill>
              </a:rPr>
              <a:t>action with linked list…</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C00000"/>
                </a:solidFill>
                <a:latin typeface="Helvetica" pitchFamily="34" charset="0"/>
              </a:rPr>
              <a:t>remove A</a:t>
            </a:r>
            <a:r>
              <a:rPr lang="en-US" dirty="0" smtClean="0">
                <a:latin typeface="Helvetica" pitchFamily="34" charset="0"/>
              </a:rPr>
              <a:t> </a:t>
            </a:r>
            <a:r>
              <a:rPr lang="en-US" dirty="0">
                <a:latin typeface="Helvetica" pitchFamily="34" charset="0"/>
              </a:rPr>
              <a:t>….</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Node A becomes a </a:t>
            </a:r>
            <a:r>
              <a:rPr lang="en-US" i="1" dirty="0" smtClean="0">
                <a:solidFill>
                  <a:srgbClr val="0000FF"/>
                </a:solidFill>
              </a:rPr>
              <a:t>garbage</a:t>
            </a:r>
            <a:r>
              <a:rPr lang="en-US" dirty="0" smtClean="0"/>
              <a:t>. To be removed during garbage collection.</a:t>
            </a:r>
            <a:endParaRPr lang="en-SG" dirty="0"/>
          </a:p>
        </p:txBody>
      </p:sp>
      <p:sp>
        <p:nvSpPr>
          <p:cNvPr id="3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(1/4)</a:t>
            </a:r>
            <a:endParaRPr lang="en-US" sz="3600" dirty="0">
              <a:latin typeface="Britannic Bold" panose="020B0903060703020204" pitchFamily="34" charset="0"/>
            </a:endParaRP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smtClean="0">
                <a:solidFill>
                  <a:srgbClr val="0000FF"/>
                </a:solidFill>
              </a:rPr>
              <a:t>Idea</a:t>
            </a:r>
          </a:p>
          <a:p>
            <a:pPr marL="784225" lvl="1" indent="-457200">
              <a:spcBef>
                <a:spcPts val="0"/>
              </a:spcBef>
              <a:buClr>
                <a:schemeClr val="bg2"/>
              </a:buClr>
              <a:buSzPct val="100000"/>
              <a:defRPr/>
            </a:pPr>
            <a:r>
              <a:rPr lang="en-GB" sz="2000" dirty="0" smtClean="0"/>
              <a:t>Each element in the list is stored in a </a:t>
            </a:r>
            <a:r>
              <a:rPr lang="en-GB" sz="2000" i="1" dirty="0" smtClean="0">
                <a:solidFill>
                  <a:srgbClr val="C00000"/>
                </a:solidFill>
              </a:rPr>
              <a:t>node</a:t>
            </a:r>
            <a:r>
              <a:rPr lang="en-GB" sz="2000" dirty="0" smtClean="0"/>
              <a:t>, which also contains a </a:t>
            </a:r>
            <a:r>
              <a:rPr lang="en-GB" sz="2000" dirty="0" smtClean="0">
                <a:solidFill>
                  <a:srgbClr val="C00000"/>
                </a:solidFill>
              </a:rPr>
              <a:t>next pointer</a:t>
            </a:r>
          </a:p>
          <a:p>
            <a:pPr marL="784225" lvl="1" indent="-457200">
              <a:spcBef>
                <a:spcPts val="0"/>
              </a:spcBef>
              <a:buClr>
                <a:schemeClr val="bg2"/>
              </a:buClr>
              <a:buSzPct val="100000"/>
              <a:defRPr/>
            </a:pPr>
            <a:r>
              <a:rPr lang="en-GB" sz="2000" dirty="0" smtClean="0"/>
              <a:t>Allow elements in the list to occupy </a:t>
            </a:r>
            <a:r>
              <a:rPr lang="en-GB" sz="2000" i="1" dirty="0" smtClean="0">
                <a:solidFill>
                  <a:srgbClr val="C00000"/>
                </a:solidFill>
              </a:rPr>
              <a:t>non-contiguous</a:t>
            </a:r>
            <a:r>
              <a:rPr lang="en-GB" sz="2000" dirty="0" smtClean="0"/>
              <a:t> memory</a:t>
            </a:r>
          </a:p>
          <a:p>
            <a:pPr marL="784225" lvl="1" indent="-457200">
              <a:spcBef>
                <a:spcPts val="0"/>
              </a:spcBef>
              <a:buClr>
                <a:schemeClr val="bg2"/>
              </a:buClr>
              <a:buSzPct val="100000"/>
              <a:defRPr/>
            </a:pPr>
            <a:r>
              <a:rPr lang="en-GB" sz="2000" dirty="0" smtClean="0"/>
              <a:t>Order the nodes by associating each with its neighbour(s)</a:t>
            </a:r>
            <a:endParaRPr lang="en-US" sz="20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a:t>
            </a:r>
            <a:r>
              <a:rPr lang="en-US" dirty="0" smtClean="0">
                <a:solidFill>
                  <a:srgbClr val="663300"/>
                </a:solidFill>
                <a:latin typeface="Arial" pitchFamily="34" charset="0"/>
              </a:rPr>
              <a:t>node</a:t>
            </a:r>
            <a:endParaRPr lang="en-US" dirty="0">
              <a:solidFill>
                <a:srgbClr val="663300"/>
              </a:solidFill>
              <a:latin typeface="Arial" pitchFamily="34" charset="0"/>
            </a:endParaRP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a:t>
            </a:r>
            <a:r>
              <a:rPr lang="en-US" dirty="0" smtClean="0">
                <a:solidFill>
                  <a:srgbClr val="663300"/>
                </a:solidFill>
                <a:latin typeface="Arial" pitchFamily="34" charset="0"/>
              </a:rPr>
              <a:t>comes after it in the collection (most likely not occupying contiguous memory that is next to the previous node).</a:t>
            </a:r>
            <a:endParaRPr lang="en-US" dirty="0">
              <a:solidFill>
                <a:srgbClr val="663300"/>
              </a:solidFill>
              <a:latin typeface="Arial" pitchFamily="34" charset="0"/>
            </a:endParaRP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smtClean="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smtClean="0">
                <a:solidFill>
                  <a:srgbClr val="663300"/>
                </a:solidFill>
                <a:latin typeface="Arial" pitchFamily="34" charset="0"/>
              </a:rPr>
              <a:t>Next pointer of this node is “null”, i.e. it has no next neighbour.</a:t>
            </a:r>
            <a:endParaRPr lang="en-US" dirty="0">
              <a:solidFill>
                <a:srgbClr val="663300"/>
              </a:solidFill>
              <a:latin typeface="Arial" pitchFamily="34" charset="0"/>
            </a:endParaRPr>
          </a:p>
        </p:txBody>
      </p:sp>
      <p:sp>
        <p:nvSpPr>
          <p:cNvPr id="3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(2/4)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(1/2)</a:t>
            </a:r>
          </a:p>
          <a:p>
            <a:pPr marL="784225" lvl="1" indent="-457200">
              <a:spcBef>
                <a:spcPts val="600"/>
              </a:spcBef>
              <a:buClr>
                <a:schemeClr val="bg2"/>
              </a:buClr>
              <a:buSzPct val="100000"/>
              <a:defRPr/>
            </a:pPr>
            <a:r>
              <a:rPr lang="en-US" sz="2400" dirty="0" smtClean="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Integer y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Integer(</a:t>
              </a:r>
              <a:r>
                <a:rPr lang="en-US" sz="2000" b="1" dirty="0" smtClean="0">
                  <a:solidFill>
                    <a:srgbClr val="006600"/>
                  </a:solidFill>
                  <a:latin typeface="Courier New" pitchFamily="49" charset="0"/>
                  <a:cs typeface="Courier New" pitchFamily="49" charset="0"/>
                </a:rPr>
                <a:t>20</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String z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String(</a:t>
              </a:r>
              <a:r>
                <a:rPr lang="en-US" sz="2000" b="1" dirty="0" smtClean="0">
                  <a:solidFill>
                    <a:srgbClr val="006600"/>
                  </a:solidFill>
                  <a:latin typeface="Courier New" pitchFamily="49" charset="0"/>
                  <a:cs typeface="Courier New" pitchFamily="49" charset="0"/>
                </a:rPr>
                <a:t>"hi th"</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smtClean="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smtClean="0">
                <a:ln>
                  <a:noFill/>
                </a:ln>
                <a:solidFill>
                  <a:srgbClr val="0000FF"/>
                </a:solidFill>
                <a:effectLst/>
                <a:uLnTx/>
                <a:uFillTx/>
                <a:latin typeface="+mn-lt"/>
                <a:ea typeface="+mn-ea"/>
                <a:cs typeface="+mn-cs"/>
              </a:rPr>
              <a:t> new </a:t>
            </a:r>
            <a:r>
              <a:rPr kumimoji="0" lang="en-US" sz="2000" b="0" i="0" u="none" strike="noStrike" kern="0" cap="none" spc="0" normalizeH="0" baseline="0" noProof="0" dirty="0" smtClean="0">
                <a:ln>
                  <a:noFill/>
                </a:ln>
                <a:effectLst/>
                <a:uLnTx/>
                <a:uFillTx/>
                <a:latin typeface="+mn-lt"/>
                <a:ea typeface="+mn-ea"/>
                <a:cs typeface="+mn-cs"/>
              </a:rPr>
              <a:t>operator</a:t>
            </a:r>
            <a:r>
              <a:rPr kumimoji="0" lang="en-US" sz="2000" b="0" i="0" u="none" strike="noStrike" kern="0" cap="none" spc="0" normalizeH="0" noProof="0" dirty="0" smtClean="0">
                <a:ln>
                  <a:noFill/>
                </a:ln>
                <a:effectLst/>
                <a:uLnTx/>
                <a:uFillTx/>
                <a:latin typeface="+mn-lt"/>
                <a:ea typeface="+mn-ea"/>
                <a:cs typeface="+mn-cs"/>
              </a:rPr>
              <a:t> is applied</a:t>
            </a:r>
            <a:endParaRPr kumimoji="0" lang="en-US" sz="2000" b="0" i="0" u="none" strike="noStrike" kern="0" cap="none" spc="0" normalizeH="0" baseline="0" noProof="0" dirty="0" smtClean="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(3/4)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(2/2)</a:t>
            </a:r>
          </a:p>
          <a:p>
            <a:pPr marL="784225" lvl="1" indent="-457200">
              <a:spcBef>
                <a:spcPts val="600"/>
              </a:spcBef>
              <a:buClr>
                <a:schemeClr val="bg2"/>
              </a:buClr>
              <a:buSzPct val="100000"/>
              <a:defRPr/>
            </a:pPr>
            <a:r>
              <a:rPr lang="en-US" sz="2400" dirty="0" smtClean="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Output</a:t>
            </a:r>
            <a:r>
              <a:rPr kumimoji="0" lang="en-US" sz="2000" b="0" i="0" u="none" strike="noStrike" kern="0" cap="none" spc="0" normalizeH="0" baseline="0" noProof="0" dirty="0" smtClean="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a:t>
            </a:r>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smtClean="0"/>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pPr algn="l"/>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"1</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"2</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9" name="Rectangle 27"/>
          <p:cNvSpPr>
            <a:spLocks noChangeArrowheads="1"/>
          </p:cNvSpPr>
          <p:nvPr/>
        </p:nvSpPr>
        <p:spPr bwMode="auto">
          <a:xfrm>
            <a:off x="7719647" y="36576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smtClean="0"/>
                <a:t>w</a:t>
              </a:r>
              <a:endParaRPr lang="en-US" dirty="0"/>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5" name="Line 32"/>
          <p:cNvSpPr>
            <a:spLocks noChangeShapeType="1"/>
          </p:cNvSpPr>
          <p:nvPr/>
        </p:nvSpPr>
        <p:spPr bwMode="auto">
          <a:xfrm>
            <a:off x="6248399" y="3962400"/>
            <a:ext cx="1471247" cy="0"/>
          </a:xfrm>
          <a:prstGeom prst="line">
            <a:avLst/>
          </a:prstGeom>
          <a:noFill/>
          <a:ln w="28575">
            <a:solidFill>
              <a:schemeClr val="tx1"/>
            </a:solidFill>
            <a:round/>
            <a:headEnd/>
            <a:tailEnd type="triangle" w="med" len="med"/>
          </a:ln>
        </p:spPr>
        <p:txBody>
          <a:bodyPr/>
          <a:lstStyle/>
          <a:p>
            <a:endParaRPr lang="en-US" dirty="0"/>
          </a:p>
        </p:txBody>
      </p:sp>
      <p:sp>
        <p:nvSpPr>
          <p:cNvPr id="56" name="Line 33"/>
          <p:cNvSpPr>
            <a:spLocks noChangeShapeType="1"/>
          </p:cNvSpPr>
          <p:nvPr/>
        </p:nvSpPr>
        <p:spPr bwMode="auto">
          <a:xfrm flipV="1">
            <a:off x="6248399" y="2667000"/>
            <a:ext cx="1447801" cy="1295400"/>
          </a:xfrm>
          <a:prstGeom prst="line">
            <a:avLst/>
          </a:prstGeom>
          <a:noFill/>
          <a:ln w="28575">
            <a:solidFill>
              <a:schemeClr val="tx1"/>
            </a:solidFill>
            <a:round/>
            <a:headEnd/>
            <a:tailEnd type="triangle" w="med" len="med"/>
          </a:ln>
        </p:spPr>
        <p:txBody>
          <a:bodyPr/>
          <a:lstStyle/>
          <a:p>
            <a:endParaRPr lang="en-US" dirty="0"/>
          </a:p>
        </p:txBody>
      </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58" name="Rectangle 37"/>
          <p:cNvSpPr>
            <a:spLocks noChangeArrowheads="1"/>
          </p:cNvSpPr>
          <p:nvPr/>
        </p:nvSpPr>
        <p:spPr bwMode="auto">
          <a:xfrm>
            <a:off x="1905000" y="5489853"/>
            <a:ext cx="2057400" cy="369332"/>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nchor="ctr">
            <a:spAutoFit/>
          </a:bodyPr>
          <a:lstStyle/>
          <a:p>
            <a:pPr algn="ctr">
              <a:defRPr/>
            </a:pPr>
            <a:r>
              <a:rPr lang="en-US" b="1" dirty="0">
                <a:latin typeface="Courier New" pitchFamily="49" charset="0"/>
                <a:cs typeface="Courier New" pitchFamily="49" charset="0"/>
              </a:rPr>
              <a:t>2.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6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linds(horizontal)">
                                      <p:cBhvr>
                                        <p:cTn id="43" dur="500"/>
                                        <p:tgtEl>
                                          <p:spTgt spid="42"/>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linds(horizontal)">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linds(horizontal)">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linds(horizontal)">
                                      <p:cBhvr>
                                        <p:cTn id="66" dur="500"/>
                                        <p:tgtEl>
                                          <p:spTgt spid="47"/>
                                        </p:tgtEl>
                                      </p:cBhvr>
                                    </p:animEffect>
                                  </p:childTnLst>
                                </p:cTn>
                              </p:par>
                            </p:childTnLst>
                          </p:cTn>
                        </p:par>
                        <p:par>
                          <p:cTn id="67" fill="hold">
                            <p:stCondLst>
                              <p:cond delay="500"/>
                            </p:stCondLst>
                            <p:childTnLst>
                              <p:par>
                                <p:cTn id="68" presetID="3" presetClass="exit" presetSubtype="10" fill="hold" grpId="1" nodeType="afterEffect">
                                  <p:stCondLst>
                                    <p:cond delay="0"/>
                                  </p:stCondLst>
                                  <p:childTnLst>
                                    <p:animEffect transition="out" filter="blinds(horizontal)">
                                      <p:cBhvr>
                                        <p:cTn id="69" dur="500"/>
                                        <p:tgtEl>
                                          <p:spTgt spid="55"/>
                                        </p:tgtEl>
                                      </p:cBhvr>
                                    </p:animEffect>
                                    <p:set>
                                      <p:cBhvr>
                                        <p:cTn id="70" dur="1" fill="hold">
                                          <p:stCondLst>
                                            <p:cond delay="499"/>
                                          </p:stCondLst>
                                        </p:cTn>
                                        <p:tgtEl>
                                          <p:spTgt spid="55"/>
                                        </p:tgtEl>
                                        <p:attrNameLst>
                                          <p:attrName>style.visibility</p:attrName>
                                        </p:attrNameLst>
                                      </p:cBhvr>
                                      <p:to>
                                        <p:strVal val="hidden"/>
                                      </p:to>
                                    </p:set>
                                  </p:childTnLst>
                                </p:cTn>
                              </p:par>
                              <p:par>
                                <p:cTn id="71" presetID="3" presetClass="entr" presetSubtype="1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linds(horizontal)">
                                      <p:cBhvr>
                                        <p:cTn id="73" dur="500"/>
                                        <p:tgtEl>
                                          <p:spTgt spid="56"/>
                                        </p:tgtEl>
                                      </p:cBhvr>
                                    </p:animEffect>
                                  </p:childTnLst>
                                </p:cTn>
                              </p:par>
                            </p:childTnLst>
                          </p:cTn>
                        </p:par>
                        <p:par>
                          <p:cTn id="74" fill="hold">
                            <p:stCondLst>
                              <p:cond delay="1000"/>
                            </p:stCondLst>
                            <p:childTnLst>
                              <p:par>
                                <p:cTn id="75" presetID="3" presetClass="exit" presetSubtype="10" fill="hold" grpId="1" nodeType="afterEffect">
                                  <p:stCondLst>
                                    <p:cond delay="0"/>
                                  </p:stCondLst>
                                  <p:childTnLst>
                                    <p:animEffect transition="out" filter="blinds(horizontal)">
                                      <p:cBhvr>
                                        <p:cTn id="76" dur="500"/>
                                        <p:tgtEl>
                                          <p:spTgt spid="49"/>
                                        </p:tgtEl>
                                      </p:cBhvr>
                                    </p:animEffect>
                                    <p:set>
                                      <p:cBhvr>
                                        <p:cTn id="77" dur="1" fill="hold">
                                          <p:stCondLst>
                                            <p:cond delay="499"/>
                                          </p:stCondLst>
                                        </p:cTn>
                                        <p:tgtEl>
                                          <p:spTgt spid="4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linds(horizontal)">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blinds(horizontal)">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3" grpId="0"/>
      <p:bldP spid="34" grpId="0"/>
      <p:bldP spid="35" grpId="0"/>
      <p:bldP spid="36" grpId="0" animBg="1"/>
      <p:bldP spid="41" grpId="0"/>
      <p:bldP spid="42" grpId="0"/>
      <p:bldP spid="46" grpId="0"/>
      <p:bldP spid="47" grpId="0"/>
      <p:bldP spid="48" grpId="0"/>
      <p:bldP spid="49" grpId="0" animBg="1"/>
      <p:bldP spid="49" grpId="1" animBg="1"/>
      <p:bldP spid="55" grpId="0" animBg="1"/>
      <p:bldP spid="55" grpId="1" animBg="1"/>
      <p:bldP spid="56" grpId="0" animBg="1"/>
      <p:bldP spid="57"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(4/4)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smtClean="0"/>
              <a:t>Quiz: Which is the right representation of </a:t>
            </a:r>
            <a:r>
              <a:rPr lang="en-GB" sz="2800" dirty="0" smtClean="0">
                <a:solidFill>
                  <a:srgbClr val="C00000"/>
                </a:solidFill>
              </a:rPr>
              <a:t>e</a:t>
            </a:r>
            <a:r>
              <a:rPr lang="en-GB" sz="28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smtClean="0">
                <a:solidFill>
                  <a:srgbClr val="0000FF"/>
                </a:solidFill>
              </a:rPr>
              <a:t>class</a:t>
            </a:r>
            <a:r>
              <a:rPr lang="en-US" dirty="0" smtClean="0"/>
              <a:t> Employee {</a:t>
            </a:r>
          </a:p>
          <a:p>
            <a:pPr>
              <a:tabLst>
                <a:tab pos="269875" algn="l"/>
                <a:tab pos="539750" algn="l"/>
              </a:tabLst>
            </a:pPr>
            <a:r>
              <a:rPr lang="en-US" dirty="0" smtClean="0"/>
              <a:t>	</a:t>
            </a:r>
            <a:r>
              <a:rPr lang="en-US" dirty="0" smtClean="0">
                <a:solidFill>
                  <a:srgbClr val="0000FF"/>
                </a:solidFill>
              </a:rPr>
              <a:t>private </a:t>
            </a:r>
            <a:r>
              <a:rPr lang="en-US" dirty="0" smtClean="0"/>
              <a:t>String name;</a:t>
            </a:r>
          </a:p>
          <a:p>
            <a:pPr>
              <a:tabLst>
                <a:tab pos="269875" algn="l"/>
                <a:tab pos="539750" algn="l"/>
              </a:tabLst>
            </a:pPr>
            <a:r>
              <a:rPr lang="en-US" dirty="0" smtClean="0"/>
              <a:t>	</a:t>
            </a:r>
            <a:r>
              <a:rPr lang="en-US" dirty="0" smtClean="0">
                <a:solidFill>
                  <a:srgbClr val="0000FF"/>
                </a:solidFill>
              </a:rPr>
              <a:t>private int </a:t>
            </a:r>
            <a:r>
              <a:rPr lang="en-US" dirty="0" smtClean="0"/>
              <a:t>salary;</a:t>
            </a:r>
          </a:p>
          <a:p>
            <a:pPr>
              <a:tabLst>
                <a:tab pos="269875" algn="l"/>
                <a:tab pos="539750" algn="l"/>
              </a:tabLst>
            </a:pPr>
            <a:r>
              <a:rPr lang="en-US" dirty="0" smtClean="0"/>
              <a:t>	</a:t>
            </a:r>
            <a:r>
              <a:rPr lang="en-US" dirty="0" smtClean="0">
                <a:solidFill>
                  <a:srgbClr val="663300"/>
                </a:solidFill>
              </a:rPr>
              <a:t>// etc.</a:t>
            </a:r>
          </a:p>
          <a:p>
            <a:pPr>
              <a:tabLst>
                <a:tab pos="269875" algn="l"/>
                <a:tab pos="539750" algn="l"/>
              </a:tabLst>
            </a:pPr>
            <a:r>
              <a:rPr lang="en-US" dirty="0" smtClean="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smtClean="0">
                <a:solidFill>
                  <a:schemeClr val="tx1"/>
                </a:solidFill>
              </a:rPr>
              <a:t>Employee </a:t>
            </a:r>
            <a:r>
              <a:rPr lang="en-US" sz="2200" dirty="0" smtClean="0">
                <a:solidFill>
                  <a:srgbClr val="C00000"/>
                </a:solidFill>
              </a:rPr>
              <a:t>e </a:t>
            </a:r>
            <a:r>
              <a:rPr lang="en-US" sz="2200" dirty="0" smtClean="0">
                <a:solidFill>
                  <a:schemeClr val="tx1"/>
                </a:solidFill>
              </a:rPr>
              <a:t>= </a:t>
            </a:r>
            <a:r>
              <a:rPr lang="en-US" sz="2200" dirty="0" smtClean="0">
                <a:solidFill>
                  <a:srgbClr val="0000FF"/>
                </a:solidFill>
              </a:rPr>
              <a:t>new</a:t>
            </a:r>
            <a:r>
              <a:rPr lang="en-US" sz="2200" dirty="0" smtClean="0">
                <a:solidFill>
                  <a:schemeClr val="tx1"/>
                </a:solidFill>
              </a:rPr>
              <a:t> Employee(</a:t>
            </a:r>
            <a:r>
              <a:rPr lang="en-US" sz="2200" dirty="0" smtClean="0">
                <a:solidFill>
                  <a:srgbClr val="006600"/>
                </a:solidFill>
              </a:rPr>
              <a:t>"Alan"</a:t>
            </a:r>
            <a:r>
              <a:rPr lang="en-US" sz="2200" dirty="0" smtClean="0">
                <a:solidFill>
                  <a:schemeClr val="tx1"/>
                </a:solidFill>
              </a:rPr>
              <a:t>, </a:t>
            </a:r>
            <a:r>
              <a:rPr lang="en-US" sz="2200" dirty="0" smtClean="0">
                <a:solidFill>
                  <a:srgbClr val="006600"/>
                </a:solidFill>
              </a:rPr>
              <a:t>2000</a:t>
            </a:r>
            <a:r>
              <a:rPr lang="en-US" sz="2200" dirty="0" smtClean="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98" name="TextBox 97"/>
          <p:cNvSpPr txBox="1"/>
          <p:nvPr/>
        </p:nvSpPr>
        <p:spPr>
          <a:xfrm>
            <a:off x="304800" y="4495800"/>
            <a:ext cx="609600" cy="64633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3600" b="1" dirty="0" smtClean="0">
                <a:solidFill>
                  <a:srgbClr val="C00000"/>
                </a:solidFill>
                <a:sym typeface="Wingdings 2"/>
              </a:rPr>
              <a:t></a:t>
            </a:r>
            <a:endParaRPr lang="en-SG" sz="3600" b="1" dirty="0">
              <a:solidFill>
                <a:srgbClr val="C00000"/>
              </a:solidFill>
            </a:endParaRPr>
          </a:p>
        </p:txBody>
      </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dissolve">
                                      <p:cBhvr>
                                        <p:cTn id="2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3.3 </a:t>
            </a:r>
            <a:r>
              <a:rPr lang="en-US" sz="3600" dirty="0" smtClean="0">
                <a:latin typeface="Britannic Bold" panose="020B0903060703020204" pitchFamily="34" charset="0"/>
              </a:rPr>
              <a:t>ListNode (using generic)</a:t>
            </a:r>
            <a:endParaRPr lang="en-US" sz="36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3" name="Group 4"/>
          <p:cNvGrpSpPr/>
          <p:nvPr/>
        </p:nvGrpSpPr>
        <p:grpSpPr>
          <a:xfrm>
            <a:off x="533400" y="838200"/>
            <a:ext cx="8229600" cy="5046047"/>
            <a:chOff x="533400" y="838200"/>
            <a:chExt cx="8229600" cy="5046047"/>
          </a:xfrm>
        </p:grpSpPr>
        <p:sp>
          <p:nvSpPr>
            <p:cNvPr id="8" name="TextBox 7"/>
            <p:cNvSpPr txBox="1"/>
            <p:nvPr/>
          </p:nvSpPr>
          <p:spPr>
            <a:xfrm>
              <a:off x="533400" y="990600"/>
              <a:ext cx="8229600" cy="489364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ListNode &lt;E&gt;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element</a:t>
              </a:r>
              <a:r>
                <a:rPr lang="en-SG" sz="1600" b="1" dirty="0" smtClean="0">
                  <a:latin typeface="Courier New" pitchFamily="49" charset="0"/>
                  <a:cs typeface="Courier New" pitchFamily="49" charset="0"/>
                </a:rPr>
                <a:t>;</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a:t>
              </a:r>
              <a:r>
                <a:rPr lang="en-SG" sz="1600" b="1" dirty="0" smtClean="0">
                  <a:solidFill>
                    <a:srgbClr val="C00000"/>
                  </a:solidFill>
                  <a:latin typeface="Courier New" pitchFamily="49" charset="0"/>
                  <a:cs typeface="Courier New" pitchFamily="49" charset="0"/>
                </a:rPr>
                <a:t>next</a:t>
              </a:r>
              <a:r>
                <a:rPr lang="en-SG" sz="1600" b="1" dirty="0" smtClean="0">
                  <a:latin typeface="Courier New" pitchFamily="49" charset="0"/>
                  <a:cs typeface="Courier New" pitchFamily="49" charset="0"/>
                </a:rPr>
                <a:t>;</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ListNode(E item, ListNode &lt;E&gt; n) { </a:t>
              </a:r>
            </a:p>
            <a:p>
              <a:pPr>
                <a:tabLst>
                  <a:tab pos="269875" algn="l"/>
                  <a:tab pos="539750" algn="l"/>
                  <a:tab pos="809625" algn="l"/>
                </a:tabLst>
              </a:pPr>
              <a:r>
                <a:rPr lang="pt-BR" sz="1600" b="1" dirty="0" smtClean="0">
                  <a:latin typeface="Courier New" pitchFamily="49" charset="0"/>
                  <a:cs typeface="Courier New" pitchFamily="49" charset="0"/>
                </a:rPr>
                <a:t>		element = item; </a:t>
              </a:r>
            </a:p>
            <a:p>
              <a:pPr>
                <a:tabLst>
                  <a:tab pos="269875" algn="l"/>
                  <a:tab pos="539750" algn="l"/>
                  <a:tab pos="809625" algn="l"/>
                </a:tabLst>
              </a:pPr>
              <a:r>
                <a:rPr lang="pt-BR" sz="1600" b="1" dirty="0" smtClean="0">
                  <a:latin typeface="Courier New" pitchFamily="49" charset="0"/>
                  <a:cs typeface="Courier New" pitchFamily="49" charset="0"/>
                </a:rPr>
                <a:t>		next = n;</a:t>
              </a:r>
            </a:p>
            <a:p>
              <a:pPr>
                <a:tabLst>
                  <a:tab pos="269875" algn="l"/>
                  <a:tab pos="539750" algn="l"/>
                  <a:tab pos="809625" algn="l"/>
                </a:tabLst>
              </a:pPr>
              <a:r>
                <a:rPr lang="pt-BR"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next;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element; }</a:t>
              </a:r>
            </a:p>
            <a:p>
              <a:pPr>
                <a:tabLst>
                  <a:tab pos="269875" algn="l"/>
                  <a:tab pos="539750" algn="l"/>
                  <a:tab pos="809625" algn="l"/>
                </a:tabLst>
              </a:pPr>
              <a:endParaRPr lang="en-US" sz="800" b="1" dirty="0" smtClean="0">
                <a:latin typeface="Courier New" pitchFamily="49" charset="0"/>
                <a:cs typeface="Courier New" pitchFamily="49" charset="0"/>
              </a:endParaRP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setNext(ListNode &lt;E&gt; n) { next = n };</a:t>
              </a:r>
              <a:endParaRPr lang="en-SG" sz="16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2362200" y="571500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rgbClr val="C00000"/>
                </a:solidFill>
              </a:rPr>
              <a:t>Mark this slide </a:t>
            </a:r>
            <a:r>
              <a:rPr lang="en-US" dirty="0" smtClean="0">
                <a:solidFill>
                  <a:schemeClr val="tx1"/>
                </a:solidFill>
              </a:rPr>
              <a:t>– </a:t>
            </a:r>
            <a:r>
              <a:rPr lang="en-US" dirty="0" smtClean="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3372902989"/>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(1/3)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solidFill>
                    <a:srgbClr val="660066"/>
                  </a:solidFill>
                  <a:latin typeface="Arial" pitchFamily="34" charset="0"/>
                  <a:ea typeface="SimSun" pitchFamily="2" charset="-122"/>
                </a:rPr>
                <a:t>represents null</a:t>
              </a:r>
              <a:endParaRPr lang="en-US" altLang="zh-CN" sz="2000" i="1" dirty="0">
                <a:solidFill>
                  <a:srgbClr val="660066"/>
                </a:solidFill>
                <a:latin typeface="Arial" pitchFamily="34" charset="0"/>
                <a:ea typeface="SimSun" pitchFamily="2" charset="-122"/>
              </a:endParaRP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r>
              <a:rPr lang="en-US" sz="2400" dirty="0" smtClean="0"/>
              <a:t>.</a:t>
            </a:r>
            <a:endParaRPr lang="en-US" sz="2400" dirty="0"/>
          </a:p>
        </p:txBody>
      </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(2/3)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"a3"</a:t>
            </a:r>
            <a:r>
              <a:rPr lang="en-GB" sz="1600" dirty="0" smtClean="0">
                <a:solidFill>
                  <a:schemeClr val="tx1"/>
                </a:solidFill>
                <a:latin typeface="Lucida Console" pitchFamily="49" charset="0"/>
              </a:rPr>
              <a:t>, </a:t>
            </a:r>
            <a:r>
              <a:rPr lang="en-GB" sz="1600" dirty="0" smtClean="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"a2"</a:t>
            </a:r>
            <a:r>
              <a:rPr lang="en-GB" sz="1600" dirty="0" smtClean="0">
                <a:solidFill>
                  <a:schemeClr val="tx1"/>
                </a:solidFill>
                <a:latin typeface="Lucida Console" pitchFamily="49" charset="0"/>
              </a:rPr>
              <a:t>, node3</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"a1"</a:t>
            </a:r>
            <a:r>
              <a:rPr lang="en-GB" sz="1600" dirty="0" smtClean="0">
                <a:solidFill>
                  <a:schemeClr val="tx1"/>
                </a:solidFill>
                <a:latin typeface="Lucida Console" pitchFamily="49" charset="0"/>
              </a:rPr>
              <a:t>, node2</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head	</a:t>
            </a:r>
            <a:r>
              <a:rPr lang="en-GB" sz="1600" dirty="0" smtClean="0">
                <a:solidFill>
                  <a:schemeClr val="tx1"/>
                </a:solidFill>
                <a:latin typeface="Lucida Console" pitchFamily="49" charset="0"/>
              </a:rPr>
              <a:t>= </a:t>
            </a:r>
            <a:r>
              <a:rPr lang="en-GB" sz="1600" dirty="0" smtClean="0">
                <a:solidFill>
                  <a:srgbClr val="0000FF"/>
                </a:solidFill>
                <a:latin typeface="Lucida Console" pitchFamily="49" charset="0"/>
              </a:rPr>
              <a:t>new</a:t>
            </a:r>
            <a:r>
              <a:rPr lang="en-GB" sz="1600" dirty="0" smtClean="0">
                <a:solidFill>
                  <a:schemeClr val="tx1"/>
                </a:solidFill>
                <a:latin typeface="Lucida Console" pitchFamily="49" charset="0"/>
              </a:rPr>
              <a:t>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"a0"</a:t>
            </a:r>
            <a:r>
              <a:rPr lang="en-GB" sz="1600" dirty="0" smtClean="0">
                <a:solidFill>
                  <a:schemeClr val="tx1"/>
                </a:solidFill>
                <a:latin typeface="Lucida Console" pitchFamily="49" charset="0"/>
              </a:rPr>
              <a:t>, node1</a:t>
            </a:r>
            <a:r>
              <a:rPr lang="en-GB" sz="1600" dirty="0">
                <a:solidFill>
                  <a:schemeClr val="tx1"/>
                </a:solidFill>
                <a:latin typeface="Lucida Console" pitchFamily="49" charset="0"/>
              </a:rPr>
              <a:t>);</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solidFill>
                  <a:srgbClr val="003300"/>
                </a:solidFill>
              </a:rPr>
              <a:t>Can the code be rewritten without using these object references  </a:t>
            </a:r>
            <a:r>
              <a:rPr lang="en-US" sz="2000" dirty="0" smtClean="0">
                <a:solidFill>
                  <a:srgbClr val="0000FF"/>
                </a:solidFill>
              </a:rPr>
              <a:t>node1</a:t>
            </a:r>
            <a:r>
              <a:rPr lang="en-US" sz="2000" dirty="0" smtClean="0">
                <a:solidFill>
                  <a:srgbClr val="003300"/>
                </a:solidFill>
              </a:rPr>
              <a:t>, </a:t>
            </a:r>
            <a:r>
              <a:rPr lang="en-US" sz="2000" dirty="0" smtClean="0">
                <a:solidFill>
                  <a:srgbClr val="0000FF"/>
                </a:solidFill>
              </a:rPr>
              <a:t>node2</a:t>
            </a:r>
            <a:r>
              <a:rPr lang="en-US" sz="2000" dirty="0" smtClean="0">
                <a:solidFill>
                  <a:srgbClr val="003300"/>
                </a:solidFill>
              </a:rPr>
              <a:t>, </a:t>
            </a:r>
            <a:r>
              <a:rPr lang="en-US" sz="2000" dirty="0" smtClean="0">
                <a:solidFill>
                  <a:srgbClr val="0000FF"/>
                </a:solidFill>
              </a:rPr>
              <a:t>node3</a:t>
            </a:r>
            <a:r>
              <a:rPr lang="en-US" sz="2000" dirty="0" smtClean="0">
                <a:solidFill>
                  <a:srgbClr val="003300"/>
                </a:solidFill>
              </a:rPr>
              <a:t>?</a:t>
            </a:r>
            <a:endParaRPr lang="en-SG" sz="2000" dirty="0">
              <a:solidFill>
                <a:srgbClr val="003300"/>
              </a:solidFill>
            </a:endParaRPr>
          </a:p>
        </p:txBody>
      </p:sp>
      <p:sp>
        <p:nvSpPr>
          <p:cNvPr id="7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(3/3)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smtClean="0"/>
              <a:t>Alternatively we can form the linked list as follows:</a:t>
            </a:r>
          </a:p>
          <a:p>
            <a:pPr marL="784225" lvl="1" indent="-457200">
              <a:buClr>
                <a:schemeClr val="bg2"/>
              </a:buClr>
              <a:buSzPct val="100000"/>
              <a:defRPr/>
            </a:pPr>
            <a:r>
              <a:rPr lang="en-GB" sz="2400" dirty="0" smtClean="0"/>
              <a:t>For a sequence of </a:t>
            </a:r>
            <a:r>
              <a:rPr lang="en-GB" sz="2400" dirty="0" smtClean="0">
                <a:solidFill>
                  <a:srgbClr val="0000FF"/>
                </a:solidFill>
              </a:rPr>
              <a:t>4 items </a:t>
            </a:r>
            <a:r>
              <a:rPr lang="en-GB" sz="2400" dirty="0" smtClean="0">
                <a:solidFill>
                  <a:srgbClr val="C00000"/>
                </a:solidFill>
              </a:rPr>
              <a:t>&lt;</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0</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1</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2</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3</a:t>
            </a:r>
            <a:r>
              <a:rPr lang="en-GB" sz="2400" dirty="0" smtClean="0">
                <a:solidFill>
                  <a:srgbClr val="C00000"/>
                </a:solidFill>
              </a:rPr>
              <a:t> &gt;</a:t>
            </a:r>
            <a:r>
              <a:rPr lang="en-GB" sz="2400" dirty="0" smtClean="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smtClean="0">
                <a:solidFill>
                  <a:srgbClr val="006600"/>
                </a:solidFill>
              </a:rPr>
              <a:t>LinkedList </a:t>
            </a:r>
            <a:r>
              <a:rPr lang="en-GB" sz="2000" dirty="0" smtClean="0">
                <a:latin typeface="Arial" pitchFamily="34" charset="0"/>
              </a:rPr>
              <a:t>&lt;String&gt;();</a:t>
            </a:r>
            <a:endParaRPr lang="en-GB" sz="2000" dirty="0">
              <a:latin typeface="Arial" pitchFamily="34" charset="0"/>
            </a:endParaRP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a3”);</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a2”);</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a1”);</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smtClean="0">
                  <a:solidFill>
                    <a:srgbClr val="C00000"/>
                  </a:solidFill>
                </a:rPr>
                <a:t>addFirst()</a:t>
              </a:r>
              <a:r>
                <a:rPr lang="en-US" sz="1600" dirty="0" smtClean="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Is this better than the code in previous slide?</a:t>
            </a:r>
            <a:endParaRPr lang="en-SG"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(1/7)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01908"/>
            <a:ext cx="8229600" cy="685800"/>
          </a:xfrm>
        </p:spPr>
        <p:txBody>
          <a:bodyPr>
            <a:normAutofit/>
          </a:bodyPr>
          <a:lstStyle/>
          <a:p>
            <a:r>
              <a:rPr lang="en-GB" sz="2800" dirty="0" smtClean="0"/>
              <a:t>Using </a:t>
            </a:r>
            <a:r>
              <a:rPr lang="en-GB" sz="2800" dirty="0" smtClean="0">
                <a:solidFill>
                  <a:srgbClr val="0000FF"/>
                </a:solidFill>
              </a:rPr>
              <a:t>ListNode</a:t>
            </a:r>
            <a:r>
              <a:rPr lang="en-GB" sz="2800" dirty="0" smtClean="0"/>
              <a:t> to define </a:t>
            </a:r>
            <a:r>
              <a:rPr lang="en-GB" sz="2800" dirty="0" smtClean="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class </a:t>
              </a:r>
              <a:r>
                <a:rPr lang="en-US" sz="1600" b="1" dirty="0" smtClean="0">
                  <a:latin typeface="Courier New" pitchFamily="49" charset="0"/>
                  <a:cs typeface="Courier New" pitchFamily="49" charset="0"/>
                </a:rPr>
                <a:t>BasicLinkedList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get from an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return </a:t>
              </a:r>
              <a:r>
                <a:rPr lang="en-US" sz="1600" b="1" dirty="0" smtClean="0">
                  <a:latin typeface="Courier New" pitchFamily="49" charset="0"/>
                  <a:cs typeface="Courier New" pitchFamily="49" charset="0"/>
                </a:rPr>
                <a:t>head.getElement();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a:t>
              </a:r>
            </a:p>
            <a:p>
              <a:pPr>
                <a:tabLst>
                  <a:tab pos="290513" algn="l"/>
                  <a:tab pos="566738" algn="l"/>
                  <a:tab pos="809625" algn="l"/>
                  <a:tab pos="1079500"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for </a:t>
              </a:r>
              <a:r>
                <a:rPr lang="pt-BR" sz="1600" b="1" dirty="0" smtClean="0">
                  <a:latin typeface="Courier New" pitchFamily="49" charset="0"/>
                  <a:cs typeface="Courier New" pitchFamily="49" charset="0"/>
                </a:rPr>
                <a:t>(ListNode &lt;E&gt; n = head; n != </a:t>
              </a:r>
              <a:r>
                <a:rPr lang="pt-BR" sz="1600" b="1" dirty="0" smtClean="0">
                  <a:solidFill>
                    <a:srgbClr val="006600"/>
                  </a:solidFill>
                  <a:latin typeface="Courier New" pitchFamily="49" charset="0"/>
                  <a:cs typeface="Courier New" pitchFamily="49" charset="0"/>
                </a:rPr>
                <a:t>null</a:t>
              </a:r>
              <a:r>
                <a:rPr lang="pt-BR" sz="1600" b="1" dirty="0" smtClean="0">
                  <a:latin typeface="Courier New" pitchFamily="49" charset="0"/>
                  <a:cs typeface="Courier New" pitchFamily="49" charset="0"/>
                </a:rPr>
                <a:t>; n = n.getNext())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(n.getElement().equals(item))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true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 </a:t>
              </a:r>
              <a:r>
                <a:rPr lang="en-US" sz="1600" b="1" dirty="0" smtClean="0">
                  <a:solidFill>
                    <a:srgbClr val="006600"/>
                  </a:solidFill>
                  <a:latin typeface="Courier New" pitchFamily="49" charset="0"/>
                  <a:cs typeface="Courier New" pitchFamily="49" charset="0"/>
                </a:rPr>
                <a:t>false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(2/7)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46879"/>
            <a:ext cx="8229600" cy="685800"/>
          </a:xfrm>
        </p:spPr>
        <p:txBody>
          <a:bodyPr>
            <a:normAutofit/>
          </a:bodyPr>
          <a:lstStyle/>
          <a:p>
            <a:r>
              <a:rPr lang="en-GB" sz="2800" dirty="0" smtClean="0"/>
              <a:t>The </a:t>
            </a:r>
            <a:r>
              <a:rPr lang="en-GB" sz="2800" dirty="0" smtClean="0">
                <a:solidFill>
                  <a:srgbClr val="0000FF"/>
                </a:solidFill>
              </a:rPr>
              <a:t>adding</a:t>
            </a:r>
            <a:r>
              <a:rPr lang="en-GB" sz="2800" dirty="0" smtClean="0"/>
              <a:t> and </a:t>
            </a:r>
            <a:r>
              <a:rPr lang="en-GB" sz="2800" dirty="0" smtClean="0">
                <a:solidFill>
                  <a:srgbClr val="0000FF"/>
                </a:solidFill>
              </a:rPr>
              <a:t>removal</a:t>
            </a:r>
            <a:r>
              <a:rPr lang="en-GB" sz="2800" dirty="0" smtClean="0"/>
              <a:t> of first element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4" name="Group 31"/>
          <p:cNvGrpSpPr/>
          <p:nvPr/>
        </p:nvGrpSpPr>
        <p:grpSpPr>
          <a:xfrm>
            <a:off x="228600" y="1398900"/>
            <a:ext cx="8534400" cy="4108073"/>
            <a:chOff x="304800" y="1066800"/>
            <a:chExt cx="8534400" cy="4108073"/>
          </a:xfrm>
        </p:grpSpPr>
        <p:sp>
          <p:nvSpPr>
            <p:cNvPr id="33" name="TextBox 32"/>
            <p:cNvSpPr txBox="1"/>
            <p:nvPr/>
          </p:nvSpPr>
          <p:spPr>
            <a:xfrm>
              <a:off x="304800" y="1143000"/>
              <a:ext cx="85344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a:t>
              </a:r>
            </a:p>
            <a:p>
              <a:pPr>
                <a:tabLst>
                  <a:tab pos="231775" algn="l"/>
                  <a:tab pos="508000" algn="l"/>
                  <a:tab pos="739775"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 </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98513" algn="l"/>
                </a:tabLst>
              </a:pPr>
              <a:endParaRPr lang="en-US" sz="1600" b="1" dirty="0" smtClean="0">
                <a:latin typeface="Courier New" pitchFamily="49" charset="0"/>
                <a:cs typeface="Courier New" pitchFamily="49" charset="0"/>
              </a:endParaRP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31775" algn="l"/>
                  <a:tab pos="508000" algn="l"/>
                  <a:tab pos="739775" algn="l"/>
                </a:tabLst>
              </a:pPr>
              <a:r>
                <a:rPr lang="en-US" sz="1600" b="1" dirty="0" smtClean="0">
                  <a:latin typeface="Courier New" pitchFamily="49" charset="0"/>
                  <a:cs typeface="Courier New" pitchFamily="49" charset="0"/>
                </a:rPr>
                <a:t>		ListNode &lt;E&gt; ln;</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remove from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ln = head;</a:t>
              </a:r>
            </a:p>
            <a:p>
              <a:pPr>
                <a:tabLst>
                  <a:tab pos="231775" algn="l"/>
                  <a:tab pos="508000" algn="l"/>
                  <a:tab pos="739775" algn="l"/>
                </a:tabLst>
              </a:pPr>
              <a:r>
                <a:rPr lang="en-US" sz="1600" b="1" dirty="0" smtClean="0">
                  <a:latin typeface="Courier New" pitchFamily="49" charset="0"/>
                  <a:cs typeface="Courier New" pitchFamily="49" charset="0"/>
                </a:rPr>
                <a:t>			head = head.getNext();</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ln.getElement();</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(3/7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smtClean="0"/>
              <a:t>The </a:t>
            </a:r>
            <a:r>
              <a:rPr lang="en-GB" sz="2400" dirty="0" smtClean="0">
                <a:solidFill>
                  <a:srgbClr val="0000FF"/>
                </a:solidFill>
              </a:rPr>
              <a:t>addFirst()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gridCol w="3206338"/>
                <a:gridCol w="3230088"/>
              </a:tblGrid>
              <a:tr h="470733">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list.addFirst(99)</a:t>
                      </a:r>
                      <a:endParaRPr lang="en-US" dirty="0">
                        <a:solidFill>
                          <a:schemeClr val="tx1"/>
                        </a:solidFill>
                      </a:endParaRPr>
                    </a:p>
                  </a:txBody>
                  <a:tcPr/>
                </a:tc>
              </a:tr>
              <a:tr h="821712">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19395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323600">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 void </a:t>
            </a:r>
            <a:r>
              <a:rPr lang="en-US" sz="1200" b="1" dirty="0" smtClean="0">
                <a:latin typeface="Courier New" pitchFamily="49" charset="0"/>
                <a:cs typeface="Courier New" pitchFamily="49" charset="0"/>
              </a:rPr>
              <a:t>addFirst(E item) {</a:t>
            </a:r>
          </a:p>
          <a:p>
            <a:pPr>
              <a:tabLst>
                <a:tab pos="231775" algn="l"/>
                <a:tab pos="508000" algn="l"/>
                <a:tab pos="739775" algn="l"/>
              </a:tabLst>
            </a:pPr>
            <a:r>
              <a:rPr lang="en-US" sz="1200" b="1" dirty="0" smtClean="0">
                <a:latin typeface="Courier New" pitchFamily="49" charset="0"/>
                <a:cs typeface="Courier New" pitchFamily="49" charset="0"/>
              </a:rPr>
              <a:t>	head = </a:t>
            </a:r>
            <a:r>
              <a:rPr lang="en-US" sz="1200" b="1" dirty="0" smtClean="0">
                <a:solidFill>
                  <a:srgbClr val="0000FF"/>
                </a:solidFill>
                <a:latin typeface="Courier New" pitchFamily="49" charset="0"/>
                <a:cs typeface="Courier New" pitchFamily="49" charset="0"/>
              </a:rPr>
              <a:t>new</a:t>
            </a:r>
            <a:r>
              <a:rPr lang="en-US" sz="1200" b="1" dirty="0" smtClean="0">
                <a:latin typeface="Courier New" pitchFamily="49" charset="0"/>
                <a:cs typeface="Courier New" pitchFamily="49" charset="0"/>
              </a:rPr>
              <a:t> ListNode &lt;E&gt; (item, head); </a:t>
            </a:r>
          </a:p>
          <a:p>
            <a:pPr>
              <a:tabLst>
                <a:tab pos="231775" algn="l"/>
                <a:tab pos="508000" algn="l"/>
                <a:tab pos="739775" algn="l"/>
              </a:tabLst>
            </a:pPr>
            <a:r>
              <a:rPr lang="en-US" sz="1200" b="1" dirty="0" smtClean="0">
                <a:latin typeface="Courier New" pitchFamily="49" charset="0"/>
                <a:cs typeface="Courier New" pitchFamily="49" charset="0"/>
              </a:rPr>
              <a:t>	num_nodes++;</a:t>
            </a:r>
          </a:p>
          <a:p>
            <a:pPr>
              <a:tabLst>
                <a:tab pos="231775" algn="l"/>
                <a:tab pos="508000" algn="l"/>
                <a:tab pos="739775" algn="l"/>
              </a:tabLst>
            </a:pPr>
            <a:r>
              <a:rPr lang="en-US" sz="1200" b="1" dirty="0" smtClean="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512542" y="3113314"/>
            <a:ext cx="3004456" cy="870858"/>
            <a:chOff x="5512542" y="3113314"/>
            <a:chExt cx="3004456" cy="870858"/>
          </a:xfrm>
        </p:grpSpPr>
        <p:grpSp>
          <p:nvGrpSpPr>
            <p:cNvPr id="70" name="Group 69"/>
            <p:cNvGrpSpPr/>
            <p:nvPr/>
          </p:nvGrpSpPr>
          <p:grpSpPr>
            <a:xfrm>
              <a:off x="6680033" y="3603172"/>
              <a:ext cx="620486" cy="381000"/>
              <a:chOff x="2569028" y="3320143"/>
              <a:chExt cx="620486" cy="381000"/>
            </a:xfrm>
          </p:grpSpPr>
          <p:sp>
            <p:nvSpPr>
              <p:cNvPr id="81" name="Rectangle 80"/>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82" name="Rectangle 81"/>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83" name="Straight Connector 82"/>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512542" y="3113314"/>
              <a:ext cx="642257" cy="359229"/>
              <a:chOff x="2275114" y="4278085"/>
              <a:chExt cx="642257" cy="359229"/>
            </a:xfrm>
          </p:grpSpPr>
          <p:sp>
            <p:nvSpPr>
              <p:cNvPr id="79" name="TextBox 78"/>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80" name="Rectangle 79"/>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77" name="Rectangle 76"/>
            <p:cNvSpPr/>
            <p:nvPr/>
          </p:nvSpPr>
          <p:spPr>
            <a:xfrm>
              <a:off x="7874743" y="336368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8" name="TextBox 77"/>
            <p:cNvSpPr txBox="1"/>
            <p:nvPr/>
          </p:nvSpPr>
          <p:spPr>
            <a:xfrm>
              <a:off x="7428427" y="3113314"/>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84" name="Rectangle 83"/>
          <p:cNvSpPr/>
          <p:nvPr/>
        </p:nvSpPr>
        <p:spPr>
          <a:xfrm>
            <a:off x="7874743" y="336368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a:t>
            </a:r>
            <a:endParaRPr lang="en-SG" sz="1400" dirty="0">
              <a:solidFill>
                <a:schemeClr val="tx1"/>
              </a:solidFill>
            </a:endParaRPr>
          </a:p>
        </p:txBody>
      </p:sp>
      <p:grpSp>
        <p:nvGrpSpPr>
          <p:cNvPr id="26" name="Group 25"/>
          <p:cNvGrpSpPr/>
          <p:nvPr/>
        </p:nvGrpSpPr>
        <p:grpSpPr>
          <a:xfrm>
            <a:off x="6291524" y="3061313"/>
            <a:ext cx="609600" cy="381000"/>
            <a:chOff x="6791612" y="3189514"/>
            <a:chExt cx="609600" cy="381000"/>
          </a:xfrm>
        </p:grpSpPr>
        <p:sp>
          <p:nvSpPr>
            <p:cNvPr id="86" name="Rectangle 85"/>
            <p:cNvSpPr/>
            <p:nvPr/>
          </p:nvSpPr>
          <p:spPr>
            <a:xfrm>
              <a:off x="6791612" y="3189514"/>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87" name="Rectangle 86"/>
            <p:cNvSpPr/>
            <p:nvPr/>
          </p:nvSpPr>
          <p:spPr>
            <a:xfrm>
              <a:off x="7172612" y="3189514"/>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grpSp>
      <p:cxnSp>
        <p:nvCxnSpPr>
          <p:cNvPr id="89" name="Straight Arrow Connector 88"/>
          <p:cNvCxnSpPr/>
          <p:nvPr/>
        </p:nvCxnSpPr>
        <p:spPr>
          <a:xfrm>
            <a:off x="6789545" y="3271156"/>
            <a:ext cx="80988" cy="3075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24814" y="3418114"/>
            <a:ext cx="947710" cy="3211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727325" y="3213083"/>
            <a:ext cx="531392" cy="211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5420013" y="4241071"/>
            <a:ext cx="3080656" cy="1137556"/>
            <a:chOff x="5420013" y="4241071"/>
            <a:chExt cx="3080656" cy="1137556"/>
          </a:xfrm>
        </p:grpSpPr>
        <p:grpSp>
          <p:nvGrpSpPr>
            <p:cNvPr id="92" name="Group 91"/>
            <p:cNvGrpSpPr/>
            <p:nvPr/>
          </p:nvGrpSpPr>
          <p:grpSpPr>
            <a:xfrm>
              <a:off x="6099858" y="4997627"/>
              <a:ext cx="1861458" cy="381000"/>
              <a:chOff x="2737245" y="4958442"/>
              <a:chExt cx="1861458" cy="381000"/>
            </a:xfrm>
          </p:grpSpPr>
          <p:grpSp>
            <p:nvGrpSpPr>
              <p:cNvPr id="99" name="Group 98"/>
              <p:cNvGrpSpPr/>
              <p:nvPr/>
            </p:nvGrpSpPr>
            <p:grpSpPr>
              <a:xfrm>
                <a:off x="2737245" y="4958442"/>
                <a:ext cx="903515" cy="381000"/>
                <a:chOff x="2737245" y="4697185"/>
                <a:chExt cx="903515" cy="381000"/>
              </a:xfrm>
            </p:grpSpPr>
            <p:sp>
              <p:nvSpPr>
                <p:cNvPr id="104" name="Rectangle 103"/>
                <p:cNvSpPr/>
                <p:nvPr/>
              </p:nvSpPr>
              <p:spPr>
                <a:xfrm>
                  <a:off x="2737245" y="4697185"/>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05" name="Rectangle 104"/>
                <p:cNvSpPr/>
                <p:nvPr/>
              </p:nvSpPr>
              <p:spPr>
                <a:xfrm>
                  <a:off x="3118245" y="4697185"/>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06" name="Straight Arrow Connector 105"/>
                <p:cNvCxnSpPr/>
                <p:nvPr/>
              </p:nvCxnSpPr>
              <p:spPr>
                <a:xfrm>
                  <a:off x="3194446" y="4898571"/>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651645" y="4958442"/>
                <a:ext cx="947058" cy="381000"/>
                <a:chOff x="3651645" y="4697185"/>
                <a:chExt cx="947058" cy="381000"/>
              </a:xfrm>
            </p:grpSpPr>
            <p:sp>
              <p:nvSpPr>
                <p:cNvPr id="101" name="Rectangle 100"/>
                <p:cNvSpPr/>
                <p:nvPr/>
              </p:nvSpPr>
              <p:spPr>
                <a:xfrm>
                  <a:off x="3651645" y="4697185"/>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02" name="Rectangle 101"/>
                <p:cNvSpPr/>
                <p:nvPr/>
              </p:nvSpPr>
              <p:spPr>
                <a:xfrm>
                  <a:off x="4032645" y="4697185"/>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03" name="Straight Arrow Connector 102"/>
                <p:cNvCxnSpPr/>
                <p:nvPr/>
              </p:nvCxnSpPr>
              <p:spPr>
                <a:xfrm>
                  <a:off x="4152389" y="4876800"/>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93" name="Group 92"/>
            <p:cNvGrpSpPr/>
            <p:nvPr/>
          </p:nvGrpSpPr>
          <p:grpSpPr>
            <a:xfrm>
              <a:off x="5420013" y="4306385"/>
              <a:ext cx="642257" cy="359229"/>
              <a:chOff x="2275114" y="4278085"/>
              <a:chExt cx="642257" cy="359229"/>
            </a:xfrm>
          </p:grpSpPr>
          <p:sp>
            <p:nvSpPr>
              <p:cNvPr id="97" name="TextBox 9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98" name="Rectangle 9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95" name="Rectangle 94"/>
            <p:cNvSpPr/>
            <p:nvPr/>
          </p:nvSpPr>
          <p:spPr>
            <a:xfrm>
              <a:off x="7858414" y="44914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96" name="TextBox 95"/>
            <p:cNvSpPr txBox="1"/>
            <p:nvPr/>
          </p:nvSpPr>
          <p:spPr>
            <a:xfrm>
              <a:off x="7412098" y="4241071"/>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107" name="Rectangle 106"/>
          <p:cNvSpPr/>
          <p:nvPr/>
        </p:nvSpPr>
        <p:spPr>
          <a:xfrm>
            <a:off x="7858414" y="449797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n+1</a:t>
            </a:r>
            <a:endParaRPr lang="en-SG" sz="1100" i="1" dirty="0">
              <a:solidFill>
                <a:schemeClr val="tx1"/>
              </a:solidFill>
            </a:endParaRPr>
          </a:p>
        </p:txBody>
      </p:sp>
      <p:grpSp>
        <p:nvGrpSpPr>
          <p:cNvPr id="109" name="Group 108"/>
          <p:cNvGrpSpPr/>
          <p:nvPr/>
        </p:nvGrpSpPr>
        <p:grpSpPr>
          <a:xfrm>
            <a:off x="6218318" y="4300943"/>
            <a:ext cx="609600" cy="381000"/>
            <a:chOff x="6791612" y="3189514"/>
            <a:chExt cx="609600" cy="381000"/>
          </a:xfrm>
        </p:grpSpPr>
        <p:sp>
          <p:nvSpPr>
            <p:cNvPr id="110" name="Rectangle 109"/>
            <p:cNvSpPr/>
            <p:nvPr/>
          </p:nvSpPr>
          <p:spPr>
            <a:xfrm>
              <a:off x="6791612" y="3189514"/>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111" name="Rectangle 110"/>
            <p:cNvSpPr/>
            <p:nvPr/>
          </p:nvSpPr>
          <p:spPr>
            <a:xfrm>
              <a:off x="7172612" y="3189514"/>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grpSp>
      <p:cxnSp>
        <p:nvCxnSpPr>
          <p:cNvPr id="112" name="Straight Arrow Connector 111"/>
          <p:cNvCxnSpPr/>
          <p:nvPr/>
        </p:nvCxnSpPr>
        <p:spPr>
          <a:xfrm flipH="1">
            <a:off x="6480858" y="4521653"/>
            <a:ext cx="258864" cy="4259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632285" y="4611185"/>
            <a:ext cx="467573" cy="5377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10" idx="1"/>
          </p:cNvCxnSpPr>
          <p:nvPr/>
        </p:nvCxnSpPr>
        <p:spPr>
          <a:xfrm flipV="1">
            <a:off x="5647206" y="4491443"/>
            <a:ext cx="571112" cy="1044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57511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dissolve">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par>
                                <p:cTn id="43" presetID="9"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76"/>
                                        </p:tgtEl>
                                      </p:cBhvr>
                                    </p:animEffect>
                                    <p:set>
                                      <p:cBhvr>
                                        <p:cTn id="50" dur="1" fill="hold">
                                          <p:stCondLst>
                                            <p:cond delay="499"/>
                                          </p:stCondLst>
                                        </p:cTn>
                                        <p:tgtEl>
                                          <p:spTgt spid="76"/>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dissolve">
                                      <p:cBhvr>
                                        <p:cTn id="54" dur="500"/>
                                        <p:tgtEl>
                                          <p:spTgt spid="9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dissolve">
                                      <p:cBhvr>
                                        <p:cTn id="59" dur="500"/>
                                        <p:tgtEl>
                                          <p:spTgt spid="8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8"/>
                                        </p:tgtEl>
                                        <p:attrNameLst>
                                          <p:attrName>style.visibility</p:attrName>
                                        </p:attrNameLst>
                                      </p:cBhvr>
                                      <p:to>
                                        <p:strVal val="visible"/>
                                      </p:to>
                                    </p:set>
                                    <p:animEffect transition="in" filter="dissolve">
                                      <p:cBhvr>
                                        <p:cTn id="64" dur="500"/>
                                        <p:tgtEl>
                                          <p:spTgt spid="108"/>
                                        </p:tgtEl>
                                      </p:cBhvr>
                                    </p:animEffect>
                                  </p:childTnLst>
                                </p:cTn>
                              </p:par>
                              <p:par>
                                <p:cTn id="65" presetID="9" presetClass="entr" presetSubtype="0"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dissolve">
                                      <p:cBhvr>
                                        <p:cTn id="67" dur="500"/>
                                        <p:tgtEl>
                                          <p:spTgt spid="9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dissolve">
                                      <p:cBhvr>
                                        <p:cTn id="72" dur="500"/>
                                        <p:tgtEl>
                                          <p:spTgt spid="109"/>
                                        </p:tgtEl>
                                      </p:cBhvr>
                                    </p:animEffect>
                                  </p:childTnLst>
                                </p:cTn>
                              </p:par>
                              <p:par>
                                <p:cTn id="73" presetID="9" presetClass="entr" presetSubtype="0" fill="hold" nodeType="with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dissolve">
                                      <p:cBhvr>
                                        <p:cTn id="75" dur="500"/>
                                        <p:tgtEl>
                                          <p:spTgt spid="11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94"/>
                                        </p:tgtEl>
                                      </p:cBhvr>
                                    </p:animEffect>
                                    <p:set>
                                      <p:cBhvr>
                                        <p:cTn id="80" dur="1" fill="hold">
                                          <p:stCondLst>
                                            <p:cond delay="499"/>
                                          </p:stCondLst>
                                        </p:cTn>
                                        <p:tgtEl>
                                          <p:spTgt spid="94"/>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dissolve">
                                      <p:cBhvr>
                                        <p:cTn id="8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animBg="1"/>
      <p:bldP spid="10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(4/7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smtClean="0"/>
              <a:t>The </a:t>
            </a:r>
            <a:r>
              <a:rPr lang="en-GB" sz="2400" dirty="0" smtClean="0">
                <a:solidFill>
                  <a:srgbClr val="0000FF"/>
                </a:solidFill>
              </a:rPr>
              <a:t>removeFirst()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gridCol w="3206338"/>
                <a:gridCol w="3230088"/>
              </a:tblGrid>
              <a:tr h="399876">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list.removeFirst()</a:t>
                      </a:r>
                      <a:endParaRPr lang="en-US" dirty="0">
                        <a:solidFill>
                          <a:schemeClr val="tx1"/>
                        </a:solidFill>
                      </a:endParaRPr>
                    </a:p>
                  </a:txBody>
                  <a:tcPr/>
                </a:tc>
              </a:tr>
              <a:tr h="698024">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01423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124365">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a:t>
            </a:r>
            <a:r>
              <a:rPr lang="en-US" sz="1200" b="1" dirty="0" smtClean="0">
                <a:latin typeface="Courier New" pitchFamily="49" charset="0"/>
                <a:cs typeface="Courier New" pitchFamily="49" charset="0"/>
              </a:rPr>
              <a:t> E removeFirst()</a:t>
            </a:r>
            <a:r>
              <a:rPr lang="en-US" sz="1200" b="1" dirty="0" smtClean="0">
                <a:solidFill>
                  <a:srgbClr val="0000FF"/>
                </a:solidFill>
                <a:latin typeface="Courier New" pitchFamily="49" charset="0"/>
                <a:cs typeface="Courier New" pitchFamily="49" charset="0"/>
              </a:rPr>
              <a:t> throws </a:t>
            </a:r>
            <a:r>
              <a:rPr lang="en-US" sz="1200" b="1" dirty="0" smtClean="0">
                <a:latin typeface="Courier New" pitchFamily="49" charset="0"/>
                <a:cs typeface="Courier New" pitchFamily="49" charset="0"/>
              </a:rPr>
              <a:t>NoSuchElementException {</a:t>
            </a:r>
          </a:p>
          <a:p>
            <a:pPr>
              <a:tabLst>
                <a:tab pos="231775" algn="l"/>
                <a:tab pos="508000" algn="l"/>
                <a:tab pos="739775" algn="l"/>
              </a:tabLst>
            </a:pPr>
            <a:r>
              <a:rPr lang="en-US" sz="1200" b="1" dirty="0" smtClean="0">
                <a:latin typeface="Courier New" pitchFamily="49" charset="0"/>
                <a:cs typeface="Courier New" pitchFamily="49" charset="0"/>
              </a:rPr>
              <a:t>	ListNode &lt;E&gt; ln;</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(head == </a:t>
            </a:r>
            <a:r>
              <a:rPr lang="en-US" sz="1200" b="1" dirty="0" smtClean="0">
                <a:solidFill>
                  <a:srgbClr val="006600"/>
                </a:solidFill>
                <a:latin typeface="Courier New" pitchFamily="49" charset="0"/>
                <a:cs typeface="Courier New" pitchFamily="49" charset="0"/>
              </a:rPr>
              <a:t>null</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throw new </a:t>
            </a:r>
            <a:r>
              <a:rPr lang="en-US" sz="1200" b="1" dirty="0" smtClean="0">
                <a:latin typeface="Courier New" pitchFamily="49" charset="0"/>
                <a:cs typeface="Courier New" pitchFamily="49" charset="0"/>
              </a:rPr>
              <a:t>NoSuchElementException(</a:t>
            </a:r>
            <a:r>
              <a:rPr lang="en-US" sz="1200" b="1" dirty="0" smtClean="0">
                <a:solidFill>
                  <a:srgbClr val="006600"/>
                </a:solidFill>
                <a:latin typeface="Courier New" pitchFamily="49" charset="0"/>
                <a:cs typeface="Courier New" pitchFamily="49" charset="0"/>
              </a:rPr>
              <a:t>"can't remove"</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 </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ln = head; head = head.getNext(); num_nodes--;</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ln.getElement();</a:t>
            </a:r>
          </a:p>
          <a:p>
            <a:pPr>
              <a:tabLst>
                <a:tab pos="231775" algn="l"/>
                <a:tab pos="508000" algn="l"/>
                <a:tab pos="739775" algn="l"/>
              </a:tabLst>
            </a:pP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smtClean="0"/>
              <a:t>can’t remove</a:t>
            </a:r>
            <a:endParaRPr lang="en-US" dirty="0"/>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smtClean="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5446537" y="3557908"/>
            <a:ext cx="3102428" cy="903515"/>
            <a:chOff x="5446537" y="3557908"/>
            <a:chExt cx="3102428" cy="903515"/>
          </a:xfrm>
        </p:grpSpPr>
        <p:grpSp>
          <p:nvGrpSpPr>
            <p:cNvPr id="65" name="Group 64"/>
            <p:cNvGrpSpPr/>
            <p:nvPr/>
          </p:nvGrpSpPr>
          <p:grpSpPr>
            <a:xfrm>
              <a:off x="5903737" y="4080423"/>
              <a:ext cx="1861458" cy="381000"/>
              <a:chOff x="2514600" y="4757057"/>
              <a:chExt cx="1861458" cy="381000"/>
            </a:xfrm>
          </p:grpSpPr>
          <p:grpSp>
            <p:nvGrpSpPr>
              <p:cNvPr id="72" name="Group 34"/>
              <p:cNvGrpSpPr/>
              <p:nvPr/>
            </p:nvGrpSpPr>
            <p:grpSpPr>
              <a:xfrm>
                <a:off x="2514600" y="4757057"/>
                <a:ext cx="903515" cy="381000"/>
                <a:chOff x="2514600" y="4495800"/>
                <a:chExt cx="903515" cy="381000"/>
              </a:xfrm>
            </p:grpSpPr>
            <p:sp>
              <p:nvSpPr>
                <p:cNvPr id="77" name="Rectangle 76"/>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78" name="Rectangle 77"/>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79" name="Straight Arrow Connector 78"/>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Group 33"/>
              <p:cNvGrpSpPr/>
              <p:nvPr/>
            </p:nvGrpSpPr>
            <p:grpSpPr>
              <a:xfrm>
                <a:off x="3429000" y="4757057"/>
                <a:ext cx="947058" cy="381000"/>
                <a:chOff x="3429000" y="4495800"/>
                <a:chExt cx="947058" cy="381000"/>
              </a:xfrm>
            </p:grpSpPr>
            <p:sp>
              <p:nvSpPr>
                <p:cNvPr id="74" name="Rectangle 73"/>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75" name="Rectangle 74"/>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76" name="Straight Arrow Connector 75"/>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p:cNvGrpSpPr/>
            <p:nvPr/>
          </p:nvGrpSpPr>
          <p:grpSpPr>
            <a:xfrm>
              <a:off x="5446537" y="3590566"/>
              <a:ext cx="642257" cy="359229"/>
              <a:chOff x="2275114" y="4278085"/>
              <a:chExt cx="642257" cy="359229"/>
            </a:xfrm>
          </p:grpSpPr>
          <p:sp>
            <p:nvSpPr>
              <p:cNvPr id="70" name="TextBox 6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71" name="Rectangle 7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68" name="Rectangle 67"/>
            <p:cNvSpPr/>
            <p:nvPr/>
          </p:nvSpPr>
          <p:spPr>
            <a:xfrm>
              <a:off x="7906710" y="38082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69" name="TextBox 68"/>
            <p:cNvSpPr txBox="1"/>
            <p:nvPr/>
          </p:nvSpPr>
          <p:spPr>
            <a:xfrm>
              <a:off x="7460394" y="3557908"/>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80" name="Rectangle 79"/>
          <p:cNvSpPr/>
          <p:nvPr/>
        </p:nvSpPr>
        <p:spPr>
          <a:xfrm>
            <a:off x="7896657" y="379680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n-1</a:t>
            </a:r>
            <a:endParaRPr lang="en-SG" sz="1100" i="1" dirty="0">
              <a:solidFill>
                <a:schemeClr val="tx1"/>
              </a:solidFill>
            </a:endParaRPr>
          </a:p>
        </p:txBody>
      </p:sp>
      <p:cxnSp>
        <p:nvCxnSpPr>
          <p:cNvPr id="67" name="Straight Arrow Connector 66"/>
          <p:cNvCxnSpPr/>
          <p:nvPr/>
        </p:nvCxnSpPr>
        <p:spPr>
          <a:xfrm>
            <a:off x="5658809" y="38953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6251567" y="3492969"/>
            <a:ext cx="642257" cy="359229"/>
            <a:chOff x="6850961" y="504503"/>
            <a:chExt cx="642257" cy="359229"/>
          </a:xfrm>
        </p:grpSpPr>
        <p:sp>
          <p:nvSpPr>
            <p:cNvPr id="83" name="TextBox 82"/>
            <p:cNvSpPr txBox="1"/>
            <p:nvPr/>
          </p:nvSpPr>
          <p:spPr>
            <a:xfrm>
              <a:off x="6850961" y="504503"/>
              <a:ext cx="642257" cy="276999"/>
            </a:xfrm>
            <a:prstGeom prst="rect">
              <a:avLst/>
            </a:prstGeom>
            <a:noFill/>
          </p:spPr>
          <p:txBody>
            <a:bodyPr wrap="square" rtlCol="0">
              <a:spAutoFit/>
            </a:bodyPr>
            <a:lstStyle/>
            <a:p>
              <a:r>
                <a:rPr lang="en-US" sz="1200" dirty="0" smtClean="0"/>
                <a:t>ln</a:t>
              </a:r>
              <a:endParaRPr lang="en-SG" sz="1200" dirty="0"/>
            </a:p>
          </p:txBody>
        </p:sp>
        <p:sp>
          <p:nvSpPr>
            <p:cNvPr id="84" name="Rectangle 83"/>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85" name="Straight Arrow Connector 84"/>
          <p:cNvCxnSpPr/>
          <p:nvPr/>
        </p:nvCxnSpPr>
        <p:spPr>
          <a:xfrm flipH="1">
            <a:off x="5963380" y="379919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686137" y="3867565"/>
            <a:ext cx="1132000" cy="174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96892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dissolve">
                                      <p:cBhvr>
                                        <p:cTn id="44" dur="500"/>
                                        <p:tgtEl>
                                          <p:spTgt spid="81"/>
                                        </p:tgtEl>
                                      </p:cBhvr>
                                    </p:animEffect>
                                  </p:childTnLst>
                                </p:cTn>
                              </p:par>
                              <p:par>
                                <p:cTn id="45" presetID="9"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dissolve">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dissolve">
                                      <p:cBhvr>
                                        <p:cTn id="52" dur="500"/>
                                        <p:tgtEl>
                                          <p:spTgt spid="8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dissolve">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dissolve">
                                      <p:cBhvr>
                                        <p:cTn id="66" dur="500"/>
                                        <p:tgtEl>
                                          <p:spTgt spid="8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dissolve">
                                      <p:cBhvr>
                                        <p:cTn id="7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a:t>
            </a:r>
            <a:r>
              <a:rPr lang="en-US" sz="3600" dirty="0">
                <a:latin typeface="Britannic Bold" panose="020B0903060703020204" pitchFamily="34" charset="0"/>
              </a:rPr>
              <a:t>5</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smtClean="0"/>
              <a:t>Printing of the linked list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"Nothing to print..."</a:t>
              </a:r>
              <a:r>
                <a:rPr lang="en-US" sz="1600" b="1" dirty="0" smtClean="0">
                  <a:latin typeface="Courier New" pitchFamily="49" charset="0"/>
                  <a:cs typeface="Courier New" pitchFamily="49" charset="0"/>
                </a:rPr>
                <a:t>);</a:t>
              </a:r>
            </a:p>
            <a:p>
              <a:pPr>
                <a:tabLst>
                  <a:tab pos="290513" algn="l"/>
                  <a:tab pos="566738" algn="l"/>
                  <a:tab pos="855663" algn="l"/>
                </a:tabLst>
              </a:pPr>
              <a:endParaRPr lang="en-US" sz="1600" b="1" dirty="0" smtClean="0">
                <a:latin typeface="Courier New" pitchFamily="49" charset="0"/>
                <a:cs typeface="Courier New" pitchFamily="49" charset="0"/>
              </a:endParaRPr>
            </a:p>
            <a:p>
              <a:pPr>
                <a:tabLst>
                  <a:tab pos="290513" algn="l"/>
                  <a:tab pos="566738" algn="l"/>
                  <a:tab pos="855663" algn="l"/>
                </a:tabLst>
              </a:pPr>
              <a:r>
                <a:rPr lang="en-US" sz="1600" b="1" dirty="0" smtClean="0">
                  <a:latin typeface="Courier New" pitchFamily="49" charset="0"/>
                  <a:cs typeface="Courier New" pitchFamily="49" charset="0"/>
                </a:rPr>
                <a:t>		ListNode &lt;E&gt; ln = head;</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 </a:t>
              </a:r>
              <a:r>
                <a:rPr lang="nn-NO" sz="1600" b="1" dirty="0" smtClean="0">
                  <a:latin typeface="Courier New" pitchFamily="49" charset="0"/>
                  <a:cs typeface="Courier New" pitchFamily="49" charset="0"/>
                </a:rPr>
                <a:t>i=</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num_nodes; i++) {</a:t>
              </a:r>
            </a:p>
            <a:p>
              <a:pPr>
                <a:tabLst>
                  <a:tab pos="290513" algn="l"/>
                  <a:tab pos="566738" algn="l"/>
                  <a:tab pos="855663" algn="l"/>
                </a:tabLst>
              </a:pPr>
              <a:r>
                <a:rPr lang="en-US" sz="1600" b="1" dirty="0" smtClean="0">
                  <a:latin typeface="Courier New" pitchFamily="49" charset="0"/>
                  <a:cs typeface="Courier New" pitchFamily="49" charset="0"/>
                </a:rPr>
                <a:t>			ln = ln.getNext();</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en-US" sz="1600" b="1" dirty="0" smtClean="0">
                  <a:latin typeface="Courier New" pitchFamily="49" charset="0"/>
                  <a:cs typeface="Courier New" pitchFamily="49" charset="0"/>
                </a:rPr>
                <a:t>		}</a:t>
              </a:r>
            </a:p>
            <a:p>
              <a:pPr>
                <a:tabLst>
                  <a:tab pos="290513" algn="l"/>
                  <a:tab pos="566738" algn="l"/>
                  <a:tab pos="855663"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#1 (</a:t>
            </a:r>
            <a:r>
              <a:rPr lang="en-US" sz="3600" dirty="0">
                <a:latin typeface="Britannic Bold" panose="020B0903060703020204" pitchFamily="34" charset="0"/>
              </a:rPr>
              <a:t>6</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838200"/>
            <a:ext cx="8229600" cy="533400"/>
          </a:xfrm>
        </p:spPr>
        <p:txBody>
          <a:bodyPr>
            <a:normAutofit/>
          </a:bodyPr>
          <a:lstStyle/>
          <a:p>
            <a:r>
              <a:rPr lang="en-GB" sz="2400" dirty="0" smtClean="0"/>
              <a:t>Example use #1</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smtClean="0">
                  <a:latin typeface="Courier New" pitchFamily="49" charset="0"/>
                  <a:cs typeface="Courier New" pitchFamily="49" charset="0"/>
                </a:rPr>
                <a:t>		BasicLinkedList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TestBasicLinkedList1.java</a:t>
              </a:r>
            </a:p>
          </p:txBody>
        </p:sp>
      </p:grpSp>
      <p:sp>
        <p:nvSpPr>
          <p:cNvPr id="12" name="TextBox 11"/>
          <p:cNvSpPr txBox="1"/>
          <p:nvPr/>
        </p:nvSpPr>
        <p:spPr>
          <a:xfrm>
            <a:off x="4648200" y="4267200"/>
            <a:ext cx="3733800" cy="1200329"/>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 ccc, bbb, aaa.</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 bbb, aaa.</a:t>
            </a:r>
          </a:p>
          <a:p>
            <a:r>
              <a:rPr lang="en-US" b="1" dirty="0" smtClean="0">
                <a:latin typeface="Courier New" pitchFamily="49" charset="0"/>
                <a:cs typeface="Courier New" pitchFamily="49" charset="0"/>
              </a:rPr>
              <a:t>List is: xxxx,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#2 (</a:t>
            </a:r>
            <a:r>
              <a:rPr lang="en-US" sz="3600" dirty="0">
                <a:latin typeface="Britannic Bold" panose="020B0903060703020204" pitchFamily="34" charset="0"/>
              </a:rPr>
              <a:t>7</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38462" y="873442"/>
            <a:ext cx="8229600" cy="533400"/>
          </a:xfrm>
        </p:spPr>
        <p:txBody>
          <a:bodyPr>
            <a:normAutofit/>
          </a:bodyPr>
          <a:lstStyle/>
          <a:p>
            <a:r>
              <a:rPr lang="en-GB" sz="2400" dirty="0" smtClean="0"/>
              <a:t>Example use #2</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smtClean="0">
                  <a:latin typeface="Courier New" pitchFamily="49" charset="0"/>
                  <a:cs typeface="Courier New" pitchFamily="49" charset="0"/>
                </a:rPr>
                <a:t>		BasicLinkedList &lt;Integer&gt;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34</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12</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9</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p>
            <a:p>
              <a:pPr>
                <a:tabLst>
                  <a:tab pos="269875"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TextBox 12"/>
          <p:cNvSpPr txBox="1"/>
          <p:nvPr/>
        </p:nvSpPr>
        <p:spPr>
          <a:xfrm>
            <a:off x="4629462" y="3235642"/>
            <a:ext cx="3733800" cy="923330"/>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 9, 12, 34.</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 12, 34.</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Programs used in this lecture</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dirty="0" smtClean="0">
                <a:solidFill>
                  <a:srgbClr val="0000FF"/>
                </a:solidFill>
              </a:rPr>
              <a:t>For Array implementation of List:</a:t>
            </a:r>
          </a:p>
          <a:p>
            <a:pPr lvl="2">
              <a:spcBef>
                <a:spcPts val="600"/>
              </a:spcBef>
              <a:spcAft>
                <a:spcPts val="0"/>
              </a:spcAft>
            </a:pPr>
            <a:r>
              <a:rPr lang="en-US" sz="2000" dirty="0" smtClean="0"/>
              <a:t>ListInterface.java</a:t>
            </a:r>
          </a:p>
          <a:p>
            <a:pPr lvl="2">
              <a:spcBef>
                <a:spcPts val="600"/>
              </a:spcBef>
              <a:spcAft>
                <a:spcPts val="0"/>
              </a:spcAft>
            </a:pPr>
            <a:r>
              <a:rPr lang="en-US" sz="2000" dirty="0" smtClean="0"/>
              <a:t>ListUsingArray.java, TestListUsingArray.java</a:t>
            </a:r>
          </a:p>
          <a:p>
            <a:pPr lvl="1">
              <a:spcBef>
                <a:spcPts val="1200"/>
              </a:spcBef>
              <a:spcAft>
                <a:spcPts val="0"/>
              </a:spcAft>
            </a:pPr>
            <a:r>
              <a:rPr lang="en-US" sz="2400" dirty="0" smtClean="0">
                <a:solidFill>
                  <a:srgbClr val="0000FF"/>
                </a:solidFill>
              </a:rPr>
              <a:t>For Linked List implementation of List:</a:t>
            </a:r>
          </a:p>
          <a:p>
            <a:pPr lvl="2">
              <a:spcBef>
                <a:spcPts val="600"/>
              </a:spcBef>
              <a:spcAft>
                <a:spcPts val="0"/>
              </a:spcAft>
            </a:pPr>
            <a:r>
              <a:rPr lang="en-US" sz="2000" dirty="0" smtClean="0"/>
              <a:t>ListNode.java</a:t>
            </a:r>
          </a:p>
          <a:p>
            <a:pPr lvl="2">
              <a:spcBef>
                <a:spcPts val="600"/>
              </a:spcBef>
              <a:spcAft>
                <a:spcPts val="0"/>
              </a:spcAft>
            </a:pPr>
            <a:r>
              <a:rPr lang="en-US" sz="2000" dirty="0" smtClean="0"/>
              <a:t>ListInterface.java (same ListInterface.java as in array implementation)</a:t>
            </a:r>
          </a:p>
          <a:p>
            <a:pPr lvl="2">
              <a:spcBef>
                <a:spcPts val="600"/>
              </a:spcBef>
              <a:spcAft>
                <a:spcPts val="0"/>
              </a:spcAft>
            </a:pPr>
            <a:r>
              <a:rPr lang="en-US" sz="2000" dirty="0" smtClean="0"/>
              <a:t>BasicLinkedList.java, TestBasicLinkedList1.java, TestBasicLinkedList2.java</a:t>
            </a:r>
          </a:p>
          <a:p>
            <a:pPr lvl="2">
              <a:spcBef>
                <a:spcPts val="600"/>
              </a:spcBef>
              <a:spcAft>
                <a:spcPts val="0"/>
              </a:spcAft>
            </a:pPr>
            <a:r>
              <a:rPr lang="en-US" sz="2000" dirty="0" smtClean="0"/>
              <a:t>EnhancedListInterface.java</a:t>
            </a:r>
          </a:p>
          <a:p>
            <a:pPr lvl="2">
              <a:spcBef>
                <a:spcPts val="600"/>
              </a:spcBef>
              <a:spcAft>
                <a:spcPts val="0"/>
              </a:spcAft>
            </a:pPr>
            <a:r>
              <a:rPr lang="en-US" sz="2000" dirty="0" smtClean="0"/>
              <a:t>EnhancedLinkedList.java, TestEnhancedLinkedList.java</a:t>
            </a:r>
          </a:p>
          <a:p>
            <a:pPr lvl="2">
              <a:spcBef>
                <a:spcPts val="600"/>
              </a:spcBef>
              <a:spcAft>
                <a:spcPts val="0"/>
              </a:spcAft>
            </a:pPr>
            <a:r>
              <a:rPr lang="en-US" sz="2000" dirty="0" smtClean="0"/>
              <a:t>TailedLinkedList.java, TestTailedLinkedList.java</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smtClean="0">
                <a:solidFill>
                  <a:srgbClr val="C00000"/>
                </a:solidFill>
                <a:latin typeface="Britannic Bold" panose="020B0903060703020204" pitchFamily="34" charset="0"/>
              </a:rPr>
              <a:t>4</a:t>
            </a:r>
            <a:r>
              <a:rPr lang="en-US" sz="4400" dirty="0" smtClean="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Exploring variants of linked list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(1/11)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smtClean="0"/>
              <a:t>We explore different implementations of Linked List</a:t>
            </a:r>
          </a:p>
          <a:p>
            <a:pPr lvl="1">
              <a:lnSpc>
                <a:spcPct val="110000"/>
              </a:lnSpc>
              <a:spcBef>
                <a:spcPts val="600"/>
              </a:spcBef>
            </a:pPr>
            <a:r>
              <a:rPr lang="en-GB" sz="2000" dirty="0" smtClean="0"/>
              <a:t>Basic Linked List, Tailed Linked List, Circular Linked List, Doubly Linked List, etc.</a:t>
            </a:r>
          </a:p>
          <a:p>
            <a:pPr>
              <a:lnSpc>
                <a:spcPct val="110000"/>
              </a:lnSpc>
              <a:spcBef>
                <a:spcPts val="1200"/>
              </a:spcBef>
            </a:pPr>
            <a:r>
              <a:rPr lang="en-GB" sz="2400" dirty="0" smtClean="0"/>
              <a:t>When nodes are to be inserted to the middle of the linked list, BasicLinkedList (BLL) is not good enough.</a:t>
            </a:r>
          </a:p>
          <a:p>
            <a:pPr>
              <a:lnSpc>
                <a:spcPct val="110000"/>
              </a:lnSpc>
              <a:spcBef>
                <a:spcPts val="1200"/>
              </a:spcBef>
            </a:pPr>
            <a:r>
              <a:rPr lang="en-GB" sz="2400" dirty="0" smtClean="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smtClean="0"/>
              <a:t>We will enhance BLL to include some additional methods. We shall call this </a:t>
            </a:r>
            <a:r>
              <a:rPr lang="en-GB" sz="2400" dirty="0" smtClean="0">
                <a:solidFill>
                  <a:srgbClr val="0000FF"/>
                </a:solidFill>
              </a:rPr>
              <a:t>Enhanced Linked List </a:t>
            </a:r>
            <a:r>
              <a:rPr lang="en-GB" sz="2400" dirty="0" smtClean="0"/>
              <a:t>(ELL).</a:t>
            </a:r>
          </a:p>
          <a:p>
            <a:pPr lvl="1">
              <a:lnSpc>
                <a:spcPct val="110000"/>
              </a:lnSpc>
              <a:spcBef>
                <a:spcPts val="600"/>
              </a:spcBef>
            </a:pPr>
            <a:r>
              <a:rPr lang="en-GB" sz="2000" dirty="0" smtClean="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(2/11)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smtClean="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boolean</a:t>
              </a:r>
              <a:r>
                <a:rPr lang="en-SG" b="1" dirty="0" smtClean="0">
                  <a:latin typeface="Courier New" pitchFamily="49" charset="0"/>
                  <a:cs typeface="Courier New" pitchFamily="49" charset="0"/>
                </a:rPr>
                <a:t> 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New</a:t>
              </a:r>
              <a:endParaRPr lang="en-SG" sz="1600" dirty="0">
                <a:solidFill>
                  <a:schemeClr val="tx1"/>
                </a:solidFill>
              </a:endParaRPr>
            </a:p>
          </p:txBody>
        </p:sp>
      </p:gr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990601"/>
            <a:ext cx="8458200" cy="5592018"/>
            <a:chOff x="304800" y="990601"/>
            <a:chExt cx="8458200" cy="5592018"/>
          </a:xfrm>
        </p:grpSpPr>
        <p:grpSp>
          <p:nvGrpSpPr>
            <p:cNvPr id="4" name="Group 31"/>
            <p:cNvGrpSpPr/>
            <p:nvPr/>
          </p:nvGrpSpPr>
          <p:grpSpPr>
            <a:xfrm>
              <a:off x="304800" y="990601"/>
              <a:ext cx="8458200" cy="5468249"/>
              <a:chOff x="381000" y="1066800"/>
              <a:chExt cx="8458200" cy="5071658"/>
            </a:xfrm>
          </p:grpSpPr>
          <p:sp>
            <p:nvSpPr>
              <p:cNvPr id="33" name="TextBox 32"/>
              <p:cNvSpPr txBox="1"/>
              <p:nvPr/>
            </p:nvSpPr>
            <p:spPr>
              <a:xfrm>
                <a:off x="381000" y="1143000"/>
                <a:ext cx="8458200" cy="49954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class </a:t>
                </a:r>
                <a:r>
                  <a:rPr lang="en-SG" sz="1600" b="1" dirty="0" smtClean="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8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getHead()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head;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current.setNext(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current.getNext()));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a:t>
                </a:r>
                <a:r>
                  <a:rPr lang="en-SG" sz="1600"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smtClean="0">
                    <a:latin typeface="Courier New" pitchFamily="49" charset="0"/>
                    <a:cs typeface="Courier New" pitchFamily="49" charset="0"/>
                  </a:rPr>
                  <a:t>			head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sz="1600" b="1" dirty="0" smtClean="0">
                    <a:latin typeface="Courier New" pitchFamily="49" charset="0"/>
                    <a:cs typeface="Courier New" pitchFamily="49" charset="0"/>
                  </a:rPr>
                  <a:t>		num_nodes++;</a:t>
                </a:r>
              </a:p>
              <a:p>
                <a:pPr>
                  <a:tabLst>
                    <a:tab pos="271463" algn="l"/>
                    <a:tab pos="542925" algn="l"/>
                    <a:tab pos="803275" algn="l"/>
                    <a:tab pos="1074738"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smtClean="0">
                  <a:cs typeface="Courier New" pitchFamily="49" charset="0"/>
                </a:rPr>
                <a:t>To continue on next slide</a:t>
              </a:r>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(3/11)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Same as in </a:t>
              </a:r>
              <a:r>
                <a:rPr lang="en-US" dirty="0" smtClean="0">
                  <a:solidFill>
                    <a:srgbClr val="0000FF"/>
                  </a:solidFill>
                </a:rPr>
                <a:t>BasicLinkedList.java</a:t>
              </a:r>
              <a:endParaRPr lang="en-SG" dirty="0">
                <a:solidFill>
                  <a:srgbClr val="0000FF"/>
                </a:solidFill>
              </a:endParaRPr>
            </a:p>
          </p:txBody>
        </p:sp>
      </p:grpSp>
      <p:sp>
        <p:nvSpPr>
          <p:cNvPr id="1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(4/11)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33" name="TextBox 32"/>
          <p:cNvSpPr txBox="1"/>
          <p:nvPr/>
        </p:nvSpPr>
        <p:spPr>
          <a:xfrm>
            <a:off x="228600" y="1295400"/>
            <a:ext cx="8686800" cy="23083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smtClean="0">
                <a:solidFill>
                  <a:srgbClr val="0000FF"/>
                </a:solidFill>
                <a:latin typeface="Courier New" pitchFamily="49" charset="0"/>
                <a:cs typeface="Courier New" pitchFamily="49" charset="0"/>
              </a:rPr>
              <a:t>public void </a:t>
            </a:r>
            <a:r>
              <a:rPr lang="en-SG" b="1" dirty="0" smtClean="0">
                <a:solidFill>
                  <a:srgbClr val="C00000"/>
                </a:solidFill>
                <a:latin typeface="Courier New" pitchFamily="49" charset="0"/>
                <a:cs typeface="Courier New" pitchFamily="49" charset="0"/>
              </a:rPr>
              <a:t>addAfter</a:t>
            </a:r>
            <a:r>
              <a:rPr lang="en-SG" b="1" dirty="0" smtClean="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if</a:t>
            </a:r>
            <a:r>
              <a:rPr lang="en-SG" b="1" dirty="0" smtClean="0">
                <a:latin typeface="Courier New" pitchFamily="49" charset="0"/>
                <a:cs typeface="Courier New" pitchFamily="49" charset="0"/>
              </a:rPr>
              <a:t> (current != </a:t>
            </a:r>
            <a:r>
              <a:rPr lang="en-SG" b="1" dirty="0" smtClean="0">
                <a:solidFill>
                  <a:srgbClr val="006600"/>
                </a:solidFill>
                <a:latin typeface="Courier New" pitchFamily="49" charset="0"/>
                <a:cs typeface="Courier New" pitchFamily="49" charset="0"/>
              </a:rPr>
              <a:t>null</a:t>
            </a:r>
            <a:r>
              <a:rPr lang="en-SG" b="1" dirty="0" smtClean="0">
                <a:latin typeface="Courier New" pitchFamily="49" charset="0"/>
                <a:cs typeface="Courier New" pitchFamily="49" charset="0"/>
              </a:rPr>
              <a:t>) { </a:t>
            </a:r>
          </a:p>
          <a:p>
            <a:pPr>
              <a:tabLst>
                <a:tab pos="271463" algn="l"/>
                <a:tab pos="542925" algn="l"/>
                <a:tab pos="803275" algn="l"/>
                <a:tab pos="1074738" algn="l"/>
              </a:tabLst>
            </a:pPr>
            <a:r>
              <a:rPr lang="en-SG" b="1" dirty="0" smtClean="0">
                <a:latin typeface="Courier New" pitchFamily="49" charset="0"/>
                <a:cs typeface="Courier New" pitchFamily="49" charset="0"/>
              </a:rPr>
              <a:t>		current.setNext(</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&lt;E&gt;(item,current.getNext()));</a:t>
            </a:r>
          </a:p>
          <a:p>
            <a:pPr>
              <a:tabLst>
                <a:tab pos="271463" algn="l"/>
                <a:tab pos="542925" algn="l"/>
                <a:tab pos="803275" algn="l"/>
                <a:tab pos="1074738" algn="l"/>
              </a:tabLst>
            </a:pP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else</a:t>
            </a:r>
            <a:r>
              <a:rPr lang="en-SG" b="1" dirty="0" smtClean="0">
                <a:latin typeface="Courier New" pitchFamily="49" charset="0"/>
                <a:cs typeface="Courier New" pitchFamily="49" charset="0"/>
              </a:rPr>
              <a:t> { </a:t>
            </a:r>
            <a:r>
              <a:rPr lang="en-SG"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smtClean="0">
                <a:latin typeface="Courier New" pitchFamily="49" charset="0"/>
                <a:cs typeface="Courier New" pitchFamily="49" charset="0"/>
              </a:rPr>
              <a:t>		head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smtClean="0">
                <a:latin typeface="Courier New" pitchFamily="49" charset="0"/>
                <a:cs typeface="Courier New" pitchFamily="49" charset="0"/>
              </a:rPr>
              <a:t>	}</a:t>
            </a:r>
          </a:p>
          <a:p>
            <a:pPr>
              <a:tabLst>
                <a:tab pos="271463" algn="l"/>
                <a:tab pos="542925" algn="l"/>
                <a:tab pos="803275" algn="l"/>
                <a:tab pos="1074738" algn="l"/>
              </a:tabLst>
            </a:pPr>
            <a:r>
              <a:rPr lang="en-SG" b="1" dirty="0" smtClean="0">
                <a:latin typeface="Courier New" pitchFamily="49" charset="0"/>
                <a:cs typeface="Courier New" pitchFamily="49" charset="0"/>
              </a:rPr>
              <a:t>	num_nodes++;</a:t>
            </a:r>
          </a:p>
          <a:p>
            <a:pPr>
              <a:tabLst>
                <a:tab pos="271463" algn="l"/>
                <a:tab pos="542925" algn="l"/>
                <a:tab pos="803275" algn="l"/>
                <a:tab pos="1074738"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5</a:t>
            </a:r>
            <a:endParaRPr lang="en-US" sz="2000" i="1" dirty="0">
              <a:solidFill>
                <a:srgbClr val="FF0000"/>
              </a:solidFill>
              <a:latin typeface="Helvetica" pitchFamily="34"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item</a:t>
                </a:r>
                <a:endParaRPr lang="en-US" altLang="zh-CN" sz="2000" i="1" dirty="0">
                  <a:latin typeface="Arial" pitchFamily="34" charset="0"/>
                  <a:ea typeface="SimSun" pitchFamily="2" charset="-122"/>
                </a:endParaRP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par>
                          <p:cTn id="19" fill="hold">
                            <p:stCondLst>
                              <p:cond delay="1000"/>
                            </p:stCondLst>
                            <p:childTnLst>
                              <p:par>
                                <p:cTn id="20" presetID="9" presetClass="exit" presetSubtype="0" fill="hold" grpId="0" nodeType="afterEffect">
                                  <p:stCondLst>
                                    <p:cond delay="0"/>
                                  </p:stCondLst>
                                  <p:childTnLst>
                                    <p:animEffect transition="out" filter="dissolve">
                                      <p:cBhvr>
                                        <p:cTn id="21" dur="500"/>
                                        <p:tgtEl>
                                          <p:spTgt spid="62"/>
                                        </p:tgtEl>
                                      </p:cBhvr>
                                    </p:animEffect>
                                    <p:set>
                                      <p:cBhvr>
                                        <p:cTn id="22" dur="1" fill="hold">
                                          <p:stCondLst>
                                            <p:cond delay="499"/>
                                          </p:stCondLst>
                                        </p:cTn>
                                        <p:tgtEl>
                                          <p:spTgt spid="62"/>
                                        </p:tgtEl>
                                        <p:attrNameLst>
                                          <p:attrName>style.visibility</p:attrName>
                                        </p:attrNameLst>
                                      </p:cBhvr>
                                      <p:to>
                                        <p:strVal val="hidden"/>
                                      </p:to>
                                    </p:set>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3">
                                            <p:txEl>
                                              <p:pRg st="3" end="3"/>
                                            </p:txEl>
                                          </p:spTgt>
                                        </p:tgtEl>
                                        <p:attrNameLst>
                                          <p:attrName>style.visibility</p:attrName>
                                        </p:attrNameLst>
                                      </p:cBhvr>
                                      <p:to>
                                        <p:strVal val="visible"/>
                                      </p:to>
                                    </p:set>
                                    <p:animEffect transition="in" filter="dissolve">
                                      <p:cBhvr>
                                        <p:cTn id="31" dur="500"/>
                                        <p:tgtEl>
                                          <p:spTgt spid="33">
                                            <p:txEl>
                                              <p:pRg st="3" end="3"/>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3">
                                            <p:txEl>
                                              <p:pRg st="4" end="4"/>
                                            </p:txEl>
                                          </p:spTgt>
                                        </p:tgtEl>
                                        <p:attrNameLst>
                                          <p:attrName>style.visibility</p:attrName>
                                        </p:attrNameLst>
                                      </p:cBhvr>
                                      <p:to>
                                        <p:strVal val="visible"/>
                                      </p:to>
                                    </p:set>
                                    <p:animEffect transition="in" filter="dissolve">
                                      <p:cBhvr>
                                        <p:cTn id="35" dur="500"/>
                                        <p:tgtEl>
                                          <p:spTgt spid="33">
                                            <p:txEl>
                                              <p:pRg st="4" end="4"/>
                                            </p:txEl>
                                          </p:spTgt>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dissolve">
                                      <p:cBhvr>
                                        <p:cTn id="39" dur="500"/>
                                        <p:tgtEl>
                                          <p:spTgt spid="3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3">
                                            <p:txEl>
                                              <p:pRg st="6" end="6"/>
                                            </p:txEl>
                                          </p:spTgt>
                                        </p:tgtEl>
                                        <p:attrNameLst>
                                          <p:attrName>style.visibility</p:attrName>
                                        </p:attrNameLst>
                                      </p:cBhvr>
                                      <p:to>
                                        <p:strVal val="visible"/>
                                      </p:to>
                                    </p:set>
                                    <p:animEffect transition="in" filter="dissolve">
                                      <p:cBhvr>
                                        <p:cTn id="44" dur="500"/>
                                        <p:tgtEl>
                                          <p:spTgt spid="33">
                                            <p:txEl>
                                              <p:pRg st="6" end="6"/>
                                            </p:txEl>
                                          </p:spTgt>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33">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dissolv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(5/11)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ListNode &lt;E&gt; nextPtr =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(6/11)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ListNode&lt;E&gt; nextPtr = current.getNext();</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nextPtr</a:t>
              </a:r>
              <a:endParaRPr lang="en-US" sz="2000" i="1" dirty="0">
                <a:solidFill>
                  <a:srgbClr val="C00000"/>
                </a:solidFill>
                <a:latin typeface="Helvetica" pitchFamily="34" charset="0"/>
              </a:endParaRP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(7/11)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temp;</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C00000"/>
                    </a:solidFill>
                    <a:latin typeface="Arial" pitchFamily="34" charset="0"/>
                    <a:ea typeface="SimSun" pitchFamily="2" charset="-122"/>
                  </a:rPr>
                  <a:t>a</a:t>
                </a:r>
                <a:r>
                  <a:rPr lang="en-US" altLang="zh-CN" sz="2000" i="1" baseline="-25000" dirty="0" smtClean="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smtClean="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(8/11)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smtClean="0"/>
              <a:t>remove(E item) </a:t>
            </a:r>
          </a:p>
          <a:p>
            <a:pPr lvl="1">
              <a:spcBef>
                <a:spcPts val="0"/>
              </a:spcBef>
            </a:pPr>
            <a:r>
              <a:rPr lang="en-GB" sz="2000" dirty="0" smtClean="0"/>
              <a:t>Search for item in list</a:t>
            </a:r>
          </a:p>
          <a:p>
            <a:pPr lvl="1">
              <a:spcBef>
                <a:spcPts val="0"/>
              </a:spcBef>
            </a:pPr>
            <a:r>
              <a:rPr lang="en-GB" sz="2000" dirty="0" smtClean="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smtClean="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smtClean="0"/>
              <a:t>List ADT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smtClean="0"/>
              <a:t>Adding and removing elements in an array</a:t>
            </a:r>
          </a:p>
          <a:p>
            <a:pPr marL="857250" lvl="1" indent="-322263">
              <a:spcBef>
                <a:spcPts val="0"/>
              </a:spcBef>
              <a:buClr>
                <a:schemeClr val="tx1"/>
              </a:buClr>
              <a:buSzPct val="120000"/>
              <a:buFont typeface="Wingdings" pitchFamily="2" charset="2"/>
              <a:buChar char="§"/>
              <a:defRPr/>
            </a:pPr>
            <a:r>
              <a:rPr lang="en-GB" sz="1800" dirty="0" smtClean="0"/>
              <a:t>Time and space efficiency</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smtClean="0"/>
              <a:t>Linked list approach</a:t>
            </a:r>
          </a:p>
          <a:p>
            <a:pPr marL="857250" lvl="1" indent="-322263">
              <a:spcBef>
                <a:spcPts val="0"/>
              </a:spcBef>
              <a:buClr>
                <a:schemeClr val="tx1"/>
              </a:buClr>
              <a:buSzPct val="120000"/>
              <a:buFont typeface="Wingdings" pitchFamily="2" charset="2"/>
              <a:buChar char="§"/>
              <a:defRPr/>
            </a:pPr>
            <a:r>
              <a:rPr lang="en-GB" sz="1800" dirty="0" smtClean="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smtClean="0"/>
              <a:t>BasicLinkedList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smtClean="0"/>
              <a:t>EnhancedLinkedList, TailedLinkedList</a:t>
            </a:r>
            <a:endParaRPr lang="en-GB" sz="2000" dirty="0" smtClean="0"/>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smtClean="0"/>
              <a:t>CircularLinkedList, DoublyLinkedList</a:t>
            </a:r>
            <a:endParaRPr lang="en-GB" sz="1800" dirty="0" smtClean="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(9/11)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smtClean="0">
                <a:solidFill>
                  <a:srgbClr val="C00000"/>
                </a:solidFill>
                <a:latin typeface="Courier New" pitchFamily="49" charset="0"/>
                <a:cs typeface="Courier New" pitchFamily="49" charset="0"/>
              </a:rPr>
              <a:t>remove</a:t>
            </a:r>
            <a:r>
              <a:rPr lang="en-SG" b="1" dirty="0" smtClean="0">
                <a:latin typeface="Courier New" pitchFamily="49" charset="0"/>
                <a:cs typeface="Courier New" pitchFamily="49" charset="0"/>
              </a:rPr>
              <a:t>(E item)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smtClean="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item</a:t>
              </a:r>
              <a:endParaRPr lang="en-US" sz="2000" i="1" dirty="0">
                <a:solidFill>
                  <a:srgbClr val="C00000"/>
                </a:solidFill>
                <a:latin typeface="Helvetica" pitchFamily="34" charset="0"/>
              </a:endParaRP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smtClean="0">
                  <a:solidFill>
                    <a:srgbClr val="C00000"/>
                  </a:solidFill>
                  <a:latin typeface="Helvetica" pitchFamily="34" charset="0"/>
                </a:rPr>
                <a:t>curr</a:t>
              </a:r>
              <a:endParaRPr lang="en-US" sz="2000" i="1" dirty="0">
                <a:solidFill>
                  <a:srgbClr val="C00000"/>
                </a:solidFill>
                <a:latin typeface="Helvetica" pitchFamily="34" charset="0"/>
              </a:endParaRP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prev</a:t>
              </a:r>
              <a:endParaRPr lang="en-US" sz="2000" i="1" dirty="0">
                <a:solidFill>
                  <a:srgbClr val="C00000"/>
                </a:solidFill>
                <a:latin typeface="Helvetica" pitchFamily="34" charset="0"/>
              </a:endParaRP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(10/11)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EnhancedLinkedList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"yyy"</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1" name="TextBox 10"/>
          <p:cNvSpPr txBox="1"/>
          <p:nvPr/>
        </p:nvSpPr>
        <p:spPr>
          <a:xfrm>
            <a:off x="3810000" y="3124200"/>
            <a:ext cx="4800600" cy="1477328"/>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1</a:t>
            </a:r>
          </a:p>
          <a:p>
            <a:r>
              <a:rPr lang="en-US" b="1" dirty="0" smtClean="0">
                <a:latin typeface="Courier New" pitchFamily="49" charset="0"/>
                <a:cs typeface="Courier New" pitchFamily="49" charset="0"/>
              </a:rPr>
              <a:t>List is: ccc, bbb, aaa.</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Part 2</a:t>
            </a:r>
          </a:p>
          <a:p>
            <a:r>
              <a:rPr lang="en-US" b="1" dirty="0" smtClean="0">
                <a:latin typeface="Courier New" pitchFamily="49" charset="0"/>
                <a:cs typeface="Courier New" pitchFamily="49" charset="0"/>
              </a:rPr>
              <a:t>List is: ccc, yyy, xxx, bbb, aaa.</a:t>
            </a:r>
            <a:endParaRPr lang="en-SG" b="1" dirty="0">
              <a:latin typeface="Courier New" pitchFamily="49" charset="0"/>
              <a:cs typeface="Courier New" pitchFamily="49" charset="0"/>
            </a:endParaRPr>
          </a:p>
        </p:txBody>
      </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(11/11)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smtClean="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current = list.getHead();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smtClean="0">
                  <a:latin typeface="Courier New" pitchFamily="49" charset="0"/>
                  <a:cs typeface="Courier New" pitchFamily="49" charset="0"/>
                </a:rPr>
                <a:t>			list.removeAfter(current);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4"</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2" name="TextBox 11"/>
          <p:cNvSpPr txBox="1"/>
          <p:nvPr/>
        </p:nvSpPr>
        <p:spPr>
          <a:xfrm>
            <a:off x="4572000" y="3048000"/>
            <a:ext cx="4191000" cy="1477328"/>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3</a:t>
            </a:r>
          </a:p>
          <a:p>
            <a:r>
              <a:rPr lang="en-US" b="1" dirty="0" smtClean="0">
                <a:latin typeface="Courier New" pitchFamily="49" charset="0"/>
                <a:cs typeface="Courier New" pitchFamily="49" charset="0"/>
              </a:rPr>
              <a:t>List is: ccc, yyy, bbb, aaa.</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Part 4</a:t>
            </a:r>
          </a:p>
          <a:p>
            <a:r>
              <a:rPr lang="en-US" b="1" dirty="0" smtClean="0">
                <a:latin typeface="Courier New" pitchFamily="49" charset="0"/>
                <a:cs typeface="Courier New" pitchFamily="49" charset="0"/>
              </a:rPr>
              <a:t>List is: yyy,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(1/10)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smtClean="0"/>
              <a:t>We further improve on </a:t>
            </a:r>
            <a:r>
              <a:rPr lang="en-GB" sz="2400" dirty="0" smtClean="0">
                <a:solidFill>
                  <a:srgbClr val="0000FF"/>
                </a:solidFill>
              </a:rPr>
              <a:t>Enhanced Linked List</a:t>
            </a:r>
            <a:endParaRPr lang="en-GB" sz="2400" dirty="0" smtClean="0"/>
          </a:p>
          <a:p>
            <a:pPr lvl="1">
              <a:spcBef>
                <a:spcPts val="600"/>
              </a:spcBef>
            </a:pPr>
            <a:r>
              <a:rPr lang="en-GB" sz="2000" dirty="0" smtClean="0"/>
              <a:t>To address the issue that adding to the end is slow</a:t>
            </a:r>
          </a:p>
          <a:p>
            <a:pPr lvl="1">
              <a:spcBef>
                <a:spcPts val="600"/>
              </a:spcBef>
            </a:pPr>
            <a:r>
              <a:rPr lang="en-GB" sz="2000" dirty="0" smtClean="0"/>
              <a:t>Add an extra data member called </a:t>
            </a:r>
            <a:r>
              <a:rPr lang="en-GB" sz="2000" dirty="0" smtClean="0">
                <a:solidFill>
                  <a:srgbClr val="C00000"/>
                </a:solidFill>
              </a:rPr>
              <a:t>tail</a:t>
            </a:r>
          </a:p>
          <a:p>
            <a:pPr lvl="1">
              <a:spcBef>
                <a:spcPts val="600"/>
              </a:spcBef>
            </a:pPr>
            <a:r>
              <a:rPr lang="en-GB" sz="2000" dirty="0" smtClean="0"/>
              <a:t>Extra data member means extra maintenance too – no free lunch!</a:t>
            </a:r>
          </a:p>
          <a:p>
            <a:pPr lvl="1">
              <a:spcBef>
                <a:spcPts val="600"/>
              </a:spcBef>
            </a:pPr>
            <a:r>
              <a:rPr lang="en-GB" sz="2000" dirty="0" smtClean="0"/>
              <a:t>(Note: We could have created this </a:t>
            </a:r>
            <a:r>
              <a:rPr lang="en-GB" sz="2000" dirty="0">
                <a:solidFill>
                  <a:srgbClr val="0000FF"/>
                </a:solidFill>
              </a:rPr>
              <a:t>T</a:t>
            </a:r>
            <a:r>
              <a:rPr lang="en-GB" sz="2000" dirty="0" smtClean="0">
                <a:solidFill>
                  <a:srgbClr val="0000FF"/>
                </a:solidFill>
              </a:rPr>
              <a:t>ailed Linked List </a:t>
            </a:r>
            <a:r>
              <a:rPr lang="en-GB" sz="2000" dirty="0" smtClean="0"/>
              <a:t>as a subclass of </a:t>
            </a:r>
            <a:r>
              <a:rPr lang="en-GB" sz="2000" dirty="0" smtClean="0">
                <a:solidFill>
                  <a:srgbClr val="0000FF"/>
                </a:solidFill>
              </a:rPr>
              <a:t>Enhanced Linked List</a:t>
            </a:r>
            <a:r>
              <a:rPr lang="en-GB" sz="2000" dirty="0" smtClean="0"/>
              <a:t>, but here we will create it from scratch.)</a:t>
            </a:r>
          </a:p>
          <a:p>
            <a:pPr>
              <a:spcBef>
                <a:spcPts val="1200"/>
              </a:spcBef>
            </a:pPr>
            <a:r>
              <a:rPr lang="en-GB" sz="2400" dirty="0" smtClean="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(2/10)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A new data member: </a:t>
            </a:r>
            <a:r>
              <a:rPr lang="en-GB" sz="2400" dirty="0" smtClean="0">
                <a:solidFill>
                  <a:srgbClr val="C00000"/>
                </a:solidFill>
              </a:rPr>
              <a:t>tail</a:t>
            </a:r>
          </a:p>
          <a:p>
            <a:pPr>
              <a:spcBef>
                <a:spcPts val="600"/>
              </a:spcBef>
            </a:pPr>
            <a:r>
              <a:rPr lang="en-GB" sz="2400" dirty="0" smtClean="0"/>
              <a:t>Extra maintenance needed, eg: see </a:t>
            </a:r>
            <a:r>
              <a:rPr lang="en-GB" sz="2400" dirty="0" smtClean="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de-DE" sz="1600" b="1" dirty="0" smtClean="0">
                  <a:solidFill>
                    <a:srgbClr val="0000FF"/>
                  </a:solidFill>
                  <a:latin typeface="Courier New" pitchFamily="49" charset="0"/>
                  <a:cs typeface="Courier New" pitchFamily="49" charset="0"/>
                </a:rPr>
                <a:t>class</a:t>
              </a:r>
              <a:r>
                <a:rPr lang="de-DE" sz="1600" b="1" dirty="0" smtClean="0">
                  <a:latin typeface="Courier New" pitchFamily="49" charset="0"/>
                  <a:cs typeface="Courier New" pitchFamily="49" charset="0"/>
                </a:rPr>
                <a:t> TailedLinkedList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de-DE" sz="1600" b="1" dirty="0" smtClean="0">
                  <a:latin typeface="Courier New" pitchFamily="49" charset="0"/>
                  <a:cs typeface="Courier New" pitchFamily="49" charset="0"/>
                </a:rPr>
                <a:t>{</a:t>
              </a:r>
            </a:p>
            <a:p>
              <a:pPr>
                <a:tabLst>
                  <a:tab pos="266700"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a:t>
              </a:r>
              <a:r>
                <a:rPr lang="en-SG" sz="1600" b="1" dirty="0" smtClean="0">
                  <a:latin typeface="Courier New" pitchFamily="49" charset="0"/>
                  <a:cs typeface="Courier New" pitchFamily="49" charset="0"/>
                </a:rPr>
                <a:t>ListNode &lt;E&gt; getTail()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tail;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New code</a:t>
              </a:r>
              <a:endParaRPr lang="en-SG" dirty="0"/>
            </a:p>
          </p:txBody>
        </p:sp>
      </p:grpSp>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(3/10)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With the new member </a:t>
            </a:r>
            <a:r>
              <a:rPr lang="en-GB" sz="2400" dirty="0" smtClean="0">
                <a:solidFill>
                  <a:srgbClr val="C00000"/>
                </a:solidFill>
              </a:rPr>
              <a:t>tail</a:t>
            </a:r>
            <a:r>
              <a:rPr lang="en-GB" sz="2400" dirty="0" smtClean="0"/>
              <a:t>, can add to the end of the list directly by creating a new method </a:t>
            </a:r>
            <a:r>
              <a:rPr lang="en-GB" sz="2400" dirty="0" smtClean="0">
                <a:solidFill>
                  <a:srgbClr val="0000FF"/>
                </a:solidFill>
              </a:rPr>
              <a:t>addLast()</a:t>
            </a:r>
          </a:p>
          <a:p>
            <a:pPr lvl="1">
              <a:spcBef>
                <a:spcPts val="0"/>
              </a:spcBef>
            </a:pPr>
            <a:r>
              <a:rPr lang="en-GB" sz="2000" dirty="0" smtClean="0"/>
              <a:t>Remember to update </a:t>
            </a:r>
            <a:r>
              <a:rPr lang="en-GB" sz="2000" dirty="0" smtClean="0">
                <a:solidFill>
                  <a:srgbClr val="C00000"/>
                </a:solidFill>
              </a:rPr>
              <a:t>tail</a:t>
            </a:r>
            <a:endParaRPr lang="en-GB" sz="2400" dirty="0" smtClean="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tail.setNext(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(4/10)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smtClean="0">
                <a:solidFill>
                  <a:srgbClr val="006600"/>
                </a:solidFill>
              </a:rPr>
              <a:t>Case 1: </a:t>
            </a:r>
            <a:r>
              <a:rPr lang="en-GB" sz="2000" dirty="0" smtClean="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400" b="1" dirty="0" smtClean="0">
                  <a:latin typeface="Courier New" pitchFamily="49" charset="0"/>
                  <a:cs typeface="Courier New" pitchFamily="49" charset="0"/>
                </a:rPr>
                <a:t>		if (head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    </a:t>
              </a:r>
            </a:p>
            <a:p>
              <a:pPr>
                <a:tabLst>
                  <a:tab pos="269875" algn="l"/>
                  <a:tab pos="539750" algn="l"/>
                  <a:tab pos="809625" algn="l"/>
                  <a:tab pos="1079500" algn="l"/>
                </a:tabLst>
              </a:pPr>
              <a:r>
                <a:rPr lang="en-SG" sz="1400" b="1" dirty="0" smtClean="0">
                  <a:latin typeface="Courier New" pitchFamily="49" charset="0"/>
                  <a:cs typeface="Courier New" pitchFamily="49" charset="0"/>
                </a:rPr>
                <a:t>			tail.setNext(</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num_nodes++;</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smtClean="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smtClean="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 </a:t>
            </a:r>
            <a:r>
              <a:rPr kumimoji="0" lang="en-GB" sz="2000" b="0" i="0" u="none" strike="noStrike" kern="0" cap="none" spc="0" normalizeH="0" baseline="0" noProof="0" dirty="0" smtClean="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smtClean="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smtClean="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(5/10)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smtClean="0">
                <a:solidFill>
                  <a:srgbClr val="C00000"/>
                </a:solidFill>
              </a:rPr>
              <a:t>addAfter()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current.setNext(</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tail)  </a:t>
              </a:r>
              <a:endParaRPr lang="en-SG" sz="16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r>
                <a:rPr lang="en-SG" sz="1600" b="1" dirty="0" smtClean="0">
                  <a:solidFill>
                    <a:srgbClr val="663300"/>
                  </a:solidFill>
                  <a:latin typeface="Courier New" pitchFamily="49" charset="0"/>
                  <a:cs typeface="Courier New" pitchFamily="49" charset="0"/>
                </a:rPr>
                <a:t>// add to the front of the list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smtClean="0"/>
              <a:t>We may replace our earlier </a:t>
            </a:r>
            <a:r>
              <a:rPr lang="en-US" sz="2000" dirty="0" smtClean="0">
                <a:solidFill>
                  <a:srgbClr val="C00000"/>
                </a:solidFill>
              </a:rPr>
              <a:t>addFirst() </a:t>
            </a:r>
            <a:r>
              <a:rPr lang="en-US" sz="2000" dirty="0" smtClean="0"/>
              <a:t>method (in </a:t>
            </a:r>
            <a:r>
              <a:rPr lang="en-US" sz="2000" dirty="0" smtClean="0">
                <a:hlinkClick r:id="rId3" action="ppaction://hlinksldjump"/>
              </a:rPr>
              <a:t>slide 55</a:t>
            </a:r>
            <a:r>
              <a:rPr lang="en-US" sz="2000" dirty="0" smtClean="0"/>
              <a:t>) with a simpler one that merely calls </a:t>
            </a:r>
            <a:r>
              <a:rPr lang="en-US" sz="2000" dirty="0" smtClean="0">
                <a:solidFill>
                  <a:srgbClr val="C00000"/>
                </a:solidFill>
              </a:rPr>
              <a:t>addAfter()</a:t>
            </a:r>
            <a:r>
              <a:rPr lang="en-US" sz="2000" dirty="0" smtClean="0"/>
              <a:t>. How?</a:t>
            </a:r>
          </a:p>
          <a:p>
            <a:pPr>
              <a:spcAft>
                <a:spcPts val="600"/>
              </a:spcAft>
            </a:pPr>
            <a:r>
              <a:rPr lang="en-US" sz="2000" dirty="0" smtClean="0"/>
              <a:t>Hint: Study the </a:t>
            </a:r>
            <a:r>
              <a:rPr lang="en-US" sz="2000" dirty="0" smtClean="0">
                <a:solidFill>
                  <a:srgbClr val="C00000"/>
                </a:solidFill>
              </a:rPr>
              <a:t>removeFirst() </a:t>
            </a:r>
            <a:r>
              <a:rPr lang="en-US" sz="2000" dirty="0" smtClean="0"/>
              <a:t>method (</a:t>
            </a:r>
            <a:r>
              <a:rPr lang="en-US" sz="2000" dirty="0" smtClean="0">
                <a:hlinkClick r:id="rId4" action="ppaction://hlinksldjump"/>
              </a:rPr>
              <a:t>slide 62</a:t>
            </a:r>
            <a:r>
              <a:rPr lang="en-US" sz="2000" dirty="0" smtClean="0"/>
              <a:t>).</a:t>
            </a:r>
            <a:endParaRPr lang="en-SG" sz="20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smtClean="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smtClean="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(6/10)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current.setNext(</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current.getNext()));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(current == tail)  </a:t>
              </a:r>
              <a:endParaRPr lang="en-SG" sz="14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endParaRPr lang="en-SG" sz="14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1A</a:t>
            </a:r>
          </a:p>
          <a:p>
            <a:pPr lvl="1">
              <a:spcBef>
                <a:spcPts val="600"/>
              </a:spcBef>
            </a:pPr>
            <a:r>
              <a:rPr lang="en-GB" sz="1800" dirty="0" smtClean="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1</a:t>
            </a:r>
            <a:r>
              <a:rPr lang="en-US" sz="4400" dirty="0" smtClean="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Motivation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smtClean="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smtClean="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smtClean="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(7/10)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r>
                <a:rPr lang="en-SG" sz="1400" b="1" dirty="0" smtClean="0">
                  <a:solidFill>
                    <a:srgbClr val="663300"/>
                  </a:solidFill>
                  <a:latin typeface="Courier New" pitchFamily="49" charset="0"/>
                  <a:cs typeface="Courier New" pitchFamily="49" charset="0"/>
                </a:rPr>
                <a:t>// add to the front of the list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head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head);</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(tail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2A</a:t>
            </a:r>
          </a:p>
          <a:p>
            <a:pPr lvl="1">
              <a:spcBef>
                <a:spcPts val="600"/>
              </a:spcBef>
            </a:pPr>
            <a:r>
              <a:rPr lang="en-GB" sz="1800" dirty="0" smtClean="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smtClean="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(8/10)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smtClean="0">
                <a:solidFill>
                  <a:srgbClr val="C00000"/>
                </a:solidFill>
              </a:rPr>
              <a:t>removeAfter()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E temp;</a:t>
              </a:r>
              <a:endParaRPr lang="en-SG" sz="15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 </a:t>
              </a:r>
              <a:r>
                <a:rPr lang="en-SG" sz="1500" b="1" dirty="0" smtClean="0">
                  <a:latin typeface="Courier New" pitchFamily="49" charset="0"/>
                  <a:cs typeface="Courier New" pitchFamily="49" charset="0"/>
                </a:rPr>
                <a:t>(current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a:t>
              </a:r>
              <a:r>
                <a:rPr lang="en-SG" sz="1500" b="1" dirty="0" smtClean="0">
                  <a:latin typeface="Courier New" pitchFamily="49" charset="0"/>
                  <a:cs typeface="Courier New" pitchFamily="49" charset="0"/>
                </a:rPr>
                <a:t> (nextPtr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 </a:t>
              </a:r>
              <a:r>
                <a:rPr lang="en-US" sz="1500" b="1" dirty="0" smtClean="0">
                  <a:latin typeface="Courier New" pitchFamily="49" charset="0"/>
                  <a:cs typeface="Courier New" pitchFamily="49" charset="0"/>
                </a:rPr>
                <a:t>(nextPtr.getNext()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last node is removed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smtClean="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if current == null, we want to remove head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tail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 </a:t>
              </a:r>
              <a:r>
                <a:rPr lang="en-US" sz="1500" b="1" dirty="0" smtClean="0">
                  <a:solidFill>
                    <a:srgbClr val="0000FF"/>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(9/10)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smtClean="0">
                <a:solidFill>
                  <a:srgbClr val="C00000"/>
                </a:solidFill>
              </a:rPr>
              <a:t>removeFirst() </a:t>
            </a:r>
            <a:r>
              <a:rPr lang="en-GB" sz="2400" dirty="0" smtClean="0"/>
              <a:t>method</a:t>
            </a:r>
          </a:p>
          <a:p>
            <a:pPr lvl="1">
              <a:spcBef>
                <a:spcPts val="600"/>
              </a:spcBef>
            </a:pPr>
            <a:r>
              <a:rPr lang="en-GB" sz="2000" dirty="0" smtClean="0"/>
              <a:t>removeFirst() is a special case in removeAfter()</a:t>
            </a:r>
          </a:p>
          <a:p>
            <a:pPr lvl="1">
              <a:spcBef>
                <a:spcPts val="600"/>
              </a:spcBef>
            </a:pPr>
            <a:endParaRPr lang="en-GB" sz="2000" dirty="0" smtClean="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removeFirst()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removeAfter(</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Study the full</a:t>
            </a:r>
            <a:r>
              <a:rPr kumimoji="0" lang="en-GB" sz="2400" b="0" i="0" u="none" strike="noStrike" kern="0" cap="none" spc="0" normalizeH="0" noProof="0" dirty="0" smtClean="0">
                <a:ln>
                  <a:noFill/>
                </a:ln>
                <a:solidFill>
                  <a:schemeClr val="tx1"/>
                </a:solidFill>
                <a:effectLst/>
                <a:uLnTx/>
                <a:uFillTx/>
                <a:latin typeface="+mn-lt"/>
                <a:ea typeface="+mn-ea"/>
                <a:cs typeface="+mn-cs"/>
              </a:rPr>
              <a:t> program </a:t>
            </a:r>
            <a:r>
              <a:rPr kumimoji="0" lang="en-GB" sz="2400" b="0" i="0" u="none" strike="noStrike" kern="0" cap="none" spc="0" normalizeH="0" noProof="0" dirty="0" smtClean="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smtClean="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smtClean="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smtClean="0">
              <a:ln>
                <a:noFill/>
              </a:ln>
              <a:solidFill>
                <a:schemeClr val="tx1"/>
              </a:solidFill>
              <a:effectLst/>
              <a:uLnTx/>
              <a:uFillTx/>
              <a:latin typeface="+mn-lt"/>
              <a:cs typeface="+mn-cs"/>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Test Tailed Linked List (10/10)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500" b="1" dirty="0" smtClean="0">
                  <a:latin typeface="Courier New" pitchFamily="49" charset="0"/>
                  <a:cs typeface="Courier New" pitchFamily="49" charset="0"/>
                </a:rPr>
                <a:t>TailedLinkedList &lt;String&gt;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list.addLast(</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TestTailedLinkedList.java</a:t>
              </a:r>
            </a:p>
          </p:txBody>
        </p:sp>
      </p:grpSp>
      <p:sp>
        <p:nvSpPr>
          <p:cNvPr id="11" name="TextBox 10"/>
          <p:cNvSpPr txBox="1"/>
          <p:nvPr/>
        </p:nvSpPr>
        <p:spPr>
          <a:xfrm>
            <a:off x="4572000" y="3048000"/>
            <a:ext cx="4191000" cy="1754326"/>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1</a:t>
            </a:r>
          </a:p>
          <a:p>
            <a:r>
              <a:rPr lang="en-US" b="1" dirty="0" smtClean="0">
                <a:latin typeface="Courier New" pitchFamily="49" charset="0"/>
                <a:cs typeface="Courier New" pitchFamily="49" charset="0"/>
              </a:rPr>
              <a:t>List is: ccc, bbb, aaa.</a:t>
            </a:r>
          </a:p>
          <a:p>
            <a:r>
              <a:rPr lang="en-US" b="1" dirty="0" smtClean="0">
                <a:latin typeface="Courier New" pitchFamily="49" charset="0"/>
                <a:cs typeface="Courier New" pitchFamily="49" charset="0"/>
              </a:rPr>
              <a:t>Part 2</a:t>
            </a:r>
          </a:p>
          <a:p>
            <a:r>
              <a:rPr lang="en-US" b="1" dirty="0" smtClean="0">
                <a:latin typeface="Courier New" pitchFamily="49" charset="0"/>
                <a:cs typeface="Courier New" pitchFamily="49" charset="0"/>
              </a:rPr>
              <a:t>List is: ccc, bbb, aaa, xxx.</a:t>
            </a:r>
          </a:p>
          <a:p>
            <a:r>
              <a:rPr lang="en-US" b="1" dirty="0" smtClean="0">
                <a:latin typeface="Courier New" pitchFamily="49" charset="0"/>
                <a:cs typeface="Courier New" pitchFamily="49" charset="0"/>
              </a:rPr>
              <a:t>Part 3</a:t>
            </a:r>
          </a:p>
          <a:p>
            <a:r>
              <a:rPr lang="en-US" b="1" dirty="0" smtClean="0">
                <a:latin typeface="Courier New" pitchFamily="49" charset="0"/>
                <a:cs typeface="Courier New" pitchFamily="49" charset="0"/>
              </a:rPr>
              <a:t>List is: bbb, aaa, xxx.</a:t>
            </a:r>
            <a:endParaRPr lang="en-SG" b="1" dirty="0">
              <a:latin typeface="Courier New" pitchFamily="49" charset="0"/>
              <a:cs typeface="Courier New" pitchFamily="49" charset="0"/>
            </a:endParaRPr>
          </a:p>
        </p:txBody>
      </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smtClean="0">
                <a:solidFill>
                  <a:schemeClr val="tx1"/>
                </a:solidFill>
              </a:rPr>
              <a:t>Difficulty: (Boundary cases)</a:t>
            </a:r>
          </a:p>
          <a:p>
            <a:pPr>
              <a:tabLst>
                <a:tab pos="269875" algn="l"/>
              </a:tabLst>
            </a:pPr>
            <a:r>
              <a:rPr lang="en-US" sz="1400" dirty="0" smtClean="0">
                <a:solidFill>
                  <a:schemeClr val="tx1"/>
                </a:solidFill>
              </a:rPr>
              <a:t>     Take care of all cases of update</a:t>
            </a:r>
          </a:p>
          <a:p>
            <a:pPr>
              <a:tabLst>
                <a:tab pos="269875" algn="l"/>
              </a:tabLst>
            </a:pPr>
            <a:r>
              <a:rPr lang="en-US" sz="1400" dirty="0" smtClean="0">
                <a:solidFill>
                  <a:schemeClr val="tx1"/>
                </a:solidFill>
              </a:rPr>
              <a:t>	 0 element</a:t>
            </a:r>
          </a:p>
          <a:p>
            <a:pPr>
              <a:tabLst>
                <a:tab pos="269875" algn="l"/>
              </a:tabLst>
            </a:pPr>
            <a:r>
              <a:rPr lang="en-US" sz="1400" dirty="0" smtClean="0">
                <a:solidFill>
                  <a:schemeClr val="tx1"/>
                </a:solidFill>
              </a:rPr>
              <a:t>	 1 element</a:t>
            </a:r>
          </a:p>
          <a:p>
            <a:pPr>
              <a:tabLst>
                <a:tab pos="269875" algn="l"/>
              </a:tabLst>
            </a:pPr>
            <a:r>
              <a:rPr lang="en-US" sz="1400" dirty="0" smtClean="0">
                <a:solidFill>
                  <a:schemeClr val="tx1"/>
                </a:solidFill>
              </a:rPr>
              <a:t>	 2 elements</a:t>
            </a:r>
          </a:p>
          <a:p>
            <a:pPr>
              <a:tabLst>
                <a:tab pos="269875" algn="l"/>
              </a:tabLst>
            </a:pPr>
            <a:r>
              <a:rPr lang="en-US" sz="1400" dirty="0" smtClean="0">
                <a:solidFill>
                  <a:schemeClr val="tx1"/>
                </a:solidFill>
              </a:rPr>
              <a:t>	 3 or more elements, etc.</a:t>
            </a:r>
            <a:endParaRPr lang="en-US" sz="1400" dirty="0">
              <a:solidFill>
                <a:schemeClr val="tx1"/>
              </a:solidFill>
            </a:endParaRP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6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5</a:t>
            </a:r>
            <a:r>
              <a:rPr lang="en-US" sz="4400" dirty="0" smtClean="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5.1 </a:t>
            </a:r>
            <a:r>
              <a:rPr lang="en-US" sz="3600" dirty="0" smtClean="0">
                <a:latin typeface="Britannic Bold" panose="020B0903060703020204" pitchFamily="34" charset="0"/>
              </a:rPr>
              <a:t>Circular Linked List</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smtClean="0"/>
              <a:t>There are many other possible enhancements of linked list </a:t>
            </a:r>
          </a:p>
          <a:p>
            <a:pPr>
              <a:spcBef>
                <a:spcPts val="600"/>
              </a:spcBef>
            </a:pPr>
            <a:r>
              <a:rPr lang="en-GB" sz="2000" dirty="0" smtClean="0"/>
              <a:t>Example: </a:t>
            </a:r>
            <a:r>
              <a:rPr lang="en-GB" sz="2000" dirty="0" smtClean="0">
                <a:solidFill>
                  <a:srgbClr val="0000FF"/>
                </a:solidFill>
              </a:rPr>
              <a:t>Circular Linked List</a:t>
            </a:r>
          </a:p>
          <a:p>
            <a:pPr lvl="1">
              <a:spcBef>
                <a:spcPts val="0"/>
              </a:spcBef>
            </a:pPr>
            <a:r>
              <a:rPr lang="en-US" sz="1800" dirty="0" smtClean="0">
                <a:solidFill>
                  <a:srgbClr val="660066"/>
                </a:solidFill>
              </a:rPr>
              <a:t>To allow cycling through the list repeatedly, e.g. in a </a:t>
            </a:r>
            <a:r>
              <a:rPr lang="en-US" sz="1800" b="1" dirty="0" smtClean="0">
                <a:solidFill>
                  <a:srgbClr val="660066"/>
                </a:solidFill>
              </a:rPr>
              <a:t>round robin system </a:t>
            </a:r>
            <a:r>
              <a:rPr lang="en-US" sz="1800" dirty="0" smtClean="0">
                <a:solidFill>
                  <a:srgbClr val="660066"/>
                </a:solidFill>
              </a:rPr>
              <a:t>to assign shared resource</a:t>
            </a:r>
            <a:endParaRPr lang="en-GB" sz="1800" dirty="0" smtClean="0">
              <a:solidFill>
                <a:srgbClr val="660066"/>
              </a:solidFill>
            </a:endParaRPr>
          </a:p>
          <a:p>
            <a:pPr lvl="1">
              <a:spcBef>
                <a:spcPts val="0"/>
              </a:spcBef>
            </a:pPr>
            <a:r>
              <a:rPr lang="en-GB" sz="1800" dirty="0" smtClean="0"/>
              <a:t>Add a link from </a:t>
            </a:r>
            <a:r>
              <a:rPr lang="en-GB" sz="1800" dirty="0" smtClean="0">
                <a:solidFill>
                  <a:srgbClr val="C00000"/>
                </a:solidFill>
              </a:rPr>
              <a:t>tail</a:t>
            </a:r>
            <a:r>
              <a:rPr lang="en-GB" sz="1800" dirty="0" smtClean="0"/>
              <a:t> node of the TailedLinkedList to point back to </a:t>
            </a:r>
            <a:r>
              <a:rPr lang="en-GB" sz="1800" dirty="0" smtClean="0">
                <a:solidFill>
                  <a:srgbClr val="C00000"/>
                </a:solidFill>
              </a:rPr>
              <a:t>head</a:t>
            </a:r>
            <a:r>
              <a:rPr lang="en-GB" sz="1800" dirty="0" smtClean="0"/>
              <a:t> node</a:t>
            </a:r>
            <a:endParaRPr lang="en-GB" sz="1800" dirty="0" smtClean="0">
              <a:solidFill>
                <a:srgbClr val="C00000"/>
              </a:solidFill>
            </a:endParaRPr>
          </a:p>
          <a:p>
            <a:pPr lvl="1">
              <a:spcBef>
                <a:spcPts val="0"/>
              </a:spcBef>
            </a:pPr>
            <a:r>
              <a:rPr lang="en-US" sz="1800" dirty="0" smtClean="0"/>
              <a:t>Different in linking need different maintenance</a:t>
            </a:r>
            <a:r>
              <a:rPr lang="en-GB" sz="1800" dirty="0" smtClean="0"/>
              <a:t> – no free lunch!</a:t>
            </a:r>
          </a:p>
          <a:p>
            <a:pPr>
              <a:spcBef>
                <a:spcPts val="600"/>
              </a:spcBef>
            </a:pPr>
            <a:r>
              <a:rPr lang="en-GB" sz="2000" dirty="0" smtClean="0"/>
              <a:t>Difficulty: Learn to take care of ALL cases of updating, such as inserting/deleting the first/last node in a Circular Linked List</a:t>
            </a:r>
          </a:p>
          <a:p>
            <a:pPr>
              <a:spcBef>
                <a:spcPts val="600"/>
              </a:spcBef>
            </a:pPr>
            <a:r>
              <a:rPr lang="en-GB" sz="2000" dirty="0" smtClean="0"/>
              <a:t>Explore this on your own; write a class </a:t>
            </a:r>
            <a:r>
              <a:rPr lang="en-GB" sz="2000" dirty="0" smtClean="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(1/3)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smtClean="0"/>
              <a:t>In the preceding discussion, we have a “</a:t>
            </a:r>
            <a:r>
              <a:rPr lang="en-GB" sz="2400" b="1" dirty="0" smtClean="0">
                <a:solidFill>
                  <a:srgbClr val="C00000"/>
                </a:solidFill>
              </a:rPr>
              <a:t>next</a:t>
            </a:r>
            <a:r>
              <a:rPr lang="en-GB" sz="2400" dirty="0" smtClean="0"/>
              <a:t>” pointer to move forward</a:t>
            </a:r>
          </a:p>
          <a:p>
            <a:pPr>
              <a:spcBef>
                <a:spcPts val="600"/>
              </a:spcBef>
            </a:pPr>
            <a:r>
              <a:rPr lang="en-US" sz="2400" dirty="0" smtClean="0"/>
              <a:t>Often, we need to move backward as well</a:t>
            </a:r>
          </a:p>
          <a:p>
            <a:pPr>
              <a:spcBef>
                <a:spcPts val="600"/>
              </a:spcBef>
            </a:pPr>
            <a:r>
              <a:rPr lang="en-US" sz="2400" dirty="0" smtClean="0"/>
              <a:t>Use a “</a:t>
            </a:r>
            <a:r>
              <a:rPr lang="en-US" sz="2400" b="1" dirty="0" smtClean="0">
                <a:solidFill>
                  <a:srgbClr val="006600"/>
                </a:solidFill>
              </a:rPr>
              <a:t>prev</a:t>
            </a:r>
            <a:r>
              <a:rPr lang="en-US" sz="2400" dirty="0" smtClean="0"/>
              <a:t>” pointer to allow backward traversal</a:t>
            </a:r>
          </a:p>
          <a:p>
            <a:pPr>
              <a:spcBef>
                <a:spcPts val="600"/>
              </a:spcBef>
            </a:pPr>
            <a:r>
              <a:rPr lang="en-US" sz="2400" dirty="0" smtClean="0"/>
              <a:t>Once again, no free lunch – need to maintain “</a:t>
            </a:r>
            <a:r>
              <a:rPr lang="en-US" sz="2400" b="1" dirty="0" smtClean="0">
                <a:solidFill>
                  <a:srgbClr val="006600"/>
                </a:solidFill>
              </a:rPr>
              <a:t>prev</a:t>
            </a:r>
            <a:r>
              <a:rPr lang="en-US" sz="2400" dirty="0" smtClean="0"/>
              <a:t>” in all updating methods</a:t>
            </a:r>
          </a:p>
          <a:p>
            <a:pPr>
              <a:spcBef>
                <a:spcPts val="600"/>
              </a:spcBef>
            </a:pPr>
            <a:r>
              <a:rPr lang="en-US" sz="2400" dirty="0" smtClean="0"/>
              <a:t>Instead of </a:t>
            </a:r>
            <a:r>
              <a:rPr lang="en-US" sz="2400" dirty="0" smtClean="0">
                <a:solidFill>
                  <a:srgbClr val="0000FF"/>
                </a:solidFill>
              </a:rPr>
              <a:t>ListNode</a:t>
            </a:r>
            <a:r>
              <a:rPr lang="en-US" sz="2400" dirty="0" smtClean="0"/>
              <a:t> class, need to create a </a:t>
            </a:r>
            <a:r>
              <a:rPr lang="en-US" sz="2400" dirty="0" smtClean="0">
                <a:solidFill>
                  <a:srgbClr val="0000FF"/>
                </a:solidFill>
              </a:rPr>
              <a:t>DListNode </a:t>
            </a:r>
            <a:r>
              <a:rPr lang="en-GB" sz="2400" dirty="0" smtClean="0"/>
              <a:t>class that includes the additional “</a:t>
            </a:r>
            <a:r>
              <a:rPr lang="en-GB" sz="2400" b="1" dirty="0" smtClean="0">
                <a:solidFill>
                  <a:srgbClr val="006600"/>
                </a:solidFill>
              </a:rPr>
              <a:t>prev</a:t>
            </a:r>
            <a:r>
              <a:rPr lang="en-GB" sz="2400" dirty="0" smtClean="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smtClean="0">
                  <a:latin typeface="+mn-lt"/>
                </a:rPr>
                <a:t>node</a:t>
              </a:r>
              <a:endParaRPr lang="en-US" sz="1600" i="1" dirty="0">
                <a:latin typeface="+mn-lt"/>
              </a:endParaRP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smtClean="0">
                  <a:solidFill>
                    <a:srgbClr val="C00000"/>
                  </a:solidFill>
                  <a:latin typeface="+mn-lt"/>
                </a:rPr>
                <a:t>next</a:t>
              </a:r>
              <a:endParaRPr lang="en-US" sz="1600" i="1" dirty="0">
                <a:solidFill>
                  <a:srgbClr val="C00000"/>
                </a:solidFill>
                <a:latin typeface="+mn-lt"/>
              </a:endParaRP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DListNode (2/3)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getPrev()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.prev; }</a:t>
              </a: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setPrev(DListNode &lt;E&gt; p) { prev = p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setNext(DListNode &lt;E&gt; n) { next = n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(3/3)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smtClean="0"/>
              <a:t>An example of a doubly linked list</a:t>
            </a:r>
            <a:endParaRPr lang="en-GB" sz="2400" dirty="0" smtClean="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smtClean="0">
                  <a:latin typeface="Helvetica" pitchFamily="34" charset="0"/>
                </a:rPr>
                <a:t>4</a:t>
              </a:r>
              <a:endParaRPr lang="en-US" sz="2000" i="1" dirty="0">
                <a:latin typeface="Helvetica" pitchFamily="34" charset="0"/>
              </a:endParaRP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Explore this on</a:t>
            </a:r>
            <a:r>
              <a:rPr kumimoji="0" lang="en-US" sz="2400" b="0" i="0" u="none" strike="noStrike" kern="0" cap="none" spc="0" normalizeH="0" noProof="0" dirty="0" smtClean="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smtClean="0">
                <a:latin typeface="+mn-lt"/>
                <a:cs typeface="+mn-cs"/>
              </a:rPr>
              <a:t>Write</a:t>
            </a:r>
            <a:r>
              <a:rPr lang="en-US" sz="2400" kern="0" dirty="0" smtClean="0">
                <a:latin typeface="+mn-lt"/>
                <a:cs typeface="+mn-cs"/>
              </a:rPr>
              <a:t> a class </a:t>
            </a:r>
            <a:r>
              <a:rPr lang="en-US" sz="2400" kern="0" dirty="0" smtClean="0">
                <a:solidFill>
                  <a:srgbClr val="0000FF"/>
                </a:solidFill>
                <a:latin typeface="+mn-lt"/>
                <a:cs typeface="+mn-cs"/>
              </a:rPr>
              <a:t>DoublyLinkedList </a:t>
            </a:r>
            <a:r>
              <a:rPr lang="en-US" sz="2400" kern="0" dirty="0" smtClean="0">
                <a:latin typeface="+mn-lt"/>
                <a:cs typeface="+mn-cs"/>
              </a:rPr>
              <a:t>to implement the various linked list operations for a doubly linked list.</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smtClean="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smtClean="0">
                <a:solidFill>
                  <a:srgbClr val="C00000"/>
                </a:solidFill>
              </a:rPr>
              <a:t>List</a:t>
            </a:r>
            <a:r>
              <a:rPr lang="en-GB" sz="2400" dirty="0" smtClean="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smtClean="0"/>
              <a:t>For example, list of groceries, list of modules, list of friends, etc.</a:t>
            </a:r>
          </a:p>
          <a:p>
            <a:pPr marL="857250" lvl="1" indent="-322263">
              <a:spcBef>
                <a:spcPts val="600"/>
              </a:spcBef>
              <a:buSzPct val="120000"/>
              <a:buFont typeface="Wingdings" pitchFamily="2" charset="2"/>
              <a:buChar char="§"/>
              <a:defRPr/>
            </a:pPr>
            <a:r>
              <a:rPr lang="en-GB" sz="2000" dirty="0" smtClean="0"/>
              <a:t>In general, we keep items of the </a:t>
            </a:r>
            <a:r>
              <a:rPr lang="en-GB" sz="2000" dirty="0" smtClean="0">
                <a:solidFill>
                  <a:srgbClr val="C00000"/>
                </a:solidFill>
              </a:rPr>
              <a:t>same type (class) </a:t>
            </a:r>
            <a:r>
              <a:rPr lang="en-GB" sz="2000" dirty="0" smtClean="0"/>
              <a:t>in one list</a:t>
            </a:r>
          </a:p>
          <a:p>
            <a:pPr marL="457200" lvl="0" indent="-457200">
              <a:spcBef>
                <a:spcPts val="1200"/>
              </a:spcBef>
              <a:buClr>
                <a:schemeClr val="bg2"/>
              </a:buClr>
              <a:buSzPct val="100000"/>
              <a:buFont typeface="Wingdings" pitchFamily="2" charset="2"/>
              <a:buChar char="q"/>
              <a:defRPr/>
            </a:pPr>
            <a:r>
              <a:rPr lang="en-GB" sz="2400" dirty="0" smtClean="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smtClean="0">
                <a:solidFill>
                  <a:srgbClr val="C00000"/>
                </a:solidFill>
              </a:rPr>
              <a:t>Add</a:t>
            </a:r>
            <a:r>
              <a:rPr lang="en-GB" sz="2000" dirty="0" smtClean="0"/>
              <a:t> data</a:t>
            </a:r>
          </a:p>
          <a:p>
            <a:pPr marL="857250" lvl="1" indent="-322263">
              <a:spcBef>
                <a:spcPts val="600"/>
              </a:spcBef>
              <a:buSzPct val="120000"/>
              <a:buFont typeface="Wingdings" pitchFamily="2" charset="2"/>
              <a:buChar char="§"/>
              <a:defRPr/>
            </a:pPr>
            <a:r>
              <a:rPr lang="en-GB" sz="2000" dirty="0" smtClean="0">
                <a:solidFill>
                  <a:srgbClr val="C00000"/>
                </a:solidFill>
              </a:rPr>
              <a:t>Remove </a:t>
            </a:r>
            <a:r>
              <a:rPr lang="en-GB" sz="2000" dirty="0" smtClean="0"/>
              <a:t>data</a:t>
            </a:r>
          </a:p>
          <a:p>
            <a:pPr marL="857250" lvl="1" indent="-322263">
              <a:spcBef>
                <a:spcPts val="600"/>
              </a:spcBef>
              <a:buSzPct val="120000"/>
              <a:buFont typeface="Wingdings" pitchFamily="2" charset="2"/>
              <a:buChar char="§"/>
              <a:defRPr/>
            </a:pPr>
            <a:r>
              <a:rPr lang="en-GB" sz="2000" dirty="0" smtClean="0">
                <a:solidFill>
                  <a:srgbClr val="C00000"/>
                </a:solidFill>
              </a:rPr>
              <a:t>Query</a:t>
            </a:r>
            <a:r>
              <a:rPr lang="en-GB" sz="2000" dirty="0" smtClean="0"/>
              <a:t> data</a:t>
            </a:r>
          </a:p>
          <a:p>
            <a:pPr marL="857250" lvl="1" indent="-322263">
              <a:spcBef>
                <a:spcPts val="600"/>
              </a:spcBef>
              <a:buSzPct val="120000"/>
              <a:buFont typeface="Wingdings" pitchFamily="2" charset="2"/>
              <a:buChar char="§"/>
              <a:defRPr/>
            </a:pPr>
            <a:r>
              <a:rPr lang="en-GB" sz="2000" dirty="0" smtClean="0"/>
              <a:t>The details of the operations vary from application to application. The overall theme is the </a:t>
            </a:r>
            <a:r>
              <a:rPr lang="en-GB" sz="2000" dirty="0" smtClean="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6</a:t>
            </a:r>
            <a:r>
              <a:rPr lang="en-US" sz="4400" dirty="0" smtClean="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Using the LinkedList class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Java Class: LinkedList &lt;E&gt;</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smtClean="0"/>
              <a:t>This is the class provided by Java library</a:t>
            </a:r>
          </a:p>
          <a:p>
            <a:pPr>
              <a:spcBef>
                <a:spcPts val="600"/>
              </a:spcBef>
            </a:pPr>
            <a:r>
              <a:rPr lang="en-US" sz="2400" dirty="0" smtClean="0">
                <a:solidFill>
                  <a:srgbClr val="0000FF"/>
                </a:solidFill>
              </a:rPr>
              <a:t>This is the </a:t>
            </a:r>
            <a:r>
              <a:rPr lang="en-US" sz="2400" dirty="0" smtClean="0">
                <a:solidFill>
                  <a:srgbClr val="C00000"/>
                </a:solidFill>
              </a:rPr>
              <a:t>linked list implementation </a:t>
            </a:r>
            <a:r>
              <a:rPr lang="en-US" sz="2400" dirty="0" smtClean="0">
                <a:solidFill>
                  <a:srgbClr val="0000FF"/>
                </a:solidFill>
              </a:rPr>
              <a:t>of the </a:t>
            </a:r>
            <a:r>
              <a:rPr lang="en-US" sz="2400" dirty="0" smtClean="0">
                <a:solidFill>
                  <a:srgbClr val="C00000"/>
                </a:solidFill>
              </a:rPr>
              <a:t>List interface</a:t>
            </a:r>
          </a:p>
          <a:p>
            <a:pPr>
              <a:spcBef>
                <a:spcPts val="600"/>
              </a:spcBef>
            </a:pPr>
            <a:r>
              <a:rPr lang="en-US" sz="2400" dirty="0" smtClean="0"/>
              <a:t>It has many more methods than what we have discussed so far of our versions of linked lists. On the other hand, we created some methods not available in the Java library class too.</a:t>
            </a:r>
          </a:p>
          <a:p>
            <a:pPr>
              <a:spcBef>
                <a:spcPts val="600"/>
              </a:spcBef>
            </a:pPr>
            <a:r>
              <a:rPr lang="en-US" sz="2400" dirty="0" smtClean="0">
                <a:solidFill>
                  <a:srgbClr val="0000FF"/>
                </a:solidFill>
              </a:rPr>
              <a:t>Please do not confuse this library class from our class illustrated here. In a way, we open up the Java library to show you the inside working. </a:t>
            </a:r>
          </a:p>
          <a:p>
            <a:pPr>
              <a:spcBef>
                <a:spcPts val="600"/>
              </a:spcBef>
            </a:pPr>
            <a:r>
              <a:rPr lang="en-US" sz="2400" dirty="0" smtClean="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(1/3)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(2/3)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(3/3)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smtClean="0">
                  <a:solidFill>
                    <a:srgbClr val="7030A0"/>
                  </a:solidFill>
                  <a:latin typeface="Courier New" pitchFamily="49" charset="0"/>
                  <a:cs typeface="Courier New" pitchFamily="49" charset="0"/>
                </a:rPr>
                <a:t>import</a:t>
              </a:r>
              <a:r>
                <a:rPr lang="en-US" sz="1600" b="1" dirty="0" smtClean="0">
                  <a:latin typeface="Courier New" pitchFamily="49" charset="0"/>
                  <a:cs typeface="Courier New" pitchFamily="49" charset="0"/>
                </a:rPr>
                <a:t> java.util.*;</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solidFill>
                    <a:srgbClr val="0000FF"/>
                  </a:solidFill>
                  <a:latin typeface="Courier New" pitchFamily="49" charset="0"/>
                  <a:cs typeface="Courier New" pitchFamily="49" charset="0"/>
                </a:rPr>
                <a:t>public class</a:t>
              </a:r>
              <a:r>
                <a:rPr lang="en-US" sz="1600" b="1" dirty="0" smtClean="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System.out.print(alist.get(i)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 </a:t>
              </a:r>
              <a:r>
                <a:rPr lang="en-US" sz="1600" b="1" dirty="0" smtClean="0">
                  <a:latin typeface="Courier New" pitchFamily="49" charset="0"/>
                  <a:cs typeface="Courier New" pitchFamily="49" charset="0"/>
                </a:rPr>
                <a:t>(alist.size()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System.out.print(alist.element()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static void </a:t>
              </a:r>
              <a:r>
                <a:rPr lang="en-US" sz="1600" b="1" dirty="0" smtClean="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smtClean="0">
                  <a:latin typeface="Courier New" pitchFamily="49" charset="0"/>
                  <a:cs typeface="Courier New" pitchFamily="49" charset="0"/>
                </a:rPr>
                <a:t>		LinkedList &lt;Integer&gt; alist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a:t>
              </a:r>
              <a:r>
                <a:rPr lang="nn-NO" sz="1600" b="1" dirty="0" smtClean="0">
                  <a:solidFill>
                    <a:srgbClr val="006600"/>
                  </a:solidFill>
                  <a:latin typeface="Courier New" pitchFamily="49" charset="0"/>
                  <a:cs typeface="Courier New" pitchFamily="49" charset="0"/>
                </a:rPr>
                <a:t>5</a:t>
              </a:r>
              <a:r>
                <a:rPr lang="nn-NO" sz="1600" b="1" dirty="0" smtClean="0">
                  <a:latin typeface="Courier New" pitchFamily="49" charset="0"/>
                  <a:cs typeface="Courier New" pitchFamily="49" charset="0"/>
                </a:rPr>
                <a:t>; i++)</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Integer(i));</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"First element: " </a:t>
              </a:r>
              <a:r>
                <a:rPr lang="en-US" sz="1600" b="1" dirty="0" smtClean="0">
                  <a:latin typeface="Courier New" pitchFamily="49" charset="0"/>
                  <a:cs typeface="Courier New" pitchFamily="49" charset="0"/>
                </a:rPr>
                <a:t>+ alist.getFirst());	</a:t>
              </a:r>
              <a:endParaRPr lang="en-US" sz="10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"Last element: "  </a:t>
              </a:r>
              <a:r>
                <a:rPr lang="en-US" sz="1600" b="1" dirty="0" smtClean="0">
                  <a:latin typeface="Courier New" pitchFamily="49" charset="0"/>
                  <a:cs typeface="Courier New" pitchFamily="49" charset="0"/>
                </a:rPr>
                <a:t>+ alist.getLast());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alist.addFirst(</a:t>
              </a:r>
              <a:r>
                <a:rPr lang="en-US" sz="1600" b="1" dirty="0" smtClean="0">
                  <a:solidFill>
                    <a:srgbClr val="006600"/>
                  </a:solidFill>
                  <a:latin typeface="Courier New" pitchFamily="49" charset="0"/>
                  <a:cs typeface="Courier New" pitchFamily="49" charset="0"/>
                </a:rPr>
                <a:t>888</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alist.addLast(</a:t>
              </a:r>
              <a:r>
                <a:rPr lang="en-US" sz="1600" b="1" dirty="0" smtClean="0">
                  <a:solidFill>
                    <a:srgbClr val="006600"/>
                  </a:solidFill>
                  <a:latin typeface="Courier New" pitchFamily="49" charset="0"/>
                  <a:cs typeface="Courier New" pitchFamily="49" charset="0"/>
                </a:rPr>
                <a:t>999</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r>
                <a:rPr lang="en-US" sz="1600" b="1" dirty="0" smtClean="0">
                  <a:latin typeface="Courier New" pitchFamily="49" charset="0"/>
                  <a:cs typeface="Courier New" pitchFamily="49" charset="0"/>
                </a:rPr>
                <a:t>	}  </a:t>
              </a:r>
            </a:p>
            <a:p>
              <a:pPr>
                <a:tabLst>
                  <a:tab pos="265113" algn="l"/>
                  <a:tab pos="539750" algn="l"/>
                  <a:tab pos="804863"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Rectangle 37"/>
          <p:cNvSpPr>
            <a:spLocks noChangeArrowheads="1"/>
          </p:cNvSpPr>
          <p:nvPr/>
        </p:nvSpPr>
        <p:spPr bwMode="auto">
          <a:xfrm>
            <a:off x="1066800" y="4771311"/>
            <a:ext cx="7696200" cy="1569660"/>
          </a:xfrm>
          <a:prstGeom prst="rect">
            <a:avLst/>
          </a:prstGeom>
          <a:solidFill>
            <a:srgbClr val="CCFFCC"/>
          </a:solidFill>
          <a:ln w="9525" algn="ctr">
            <a:solidFill>
              <a:schemeClr val="tx1"/>
            </a:solidFill>
            <a:miter lim="800000"/>
            <a:headEnd/>
            <a:tailEnd/>
          </a:ln>
          <a:effectLst/>
        </p:spPr>
        <p:txBody>
          <a:bodyPr wrap="square" anchor="ctr">
            <a:spAutoFit/>
          </a:bodyPr>
          <a:lstStyle/>
          <a:p>
            <a:pPr>
              <a:defRPr/>
            </a:pPr>
            <a:r>
              <a:rPr lang="en-US" sz="1600" b="1" dirty="0" smtClean="0">
                <a:latin typeface="Courier New" pitchFamily="49" charset="0"/>
                <a:cs typeface="Courier New" pitchFamily="49" charset="0"/>
              </a:rPr>
              <a:t>List is: 1      2       3       4       5</a:t>
            </a:r>
          </a:p>
          <a:p>
            <a:pPr>
              <a:defRPr/>
            </a:pPr>
            <a:r>
              <a:rPr lang="en-US" sz="1600" b="1" dirty="0" smtClean="0">
                <a:latin typeface="Courier New" pitchFamily="49" charset="0"/>
                <a:cs typeface="Courier New" pitchFamily="49" charset="0"/>
              </a:rPr>
              <a:t>List is: 1      2       3       4       5</a:t>
            </a:r>
          </a:p>
          <a:p>
            <a:pPr>
              <a:defRPr/>
            </a:pPr>
            <a:r>
              <a:rPr lang="en-US" sz="1600" b="1" dirty="0" smtClean="0">
                <a:latin typeface="Courier New" pitchFamily="49" charset="0"/>
                <a:cs typeface="Courier New" pitchFamily="49" charset="0"/>
              </a:rPr>
              <a:t>First element: 1</a:t>
            </a:r>
          </a:p>
          <a:p>
            <a:pPr>
              <a:defRPr/>
            </a:pPr>
            <a:r>
              <a:rPr lang="en-US" sz="1600" b="1" dirty="0" smtClean="0">
                <a:latin typeface="Courier New" pitchFamily="49" charset="0"/>
                <a:cs typeface="Courier New" pitchFamily="49" charset="0"/>
              </a:rPr>
              <a:t>Last element: 5</a:t>
            </a:r>
          </a:p>
          <a:p>
            <a:pPr>
              <a:defRPr/>
            </a:pPr>
            <a:r>
              <a:rPr lang="en-US" sz="1600" b="1" dirty="0" smtClean="0">
                <a:latin typeface="Courier New" pitchFamily="49" charset="0"/>
                <a:cs typeface="Courier New" pitchFamily="49" charset="0"/>
              </a:rPr>
              <a:t>List is: 888    1       2       3       4        5       999</a:t>
            </a:r>
          </a:p>
          <a:p>
            <a:pPr>
              <a:defRPr/>
            </a:pPr>
            <a:r>
              <a:rPr lang="en-US" sz="1600" b="1" dirty="0" smtClean="0">
                <a:latin typeface="Courier New" pitchFamily="49" charset="0"/>
                <a:cs typeface="Courier New" pitchFamily="49" charset="0"/>
              </a:rPr>
              <a:t>List is:</a:t>
            </a:r>
            <a:endParaRPr lang="en-US" sz="1600" b="1" dirty="0">
              <a:latin typeface="Courier New" pitchFamily="49" charset="0"/>
              <a:cs typeface="Courier New" pitchFamily="49" charset="0"/>
            </a:endParaRP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latin typeface="Britannic Bold" panose="020B0903060703020204" pitchFamily="34" charset="0"/>
              </a:rPr>
              <a:t>Why “reinvent the wheel”?</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a:t>In a data structures course, students are often asked to implement well-known data structures.</a:t>
            </a:r>
          </a:p>
          <a:p>
            <a:pPr>
              <a:spcBef>
                <a:spcPts val="600"/>
              </a:spcBef>
            </a:pPr>
            <a:r>
              <a:rPr lang="en-US" sz="2600" smtClean="0"/>
              <a:t>A question we sometimes hear from students: </a:t>
            </a:r>
            <a:r>
              <a:rPr lang="en-US" sz="2600" smtClean="0">
                <a:solidFill>
                  <a:srgbClr val="0000FF"/>
                </a:solidFill>
              </a:rPr>
              <a:t>“Since there is the API, why do we need to learn to write our own code to implement a data structure like linked list?”</a:t>
            </a:r>
          </a:p>
          <a:p>
            <a:pPr>
              <a:spcBef>
                <a:spcPts val="600"/>
              </a:spcBef>
            </a:pPr>
            <a:r>
              <a:rPr lang="en-US" sz="2600" smtClean="0"/>
              <a:t>Writing the code allows you to gain an indepth understanding of the data structures and their operations</a:t>
            </a:r>
          </a:p>
          <a:p>
            <a:pPr>
              <a:spcBef>
                <a:spcPts val="600"/>
              </a:spcBef>
            </a:pPr>
            <a:r>
              <a:rPr lang="en-US" sz="2600" smtClean="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We learn to create our own data structure</a:t>
            </a:r>
          </a:p>
          <a:p>
            <a:pPr lvl="1">
              <a:spcBef>
                <a:spcPts val="600"/>
              </a:spcBef>
            </a:pPr>
            <a:r>
              <a:rPr lang="en-US" sz="2400" dirty="0" smtClean="0"/>
              <a:t>In creating our own data structure, we face 3 difficulties:</a:t>
            </a:r>
          </a:p>
          <a:p>
            <a:pPr marL="1371600" lvl="2" indent="-457200">
              <a:spcBef>
                <a:spcPts val="600"/>
              </a:spcBef>
              <a:buClr>
                <a:schemeClr val="tx1"/>
              </a:buClr>
              <a:buSzPct val="100000"/>
              <a:buFont typeface="+mj-lt"/>
              <a:buAutoNum type="arabicPeriod"/>
            </a:pPr>
            <a:r>
              <a:rPr lang="en-US" sz="2000" dirty="0" smtClean="0">
                <a:solidFill>
                  <a:srgbClr val="0000FF"/>
                </a:solidFill>
              </a:rPr>
              <a:t>Re-use of codes </a:t>
            </a:r>
            <a:r>
              <a:rPr lang="en-US" sz="2000" dirty="0" smtClean="0"/>
              <a:t>(inheritance confusion)</a:t>
            </a:r>
          </a:p>
          <a:p>
            <a:pPr marL="1371600" lvl="2" indent="-457200">
              <a:spcBef>
                <a:spcPts val="600"/>
              </a:spcBef>
              <a:buClrTx/>
              <a:buSzPct val="100000"/>
              <a:buFont typeface="+mj-lt"/>
              <a:buAutoNum type="arabicPeriod"/>
            </a:pPr>
            <a:r>
              <a:rPr lang="en-US" sz="2000" dirty="0" smtClean="0"/>
              <a:t>Manipulation of </a:t>
            </a:r>
            <a:r>
              <a:rPr lang="en-US" sz="2000" dirty="0" smtClean="0">
                <a:solidFill>
                  <a:srgbClr val="0000FF"/>
                </a:solidFill>
              </a:rPr>
              <a:t>pointers/references </a:t>
            </a:r>
            <a:r>
              <a:rPr lang="en-US" sz="2000" dirty="0" smtClean="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smtClean="0"/>
              <a:t>Careful with all the </a:t>
            </a:r>
            <a:r>
              <a:rPr lang="en-US" sz="2000" dirty="0" smtClean="0">
                <a:solidFill>
                  <a:srgbClr val="0000FF"/>
                </a:solidFill>
              </a:rPr>
              <a:t>boundary cases</a:t>
            </a:r>
          </a:p>
          <a:p>
            <a:pPr lvl="1">
              <a:spcBef>
                <a:spcPts val="600"/>
              </a:spcBef>
            </a:pPr>
            <a:r>
              <a:rPr lang="en-US" sz="2400" dirty="0" smtClean="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1608308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Once we can get through this lecture, the rest should be smooth sailing as all the rest are similar in nature</a:t>
            </a:r>
          </a:p>
          <a:p>
            <a:pPr lvl="1">
              <a:spcBef>
                <a:spcPts val="600"/>
              </a:spcBef>
            </a:pPr>
            <a:r>
              <a:rPr lang="en-US" sz="2400" dirty="0" smtClean="0"/>
              <a:t>You should try to add more methods to our versions of LinkedList, or to extend ListNode to other type of node</a:t>
            </a:r>
          </a:p>
          <a:p>
            <a:pPr>
              <a:spcBef>
                <a:spcPts val="1200"/>
              </a:spcBef>
            </a:pPr>
            <a:r>
              <a:rPr lang="en-US" sz="2800" dirty="0" smtClean="0"/>
              <a:t>Please do not forget that the Java Library class is much more comprehensive than our own – for sit-in labs and exam, please use whichever one as you are told if stated. </a:t>
            </a: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smtClean="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smtClean="0"/>
              <a:t>A collection of data items, accessible one after another starting from the beginning (head) of the list</a:t>
            </a:r>
            <a:endParaRPr lang="en-GB" sz="2400" dirty="0" smtClean="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smtClean="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smtClean="0"/>
              <a:t>Create an empty list</a:t>
            </a:r>
          </a:p>
          <a:p>
            <a:pPr marL="989013" lvl="2" indent="-457200">
              <a:lnSpc>
                <a:spcPct val="110000"/>
              </a:lnSpc>
              <a:spcBef>
                <a:spcPts val="0"/>
              </a:spcBef>
              <a:buClr>
                <a:schemeClr val="bg2"/>
              </a:buClr>
              <a:buSzPct val="100000"/>
              <a:buFont typeface="Wingdings" pitchFamily="2" charset="2"/>
              <a:buChar char="§"/>
            </a:pPr>
            <a:r>
              <a:rPr lang="en-GB" sz="2000" dirty="0" smtClean="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smtClean="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smtClean="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all items</a:t>
            </a:r>
          </a:p>
          <a:p>
            <a:pPr marL="989013" lvl="2" indent="-457200">
              <a:lnSpc>
                <a:spcPct val="110000"/>
              </a:lnSpc>
              <a:spcBef>
                <a:spcPts val="0"/>
              </a:spcBef>
              <a:buClr>
                <a:schemeClr val="bg2"/>
              </a:buClr>
              <a:buSzPct val="100000"/>
              <a:buFont typeface="Wingdings" pitchFamily="2" charset="2"/>
              <a:buChar char="§"/>
            </a:pPr>
            <a:r>
              <a:rPr lang="en-GB" sz="2000" dirty="0" smtClean="0"/>
              <a:t>Read an item from the list at a position</a:t>
            </a:r>
            <a:endParaRPr lang="en-GB" sz="2000" dirty="0" smtClean="0">
              <a:solidFill>
                <a:srgbClr val="00B050"/>
              </a:solidFill>
            </a:endParaRPr>
          </a:p>
          <a:p>
            <a:pPr marL="457200" indent="-457200">
              <a:spcBef>
                <a:spcPts val="1200"/>
              </a:spcBef>
              <a:buClr>
                <a:schemeClr val="bg2"/>
              </a:buClr>
              <a:buSzPct val="100000"/>
              <a:buFont typeface="Wingdings" pitchFamily="2" charset="2"/>
              <a:buChar char="q"/>
            </a:pPr>
            <a:r>
              <a:rPr lang="en-GB" sz="2400" dirty="0" smtClean="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smtClean="0"/>
              <a:t>You will learn non-linear data structures such as trees and graphs in CS2010.</a:t>
            </a:r>
            <a:endParaRPr lang="en-US" sz="14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8 </a:t>
            </a:r>
            <a:r>
              <a:rPr lang="en-US" sz="3600" dirty="0" smtClean="0">
                <a:latin typeface="Britannic Bold" panose="020B0903060703020204" pitchFamily="34" charset="0"/>
              </a:rPr>
              <a:t>Practice Exercises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Exercise #28: List Reversal</a:t>
            </a:r>
          </a:p>
          <a:p>
            <a:pPr>
              <a:spcBef>
                <a:spcPts val="600"/>
              </a:spcBef>
            </a:pPr>
            <a:r>
              <a:rPr lang="en-US" sz="2800" dirty="0" smtClean="0"/>
              <a:t>Exercise #29: Self-Adjusting List</a:t>
            </a:r>
          </a:p>
          <a:p>
            <a:pPr>
              <a:spcBef>
                <a:spcPts val="600"/>
              </a:spcBef>
            </a:pPr>
            <a:r>
              <a:rPr lang="en-US" sz="2800" dirty="0" smtClean="0"/>
              <a:t>Exercise #30: Sorted Linked List</a:t>
            </a:r>
          </a:p>
          <a:p>
            <a:pPr>
              <a:spcBef>
                <a:spcPts val="600"/>
              </a:spcBef>
            </a:pP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9 </a:t>
            </a:r>
            <a:r>
              <a:rPr lang="en-US" sz="3600" dirty="0" smtClean="0">
                <a:latin typeface="Britannic Bold" panose="020B0903060703020204" pitchFamily="34" charset="0"/>
              </a:rPr>
              <a:t>Visualising Data Structures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See </a:t>
            </a:r>
            <a:r>
              <a:rPr lang="en-US" sz="2800" dirty="0" smtClean="0">
                <a:hlinkClick r:id="rId3"/>
              </a:rPr>
              <a:t>http://visualgo.net</a:t>
            </a:r>
            <a:endParaRPr lang="en-US" sz="2800" dirty="0" smtClean="0"/>
          </a:p>
          <a:p>
            <a:pPr lvl="1">
              <a:spcBef>
                <a:spcPts val="600"/>
              </a:spcBef>
            </a:pPr>
            <a:r>
              <a:rPr lang="en-US" sz="2400" dirty="0" smtClean="0"/>
              <a:t>Click on “Linked List, Stack, Queue”</a:t>
            </a:r>
          </a:p>
          <a:p>
            <a:pPr lvl="1">
              <a:spcBef>
                <a:spcPts val="600"/>
              </a:spcBef>
            </a:pPr>
            <a:r>
              <a:rPr lang="en-US" sz="2400" dirty="0" smtClean="0"/>
              <a:t>(Non-linear data structures such as trees and graphs will be covered in CS2010.)</a:t>
            </a:r>
          </a:p>
          <a:p>
            <a:pPr>
              <a:spcBef>
                <a:spcPts val="600"/>
              </a:spcBef>
            </a:pPr>
            <a:r>
              <a:rPr lang="en-US" sz="2800" dirty="0"/>
              <a:t>See </a:t>
            </a:r>
            <a:r>
              <a:rPr lang="en-US" sz="2800" dirty="0" smtClean="0"/>
              <a:t/>
            </a:r>
            <a:br>
              <a:rPr lang="en-US" sz="2800" dirty="0" smtClean="0"/>
            </a:br>
            <a:r>
              <a:rPr lang="en-US" sz="2000" dirty="0" smtClean="0">
                <a:hlinkClick r:id="rId4"/>
              </a:rPr>
              <a:t>http</a:t>
            </a:r>
            <a:r>
              <a:rPr lang="en-US" sz="2000" dirty="0">
                <a:hlinkClick r:id="rId4"/>
              </a:rPr>
              <a:t>://www.cs.usfca.edu/~</a:t>
            </a:r>
            <a:r>
              <a:rPr lang="en-US" sz="2000" dirty="0" smtClean="0">
                <a:hlinkClick r:id="rId4"/>
              </a:rPr>
              <a:t>galles/visualization/Algorithms.html</a:t>
            </a:r>
            <a:r>
              <a:rPr lang="en-US" sz="2000" dirty="0" smtClean="0"/>
              <a:t> </a:t>
            </a:r>
            <a:endParaRPr lang="en-US" sz="2000" dirty="0"/>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781048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ListInterface &lt;E&gt;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The </a:t>
            </a:r>
            <a:r>
              <a:rPr lang="en-GB" sz="2400" b="1" dirty="0" smtClean="0">
                <a:solidFill>
                  <a:srgbClr val="C00000"/>
                </a:solidFill>
              </a:rPr>
              <a:t>ListInterface</a:t>
            </a:r>
            <a:r>
              <a:rPr lang="en-GB" sz="2400" b="1" dirty="0" smtClean="0"/>
              <a:t> </a:t>
            </a:r>
            <a:r>
              <a:rPr lang="en-GB" sz="2400" dirty="0" smtClean="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smtClean="0"/>
              <a:t>The operations shown here are just a small sample. An actual List ADT usually contains more operations.</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24854</TotalTime>
  <Words>5223</Words>
  <Application>Microsoft Office PowerPoint</Application>
  <PresentationFormat>On-screen Show (4:3)</PresentationFormat>
  <Paragraphs>1676</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1_L1 - Basic of C++</vt:lpstr>
      <vt:lpstr>CS1020 Data Structures and Algorithms I Lecture Note #10</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Practice Exercises</vt:lpstr>
      <vt:lpstr>9 Visualising Data Structures</vt:lpstr>
      <vt:lpstr>PowerPoint Presentation</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Tan Tuck Choy</cp:lastModifiedBy>
  <cp:revision>2029</cp:revision>
  <dcterms:created xsi:type="dcterms:W3CDTF">2005-08-26T05:24:28Z</dcterms:created>
  <dcterms:modified xsi:type="dcterms:W3CDTF">2016-03-01T05:55:42Z</dcterms:modified>
</cp:coreProperties>
</file>