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94" r:id="rId6"/>
    <p:sldId id="262" r:id="rId7"/>
    <p:sldId id="295" r:id="rId8"/>
    <p:sldId id="298" r:id="rId9"/>
    <p:sldId id="265" r:id="rId10"/>
    <p:sldId id="299" r:id="rId11"/>
    <p:sldId id="296" r:id="rId12"/>
    <p:sldId id="297" r:id="rId13"/>
    <p:sldId id="290" r:id="rId14"/>
  </p:sldIdLst>
  <p:sldSz cx="9144000" cy="5143500" type="screen16x9"/>
  <p:notesSz cx="6858000" cy="9144000"/>
  <p:embeddedFontLst>
    <p:embeddedFont>
      <p:font typeface="Play" panose="020B0604020202020204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  <p:embeddedFont>
      <p:font typeface="Source Sans Pro SemiBold" panose="020B0603030403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7A1E78-12E1-4E61-AE95-8EDF4EA29332}">
  <a:tblStyle styleId="{6E7A1E78-12E1-4E61-AE95-8EDF4EA293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5" name="Google Shape;2635;g10b651380e3_0_1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6" name="Google Shape;2636;g10b651380e3_0_1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835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002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430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7" name="Google Shape;3437;g10a69f0788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8" name="Google Shape;3438;g10a69f0788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" name="Google Shape;2663;g10b651380e3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4" name="Google Shape;2664;g10b651380e3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0626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320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1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flaticon.com/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freepik.com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2800" y="1285125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11600" y="3865700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 sz="165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640848" y="2185426"/>
            <a:ext cx="4088811" cy="4088811"/>
            <a:chOff x="-3640848" y="2185426"/>
            <a:chExt cx="4088811" cy="4088811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2722250" y="-1079764"/>
            <a:ext cx="3769563" cy="11358057"/>
            <a:chOff x="-2722250" y="-1079764"/>
            <a:chExt cx="3769563" cy="11358057"/>
          </a:xfrm>
        </p:grpSpPr>
        <p:sp>
          <p:nvSpPr>
            <p:cNvPr id="15" name="Google Shape;15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746900" y="-550225"/>
            <a:ext cx="1982975" cy="2013575"/>
            <a:chOff x="746900" y="-550225"/>
            <a:chExt cx="1982975" cy="2013575"/>
          </a:xfrm>
        </p:grpSpPr>
        <p:sp>
          <p:nvSpPr>
            <p:cNvPr id="30" name="Google Shape;30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31" name="Google Shape;31;p2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  <p:grpSp>
        <p:nvGrpSpPr>
          <p:cNvPr id="34" name="Google Shape;34;p2"/>
          <p:cNvGrpSpPr/>
          <p:nvPr/>
        </p:nvGrpSpPr>
        <p:grpSpPr>
          <a:xfrm>
            <a:off x="8129425" y="2555026"/>
            <a:ext cx="4222888" cy="4088811"/>
            <a:chOff x="8129425" y="2555026"/>
            <a:chExt cx="4222888" cy="4088811"/>
          </a:xfrm>
        </p:grpSpPr>
        <p:sp>
          <p:nvSpPr>
            <p:cNvPr id="35" name="Google Shape;35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8430775" y="-2181926"/>
            <a:ext cx="2504551" cy="4575301"/>
            <a:chOff x="8430775" y="-2181926"/>
            <a:chExt cx="2504551" cy="4575301"/>
          </a:xfrm>
        </p:grpSpPr>
        <p:sp>
          <p:nvSpPr>
            <p:cNvPr id="44" name="Google Shape;44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10800000" flipH="1">
            <a:off x="4980106" y="-10605742"/>
            <a:ext cx="3769563" cy="11358057"/>
            <a:chOff x="-2722250" y="-1079764"/>
            <a:chExt cx="3769563" cy="11358057"/>
          </a:xfrm>
        </p:grpSpPr>
        <p:sp>
          <p:nvSpPr>
            <p:cNvPr id="49" name="Google Shape;49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title" idx="3" hasCustomPrompt="1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4" hasCustomPrompt="1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5" hasCustomPrompt="1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6" hasCustomPrompt="1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2" name="Google Shape;712;p1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3" name="Google Shape;713;p1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15" name="Google Shape;715;p1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6" name="Google Shape;716;p1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717" name="Google Shape;717;p13"/>
          <p:cNvGrpSpPr/>
          <p:nvPr/>
        </p:nvGrpSpPr>
        <p:grpSpPr>
          <a:xfrm>
            <a:off x="-3130987" y="-4899154"/>
            <a:ext cx="3721951" cy="12135923"/>
            <a:chOff x="-3170262" y="3452177"/>
            <a:chExt cx="3721951" cy="12135923"/>
          </a:xfrm>
        </p:grpSpPr>
        <p:sp>
          <p:nvSpPr>
            <p:cNvPr id="718" name="Google Shape;718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3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3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3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3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3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3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3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3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13"/>
          <p:cNvGrpSpPr/>
          <p:nvPr/>
        </p:nvGrpSpPr>
        <p:grpSpPr>
          <a:xfrm flipH="1">
            <a:off x="6309193" y="4399246"/>
            <a:ext cx="3769563" cy="11358057"/>
            <a:chOff x="-2722250" y="-1079764"/>
            <a:chExt cx="3769563" cy="11358057"/>
          </a:xfrm>
        </p:grpSpPr>
        <p:sp>
          <p:nvSpPr>
            <p:cNvPr id="775" name="Google Shape;775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13"/>
          <p:cNvGrpSpPr/>
          <p:nvPr/>
        </p:nvGrpSpPr>
        <p:grpSpPr>
          <a:xfrm>
            <a:off x="8626375" y="-2137135"/>
            <a:ext cx="618526" cy="5831511"/>
            <a:chOff x="8626375" y="-2137135"/>
            <a:chExt cx="618526" cy="5831511"/>
          </a:xfrm>
        </p:grpSpPr>
        <p:sp>
          <p:nvSpPr>
            <p:cNvPr id="790" name="Google Shape;790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 rot="10800000" flipH="1">
              <a:off x="8754318" y="-2137135"/>
              <a:ext cx="490583" cy="5831511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 rot="-5400000">
              <a:off x="8403006" y="1365179"/>
              <a:ext cx="714890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13"/>
          <p:cNvGrpSpPr/>
          <p:nvPr/>
        </p:nvGrpSpPr>
        <p:grpSpPr>
          <a:xfrm>
            <a:off x="851178" y="3217515"/>
            <a:ext cx="3146276" cy="3021722"/>
            <a:chOff x="851178" y="3217515"/>
            <a:chExt cx="3146276" cy="3021722"/>
          </a:xfrm>
        </p:grpSpPr>
        <p:sp>
          <p:nvSpPr>
            <p:cNvPr id="795" name="Google Shape;795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 rot="-8116073">
              <a:off x="1306773" y="376902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 rot="5400000">
              <a:off x="851178" y="4503372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34"/>
          <p:cNvSpPr txBox="1">
            <a:spLocks noGrp="1"/>
          </p:cNvSpPr>
          <p:nvPr>
            <p:ph type="title"/>
          </p:nvPr>
        </p:nvSpPr>
        <p:spPr>
          <a:xfrm>
            <a:off x="2832750" y="621225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2232" name="Google Shape;2232;p34"/>
          <p:cNvGrpSpPr/>
          <p:nvPr/>
        </p:nvGrpSpPr>
        <p:grpSpPr>
          <a:xfrm rot="10800000" flipH="1">
            <a:off x="-1947251" y="-2064042"/>
            <a:ext cx="3721951" cy="12135923"/>
            <a:chOff x="-3170262" y="3452177"/>
            <a:chExt cx="3721951" cy="12135923"/>
          </a:xfrm>
        </p:grpSpPr>
        <p:sp>
          <p:nvSpPr>
            <p:cNvPr id="2233" name="Google Shape;2233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9" name="Google Shape;2289;p34"/>
          <p:cNvGrpSpPr/>
          <p:nvPr/>
        </p:nvGrpSpPr>
        <p:grpSpPr>
          <a:xfrm rot="10800000">
            <a:off x="-2665901" y="-1468542"/>
            <a:ext cx="3721951" cy="12135923"/>
            <a:chOff x="-3170262" y="3452177"/>
            <a:chExt cx="3721951" cy="12135923"/>
          </a:xfrm>
        </p:grpSpPr>
        <p:sp>
          <p:nvSpPr>
            <p:cNvPr id="2290" name="Google Shape;2290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6" name="Google Shape;2346;p34"/>
          <p:cNvGrpSpPr/>
          <p:nvPr/>
        </p:nvGrpSpPr>
        <p:grpSpPr>
          <a:xfrm flipH="1">
            <a:off x="7369299" y="-4760179"/>
            <a:ext cx="3721951" cy="12135923"/>
            <a:chOff x="-3170262" y="3452177"/>
            <a:chExt cx="3721951" cy="12135923"/>
          </a:xfrm>
        </p:grpSpPr>
        <p:sp>
          <p:nvSpPr>
            <p:cNvPr id="2347" name="Google Shape;2347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3" name="Google Shape;2403;p34"/>
          <p:cNvGrpSpPr/>
          <p:nvPr/>
        </p:nvGrpSpPr>
        <p:grpSpPr>
          <a:xfrm>
            <a:off x="8087949" y="-5355679"/>
            <a:ext cx="3721951" cy="12135923"/>
            <a:chOff x="-3170262" y="3452177"/>
            <a:chExt cx="3721951" cy="12135923"/>
          </a:xfrm>
        </p:grpSpPr>
        <p:sp>
          <p:nvSpPr>
            <p:cNvPr id="2404" name="Google Shape;2404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0" name="Google Shape;2460;p34"/>
          <p:cNvSpPr txBox="1"/>
          <p:nvPr/>
        </p:nvSpPr>
        <p:spPr>
          <a:xfrm>
            <a:off x="2832750" y="3481875"/>
            <a:ext cx="34785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Credits: This presentation template was created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and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61" name="Google Shape;2461;p34"/>
          <p:cNvSpPr txBox="1">
            <a:spLocks noGrp="1"/>
          </p:cNvSpPr>
          <p:nvPr>
            <p:ph type="subTitle" idx="1"/>
          </p:nvPr>
        </p:nvSpPr>
        <p:spPr>
          <a:xfrm>
            <a:off x="2832750" y="2720657"/>
            <a:ext cx="3478500" cy="877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Source Sans Pro SemiBold"/>
              <a:buNone/>
              <a:defRPr sz="1600">
                <a:solidFill>
                  <a:schemeClr val="lt2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  <p:sp>
        <p:nvSpPr>
          <p:cNvPr id="2462" name="Google Shape;2462;p34"/>
          <p:cNvSpPr txBox="1">
            <a:spLocks noGrp="1"/>
          </p:cNvSpPr>
          <p:nvPr>
            <p:ph type="subTitle" idx="2"/>
          </p:nvPr>
        </p:nvSpPr>
        <p:spPr>
          <a:xfrm>
            <a:off x="2832750" y="4227600"/>
            <a:ext cx="3478500" cy="27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Sans Pro SemiBold"/>
              <a:buNone/>
              <a:defRPr sz="12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73" r:id="rId7"/>
    <p:sldLayoutId id="2147483680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40"/>
          <p:cNvSpPr txBox="1">
            <a:spLocks noGrp="1"/>
          </p:cNvSpPr>
          <p:nvPr>
            <p:ph type="ctrTitle"/>
          </p:nvPr>
        </p:nvSpPr>
        <p:spPr>
          <a:xfrm>
            <a:off x="1299875" y="1564740"/>
            <a:ext cx="6578400" cy="22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Data Communication &amp; Networking</a:t>
            </a:r>
            <a:br>
              <a:rPr lang="en" dirty="0">
                <a:solidFill>
                  <a:schemeClr val="lt2"/>
                </a:solidFill>
              </a:rPr>
            </a:br>
            <a:r>
              <a:rPr lang="en" sz="2800" dirty="0"/>
              <a:t>Wi-Fi Repeater Using ESP8266</a:t>
            </a:r>
            <a:endParaRPr dirty="0"/>
          </a:p>
        </p:txBody>
      </p:sp>
      <p:sp>
        <p:nvSpPr>
          <p:cNvPr id="2639" name="Google Shape;2639;p40"/>
          <p:cNvSpPr txBox="1">
            <a:spLocks noGrp="1"/>
          </p:cNvSpPr>
          <p:nvPr>
            <p:ph type="subTitle" idx="1"/>
          </p:nvPr>
        </p:nvSpPr>
        <p:spPr>
          <a:xfrm>
            <a:off x="2211525" y="3614408"/>
            <a:ext cx="4720800" cy="3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Muhammad Abdullah – Saad Ahmed</a:t>
            </a:r>
            <a:endParaRPr dirty="0"/>
          </a:p>
        </p:txBody>
      </p:sp>
      <p:cxnSp>
        <p:nvCxnSpPr>
          <p:cNvPr id="2640" name="Google Shape;2640;p40"/>
          <p:cNvCxnSpPr/>
          <p:nvPr/>
        </p:nvCxnSpPr>
        <p:spPr>
          <a:xfrm>
            <a:off x="2500475" y="3394011"/>
            <a:ext cx="41772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641" name="Google Shape;2641;p40"/>
          <p:cNvGrpSpPr/>
          <p:nvPr/>
        </p:nvGrpSpPr>
        <p:grpSpPr>
          <a:xfrm>
            <a:off x="2348100" y="3324372"/>
            <a:ext cx="4447650" cy="135300"/>
            <a:chOff x="2365175" y="3596070"/>
            <a:chExt cx="4447650" cy="135300"/>
          </a:xfrm>
        </p:grpSpPr>
        <p:sp>
          <p:nvSpPr>
            <p:cNvPr id="2642" name="Google Shape;2642;p40"/>
            <p:cNvSpPr/>
            <p:nvPr/>
          </p:nvSpPr>
          <p:spPr>
            <a:xfrm>
              <a:off x="236517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0"/>
            <p:cNvSpPr/>
            <p:nvPr/>
          </p:nvSpPr>
          <p:spPr>
            <a:xfrm>
              <a:off x="6677525" y="359607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4" name="Google Shape;2644;p40"/>
            <p:cNvCxnSpPr>
              <a:stCxn id="2642" idx="6"/>
              <a:endCxn id="2643" idx="2"/>
            </p:cNvCxnSpPr>
            <p:nvPr/>
          </p:nvCxnSpPr>
          <p:spPr>
            <a:xfrm>
              <a:off x="2500475" y="3663720"/>
              <a:ext cx="4177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  <a:endParaRPr dirty="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of the Project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8604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49"/>
          <p:cNvGrpSpPr/>
          <p:nvPr/>
        </p:nvGrpSpPr>
        <p:grpSpPr>
          <a:xfrm>
            <a:off x="8032956" y="1348776"/>
            <a:ext cx="795537" cy="795537"/>
            <a:chOff x="851175" y="1582401"/>
            <a:chExt cx="964872" cy="964872"/>
          </a:xfrm>
        </p:grpSpPr>
        <p:sp>
          <p:nvSpPr>
            <p:cNvPr id="2771" name="Google Shape;2771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73" name="Google Shape;2773;p49"/>
          <p:cNvSpPr txBox="1">
            <a:spLocks noGrp="1"/>
          </p:cNvSpPr>
          <p:nvPr>
            <p:ph type="title"/>
          </p:nvPr>
        </p:nvSpPr>
        <p:spPr>
          <a:xfrm>
            <a:off x="713250" y="62724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  <a:endParaRPr dirty="0"/>
          </a:p>
        </p:txBody>
      </p:sp>
      <p:grpSp>
        <p:nvGrpSpPr>
          <p:cNvPr id="2795" name="Google Shape;2795;p49"/>
          <p:cNvGrpSpPr/>
          <p:nvPr/>
        </p:nvGrpSpPr>
        <p:grpSpPr>
          <a:xfrm>
            <a:off x="8229383" y="1487225"/>
            <a:ext cx="402682" cy="448084"/>
            <a:chOff x="-3775400" y="1361500"/>
            <a:chExt cx="587000" cy="644725"/>
          </a:xfrm>
        </p:grpSpPr>
        <p:sp>
          <p:nvSpPr>
            <p:cNvPr id="2796" name="Google Shape;2796;p49"/>
            <p:cNvSpPr/>
            <p:nvPr/>
          </p:nvSpPr>
          <p:spPr>
            <a:xfrm>
              <a:off x="-3559975" y="1578550"/>
              <a:ext cx="156125" cy="209775"/>
            </a:xfrm>
            <a:custGeom>
              <a:avLst/>
              <a:gdLst/>
              <a:ahLst/>
              <a:cxnLst/>
              <a:rect l="l" t="t" r="r" b="b"/>
              <a:pathLst>
                <a:path w="6245" h="8391" extrusionOk="0">
                  <a:moveTo>
                    <a:pt x="3123" y="1"/>
                  </a:moveTo>
                  <a:cubicBezTo>
                    <a:pt x="1399" y="1"/>
                    <a:pt x="1" y="1399"/>
                    <a:pt x="1" y="3123"/>
                  </a:cubicBezTo>
                  <a:cubicBezTo>
                    <a:pt x="1" y="4358"/>
                    <a:pt x="749" y="5497"/>
                    <a:pt x="1887" y="5984"/>
                  </a:cubicBezTo>
                  <a:lnTo>
                    <a:pt x="2310" y="6180"/>
                  </a:lnTo>
                  <a:lnTo>
                    <a:pt x="2310" y="8391"/>
                  </a:lnTo>
                  <a:lnTo>
                    <a:pt x="3903" y="8391"/>
                  </a:lnTo>
                  <a:lnTo>
                    <a:pt x="3903" y="6180"/>
                  </a:lnTo>
                  <a:lnTo>
                    <a:pt x="4359" y="5984"/>
                  </a:lnTo>
                  <a:cubicBezTo>
                    <a:pt x="5497" y="5497"/>
                    <a:pt x="6245" y="4358"/>
                    <a:pt x="6245" y="3123"/>
                  </a:cubicBezTo>
                  <a:cubicBezTo>
                    <a:pt x="6245" y="1399"/>
                    <a:pt x="4846" y="1"/>
                    <a:pt x="3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9"/>
            <p:cNvSpPr/>
            <p:nvPr/>
          </p:nvSpPr>
          <p:spPr>
            <a:xfrm>
              <a:off x="-3688425" y="1465550"/>
              <a:ext cx="465875" cy="540675"/>
            </a:xfrm>
            <a:custGeom>
              <a:avLst/>
              <a:gdLst/>
              <a:ahLst/>
              <a:cxnLst/>
              <a:rect l="l" t="t" r="r" b="b"/>
              <a:pathLst>
                <a:path w="18635" h="21627" extrusionOk="0">
                  <a:moveTo>
                    <a:pt x="8261" y="3025"/>
                  </a:moveTo>
                  <a:cubicBezTo>
                    <a:pt x="10797" y="3025"/>
                    <a:pt x="12879" y="5106"/>
                    <a:pt x="12879" y="7643"/>
                  </a:cubicBezTo>
                  <a:cubicBezTo>
                    <a:pt x="12879" y="9301"/>
                    <a:pt x="12001" y="10830"/>
                    <a:pt x="10570" y="11643"/>
                  </a:cubicBezTo>
                  <a:lnTo>
                    <a:pt x="10570" y="14407"/>
                  </a:lnTo>
                  <a:lnTo>
                    <a:pt x="5952" y="14407"/>
                  </a:lnTo>
                  <a:lnTo>
                    <a:pt x="5952" y="11643"/>
                  </a:lnTo>
                  <a:cubicBezTo>
                    <a:pt x="4521" y="10830"/>
                    <a:pt x="3643" y="9301"/>
                    <a:pt x="3643" y="7643"/>
                  </a:cubicBezTo>
                  <a:cubicBezTo>
                    <a:pt x="3643" y="5106"/>
                    <a:pt x="5692" y="3025"/>
                    <a:pt x="8261" y="3025"/>
                  </a:cubicBezTo>
                  <a:close/>
                  <a:moveTo>
                    <a:pt x="8261" y="1"/>
                  </a:moveTo>
                  <a:cubicBezTo>
                    <a:pt x="3708" y="1"/>
                    <a:pt x="1" y="3675"/>
                    <a:pt x="1" y="8228"/>
                  </a:cubicBezTo>
                  <a:cubicBezTo>
                    <a:pt x="1" y="10602"/>
                    <a:pt x="1009" y="12846"/>
                    <a:pt x="2797" y="14407"/>
                  </a:cubicBezTo>
                  <a:lnTo>
                    <a:pt x="2797" y="21626"/>
                  </a:lnTo>
                  <a:lnTo>
                    <a:pt x="12618" y="21626"/>
                  </a:lnTo>
                  <a:lnTo>
                    <a:pt x="12618" y="17951"/>
                  </a:lnTo>
                  <a:lnTo>
                    <a:pt x="16488" y="17951"/>
                  </a:lnTo>
                  <a:lnTo>
                    <a:pt x="16488" y="13821"/>
                  </a:lnTo>
                  <a:lnTo>
                    <a:pt x="18635" y="13821"/>
                  </a:lnTo>
                  <a:lnTo>
                    <a:pt x="16488" y="8098"/>
                  </a:lnTo>
                  <a:cubicBezTo>
                    <a:pt x="16423" y="3610"/>
                    <a:pt x="12748" y="1"/>
                    <a:pt x="8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9"/>
            <p:cNvSpPr/>
            <p:nvPr/>
          </p:nvSpPr>
          <p:spPr>
            <a:xfrm>
              <a:off x="-3501425" y="1361500"/>
              <a:ext cx="38225" cy="65875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0" y="0"/>
                  </a:moveTo>
                  <a:lnTo>
                    <a:pt x="0" y="2634"/>
                  </a:lnTo>
                  <a:lnTo>
                    <a:pt x="1529" y="263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9"/>
            <p:cNvSpPr/>
            <p:nvPr/>
          </p:nvSpPr>
          <p:spPr>
            <a:xfrm>
              <a:off x="-3406300" y="1377750"/>
              <a:ext cx="60175" cy="75625"/>
            </a:xfrm>
            <a:custGeom>
              <a:avLst/>
              <a:gdLst/>
              <a:ahLst/>
              <a:cxnLst/>
              <a:rect l="l" t="t" r="r" b="b"/>
              <a:pathLst>
                <a:path w="2407" h="3025" extrusionOk="0">
                  <a:moveTo>
                    <a:pt x="1008" y="0"/>
                  </a:moveTo>
                  <a:lnTo>
                    <a:pt x="0" y="2439"/>
                  </a:lnTo>
                  <a:lnTo>
                    <a:pt x="1398" y="3025"/>
                  </a:lnTo>
                  <a:lnTo>
                    <a:pt x="2407" y="58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9"/>
            <p:cNvSpPr/>
            <p:nvPr/>
          </p:nvSpPr>
          <p:spPr>
            <a:xfrm>
              <a:off x="-3617700" y="1377750"/>
              <a:ext cx="60200" cy="75625"/>
            </a:xfrm>
            <a:custGeom>
              <a:avLst/>
              <a:gdLst/>
              <a:ahLst/>
              <a:cxnLst/>
              <a:rect l="l" t="t" r="r" b="b"/>
              <a:pathLst>
                <a:path w="2408" h="3025" extrusionOk="0">
                  <a:moveTo>
                    <a:pt x="1367" y="0"/>
                  </a:moveTo>
                  <a:lnTo>
                    <a:pt x="1" y="586"/>
                  </a:lnTo>
                  <a:lnTo>
                    <a:pt x="1009" y="3025"/>
                  </a:lnTo>
                  <a:lnTo>
                    <a:pt x="2407" y="2439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9"/>
            <p:cNvSpPr/>
            <p:nvPr/>
          </p:nvSpPr>
          <p:spPr>
            <a:xfrm>
              <a:off x="-3323375" y="1438725"/>
              <a:ext cx="74000" cy="74000"/>
            </a:xfrm>
            <a:custGeom>
              <a:avLst/>
              <a:gdLst/>
              <a:ahLst/>
              <a:cxnLst/>
              <a:rect l="l" t="t" r="r" b="b"/>
              <a:pathLst>
                <a:path w="2960" h="2960" extrusionOk="0">
                  <a:moveTo>
                    <a:pt x="1886" y="0"/>
                  </a:moveTo>
                  <a:lnTo>
                    <a:pt x="0" y="1887"/>
                  </a:lnTo>
                  <a:lnTo>
                    <a:pt x="1073" y="2960"/>
                  </a:lnTo>
                  <a:lnTo>
                    <a:pt x="2959" y="107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9"/>
            <p:cNvSpPr/>
            <p:nvPr/>
          </p:nvSpPr>
          <p:spPr>
            <a:xfrm>
              <a:off x="-3264025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2439" y="0"/>
                  </a:moveTo>
                  <a:lnTo>
                    <a:pt x="0" y="1008"/>
                  </a:lnTo>
                  <a:lnTo>
                    <a:pt x="585" y="2407"/>
                  </a:lnTo>
                  <a:lnTo>
                    <a:pt x="3024" y="1399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9"/>
            <p:cNvSpPr/>
            <p:nvPr/>
          </p:nvSpPr>
          <p:spPr>
            <a:xfrm>
              <a:off x="-3714425" y="1438725"/>
              <a:ext cx="73175" cy="74000"/>
            </a:xfrm>
            <a:custGeom>
              <a:avLst/>
              <a:gdLst/>
              <a:ahLst/>
              <a:cxnLst/>
              <a:rect l="l" t="t" r="r" b="b"/>
              <a:pathLst>
                <a:path w="2927" h="2960" extrusionOk="0">
                  <a:moveTo>
                    <a:pt x="1041" y="0"/>
                  </a:moveTo>
                  <a:lnTo>
                    <a:pt x="0" y="1074"/>
                  </a:lnTo>
                  <a:lnTo>
                    <a:pt x="1854" y="2960"/>
                  </a:lnTo>
                  <a:lnTo>
                    <a:pt x="2927" y="1887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9"/>
            <p:cNvSpPr/>
            <p:nvPr/>
          </p:nvSpPr>
          <p:spPr>
            <a:xfrm>
              <a:off x="-3775400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553" y="0"/>
                  </a:moveTo>
                  <a:lnTo>
                    <a:pt x="0" y="1399"/>
                  </a:lnTo>
                  <a:lnTo>
                    <a:pt x="2439" y="2407"/>
                  </a:lnTo>
                  <a:lnTo>
                    <a:pt x="3025" y="1008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itle 12">
            <a:extLst>
              <a:ext uri="{FF2B5EF4-FFF2-40B4-BE49-F238E27FC236}">
                <a16:creationId xmlns:a16="http://schemas.microsoft.com/office/drawing/2014/main" id="{EC6A25D2-DFF3-3750-66C4-A7C585E34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68" y="1348776"/>
            <a:ext cx="7092483" cy="3255519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/>
              <a:t>Due to the limitations of ESP’s </a:t>
            </a:r>
            <a:r>
              <a:rPr lang="en-US" sz="2000" dirty="0" err="1"/>
              <a:t>SoftAP</a:t>
            </a:r>
            <a:r>
              <a:rPr lang="en-US" sz="2000" dirty="0"/>
              <a:t> implementation, only 8 stations can be connected simultaneously.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/>
              <a:t>The ESP8266 needs a good power supply as it produces a current spike of up to 1mA during transmission (normal average consumption is around 700 mA when Wi-Fi is turned on).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/>
              <a:t>Check the power supply first, if your ESP is unstable and reboots periodically. A large capacitor between VDD and GND can help if you experience problems here.</a:t>
            </a:r>
          </a:p>
        </p:txBody>
      </p:sp>
    </p:spTree>
    <p:extLst>
      <p:ext uri="{BB962C8B-B14F-4D97-AF65-F5344CB8AC3E}">
        <p14:creationId xmlns:p14="http://schemas.microsoft.com/office/powerpoint/2010/main" val="43174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49"/>
          <p:cNvGrpSpPr/>
          <p:nvPr/>
        </p:nvGrpSpPr>
        <p:grpSpPr>
          <a:xfrm>
            <a:off x="8032956" y="1348776"/>
            <a:ext cx="795537" cy="795537"/>
            <a:chOff x="851175" y="1582401"/>
            <a:chExt cx="964872" cy="964872"/>
          </a:xfrm>
        </p:grpSpPr>
        <p:sp>
          <p:nvSpPr>
            <p:cNvPr id="2771" name="Google Shape;2771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73" name="Google Shape;2773;p49"/>
          <p:cNvSpPr txBox="1">
            <a:spLocks noGrp="1"/>
          </p:cNvSpPr>
          <p:nvPr>
            <p:ph type="title"/>
          </p:nvPr>
        </p:nvSpPr>
        <p:spPr>
          <a:xfrm>
            <a:off x="713250" y="749809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 Cont.</a:t>
            </a:r>
            <a:endParaRPr dirty="0"/>
          </a:p>
        </p:txBody>
      </p:sp>
      <p:grpSp>
        <p:nvGrpSpPr>
          <p:cNvPr id="2795" name="Google Shape;2795;p49"/>
          <p:cNvGrpSpPr/>
          <p:nvPr/>
        </p:nvGrpSpPr>
        <p:grpSpPr>
          <a:xfrm>
            <a:off x="8229383" y="1487225"/>
            <a:ext cx="402682" cy="448084"/>
            <a:chOff x="-3775400" y="1361500"/>
            <a:chExt cx="587000" cy="644725"/>
          </a:xfrm>
        </p:grpSpPr>
        <p:sp>
          <p:nvSpPr>
            <p:cNvPr id="2796" name="Google Shape;2796;p49"/>
            <p:cNvSpPr/>
            <p:nvPr/>
          </p:nvSpPr>
          <p:spPr>
            <a:xfrm>
              <a:off x="-3559975" y="1578550"/>
              <a:ext cx="156125" cy="209775"/>
            </a:xfrm>
            <a:custGeom>
              <a:avLst/>
              <a:gdLst/>
              <a:ahLst/>
              <a:cxnLst/>
              <a:rect l="l" t="t" r="r" b="b"/>
              <a:pathLst>
                <a:path w="6245" h="8391" extrusionOk="0">
                  <a:moveTo>
                    <a:pt x="3123" y="1"/>
                  </a:moveTo>
                  <a:cubicBezTo>
                    <a:pt x="1399" y="1"/>
                    <a:pt x="1" y="1399"/>
                    <a:pt x="1" y="3123"/>
                  </a:cubicBezTo>
                  <a:cubicBezTo>
                    <a:pt x="1" y="4358"/>
                    <a:pt x="749" y="5497"/>
                    <a:pt x="1887" y="5984"/>
                  </a:cubicBezTo>
                  <a:lnTo>
                    <a:pt x="2310" y="6180"/>
                  </a:lnTo>
                  <a:lnTo>
                    <a:pt x="2310" y="8391"/>
                  </a:lnTo>
                  <a:lnTo>
                    <a:pt x="3903" y="8391"/>
                  </a:lnTo>
                  <a:lnTo>
                    <a:pt x="3903" y="6180"/>
                  </a:lnTo>
                  <a:lnTo>
                    <a:pt x="4359" y="5984"/>
                  </a:lnTo>
                  <a:cubicBezTo>
                    <a:pt x="5497" y="5497"/>
                    <a:pt x="6245" y="4358"/>
                    <a:pt x="6245" y="3123"/>
                  </a:cubicBezTo>
                  <a:cubicBezTo>
                    <a:pt x="6245" y="1399"/>
                    <a:pt x="4846" y="1"/>
                    <a:pt x="3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9"/>
            <p:cNvSpPr/>
            <p:nvPr/>
          </p:nvSpPr>
          <p:spPr>
            <a:xfrm>
              <a:off x="-3688425" y="1465550"/>
              <a:ext cx="465875" cy="540675"/>
            </a:xfrm>
            <a:custGeom>
              <a:avLst/>
              <a:gdLst/>
              <a:ahLst/>
              <a:cxnLst/>
              <a:rect l="l" t="t" r="r" b="b"/>
              <a:pathLst>
                <a:path w="18635" h="21627" extrusionOk="0">
                  <a:moveTo>
                    <a:pt x="8261" y="3025"/>
                  </a:moveTo>
                  <a:cubicBezTo>
                    <a:pt x="10797" y="3025"/>
                    <a:pt x="12879" y="5106"/>
                    <a:pt x="12879" y="7643"/>
                  </a:cubicBezTo>
                  <a:cubicBezTo>
                    <a:pt x="12879" y="9301"/>
                    <a:pt x="12001" y="10830"/>
                    <a:pt x="10570" y="11643"/>
                  </a:cubicBezTo>
                  <a:lnTo>
                    <a:pt x="10570" y="14407"/>
                  </a:lnTo>
                  <a:lnTo>
                    <a:pt x="5952" y="14407"/>
                  </a:lnTo>
                  <a:lnTo>
                    <a:pt x="5952" y="11643"/>
                  </a:lnTo>
                  <a:cubicBezTo>
                    <a:pt x="4521" y="10830"/>
                    <a:pt x="3643" y="9301"/>
                    <a:pt x="3643" y="7643"/>
                  </a:cubicBezTo>
                  <a:cubicBezTo>
                    <a:pt x="3643" y="5106"/>
                    <a:pt x="5692" y="3025"/>
                    <a:pt x="8261" y="3025"/>
                  </a:cubicBezTo>
                  <a:close/>
                  <a:moveTo>
                    <a:pt x="8261" y="1"/>
                  </a:moveTo>
                  <a:cubicBezTo>
                    <a:pt x="3708" y="1"/>
                    <a:pt x="1" y="3675"/>
                    <a:pt x="1" y="8228"/>
                  </a:cubicBezTo>
                  <a:cubicBezTo>
                    <a:pt x="1" y="10602"/>
                    <a:pt x="1009" y="12846"/>
                    <a:pt x="2797" y="14407"/>
                  </a:cubicBezTo>
                  <a:lnTo>
                    <a:pt x="2797" y="21626"/>
                  </a:lnTo>
                  <a:lnTo>
                    <a:pt x="12618" y="21626"/>
                  </a:lnTo>
                  <a:lnTo>
                    <a:pt x="12618" y="17951"/>
                  </a:lnTo>
                  <a:lnTo>
                    <a:pt x="16488" y="17951"/>
                  </a:lnTo>
                  <a:lnTo>
                    <a:pt x="16488" y="13821"/>
                  </a:lnTo>
                  <a:lnTo>
                    <a:pt x="18635" y="13821"/>
                  </a:lnTo>
                  <a:lnTo>
                    <a:pt x="16488" y="8098"/>
                  </a:lnTo>
                  <a:cubicBezTo>
                    <a:pt x="16423" y="3610"/>
                    <a:pt x="12748" y="1"/>
                    <a:pt x="8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9"/>
            <p:cNvSpPr/>
            <p:nvPr/>
          </p:nvSpPr>
          <p:spPr>
            <a:xfrm>
              <a:off x="-3501425" y="1361500"/>
              <a:ext cx="38225" cy="65875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0" y="0"/>
                  </a:moveTo>
                  <a:lnTo>
                    <a:pt x="0" y="2634"/>
                  </a:lnTo>
                  <a:lnTo>
                    <a:pt x="1529" y="263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9"/>
            <p:cNvSpPr/>
            <p:nvPr/>
          </p:nvSpPr>
          <p:spPr>
            <a:xfrm>
              <a:off x="-3406300" y="1377750"/>
              <a:ext cx="60175" cy="75625"/>
            </a:xfrm>
            <a:custGeom>
              <a:avLst/>
              <a:gdLst/>
              <a:ahLst/>
              <a:cxnLst/>
              <a:rect l="l" t="t" r="r" b="b"/>
              <a:pathLst>
                <a:path w="2407" h="3025" extrusionOk="0">
                  <a:moveTo>
                    <a:pt x="1008" y="0"/>
                  </a:moveTo>
                  <a:lnTo>
                    <a:pt x="0" y="2439"/>
                  </a:lnTo>
                  <a:lnTo>
                    <a:pt x="1398" y="3025"/>
                  </a:lnTo>
                  <a:lnTo>
                    <a:pt x="2407" y="58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9"/>
            <p:cNvSpPr/>
            <p:nvPr/>
          </p:nvSpPr>
          <p:spPr>
            <a:xfrm>
              <a:off x="-3617700" y="1377750"/>
              <a:ext cx="60200" cy="75625"/>
            </a:xfrm>
            <a:custGeom>
              <a:avLst/>
              <a:gdLst/>
              <a:ahLst/>
              <a:cxnLst/>
              <a:rect l="l" t="t" r="r" b="b"/>
              <a:pathLst>
                <a:path w="2408" h="3025" extrusionOk="0">
                  <a:moveTo>
                    <a:pt x="1367" y="0"/>
                  </a:moveTo>
                  <a:lnTo>
                    <a:pt x="1" y="586"/>
                  </a:lnTo>
                  <a:lnTo>
                    <a:pt x="1009" y="3025"/>
                  </a:lnTo>
                  <a:lnTo>
                    <a:pt x="2407" y="2439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9"/>
            <p:cNvSpPr/>
            <p:nvPr/>
          </p:nvSpPr>
          <p:spPr>
            <a:xfrm>
              <a:off x="-3323375" y="1438725"/>
              <a:ext cx="74000" cy="74000"/>
            </a:xfrm>
            <a:custGeom>
              <a:avLst/>
              <a:gdLst/>
              <a:ahLst/>
              <a:cxnLst/>
              <a:rect l="l" t="t" r="r" b="b"/>
              <a:pathLst>
                <a:path w="2960" h="2960" extrusionOk="0">
                  <a:moveTo>
                    <a:pt x="1886" y="0"/>
                  </a:moveTo>
                  <a:lnTo>
                    <a:pt x="0" y="1887"/>
                  </a:lnTo>
                  <a:lnTo>
                    <a:pt x="1073" y="2960"/>
                  </a:lnTo>
                  <a:lnTo>
                    <a:pt x="2959" y="107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9"/>
            <p:cNvSpPr/>
            <p:nvPr/>
          </p:nvSpPr>
          <p:spPr>
            <a:xfrm>
              <a:off x="-3264025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2439" y="0"/>
                  </a:moveTo>
                  <a:lnTo>
                    <a:pt x="0" y="1008"/>
                  </a:lnTo>
                  <a:lnTo>
                    <a:pt x="585" y="2407"/>
                  </a:lnTo>
                  <a:lnTo>
                    <a:pt x="3024" y="1399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9"/>
            <p:cNvSpPr/>
            <p:nvPr/>
          </p:nvSpPr>
          <p:spPr>
            <a:xfrm>
              <a:off x="-3714425" y="1438725"/>
              <a:ext cx="73175" cy="74000"/>
            </a:xfrm>
            <a:custGeom>
              <a:avLst/>
              <a:gdLst/>
              <a:ahLst/>
              <a:cxnLst/>
              <a:rect l="l" t="t" r="r" b="b"/>
              <a:pathLst>
                <a:path w="2927" h="2960" extrusionOk="0">
                  <a:moveTo>
                    <a:pt x="1041" y="0"/>
                  </a:moveTo>
                  <a:lnTo>
                    <a:pt x="0" y="1074"/>
                  </a:lnTo>
                  <a:lnTo>
                    <a:pt x="1854" y="2960"/>
                  </a:lnTo>
                  <a:lnTo>
                    <a:pt x="2927" y="1887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9"/>
            <p:cNvSpPr/>
            <p:nvPr/>
          </p:nvSpPr>
          <p:spPr>
            <a:xfrm>
              <a:off x="-3775400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553" y="0"/>
                  </a:moveTo>
                  <a:lnTo>
                    <a:pt x="0" y="1399"/>
                  </a:lnTo>
                  <a:lnTo>
                    <a:pt x="2439" y="2407"/>
                  </a:lnTo>
                  <a:lnTo>
                    <a:pt x="3025" y="1008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itle 12">
            <a:extLst>
              <a:ext uri="{FF2B5EF4-FFF2-40B4-BE49-F238E27FC236}">
                <a16:creationId xmlns:a16="http://schemas.microsoft.com/office/drawing/2014/main" id="{EC6A25D2-DFF3-3750-66C4-A7C585E34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482" y="1783869"/>
            <a:ext cx="7092483" cy="3255519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/>
              <a:t>The minimum input voltage is only 3.3V &amp; the maximum input voltage is 8V.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/>
              <a:t>The maximum charging current is only 1A.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/>
              <a:t>Output charging voltage fixed at 4.2V (no alternative for different types of batteries – Life etc.)</a:t>
            </a:r>
          </a:p>
        </p:txBody>
      </p:sp>
    </p:spTree>
    <p:extLst>
      <p:ext uri="{BB962C8B-B14F-4D97-AF65-F5344CB8AC3E}">
        <p14:creationId xmlns:p14="http://schemas.microsoft.com/office/powerpoint/2010/main" val="214117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" name="Google Shape;3440;p74"/>
          <p:cNvSpPr txBox="1">
            <a:spLocks noGrp="1"/>
          </p:cNvSpPr>
          <p:nvPr>
            <p:ph type="title"/>
          </p:nvPr>
        </p:nvSpPr>
        <p:spPr>
          <a:xfrm>
            <a:off x="2832750" y="2081060"/>
            <a:ext cx="3478500" cy="7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grpSp>
        <p:nvGrpSpPr>
          <p:cNvPr id="3450" name="Google Shape;3450;p74"/>
          <p:cNvGrpSpPr/>
          <p:nvPr/>
        </p:nvGrpSpPr>
        <p:grpSpPr>
          <a:xfrm>
            <a:off x="2939100" y="2930619"/>
            <a:ext cx="3265800" cy="135300"/>
            <a:chOff x="2939100" y="1481620"/>
            <a:chExt cx="3265800" cy="135300"/>
          </a:xfrm>
        </p:grpSpPr>
        <p:cxnSp>
          <p:nvCxnSpPr>
            <p:cNvPr id="3451" name="Google Shape;3451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  <p:sp>
          <p:nvSpPr>
            <p:cNvPr id="3452" name="Google Shape;3452;p74"/>
            <p:cNvSpPr/>
            <p:nvPr/>
          </p:nvSpPr>
          <p:spPr>
            <a:xfrm>
              <a:off x="29391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4"/>
            <p:cNvSpPr/>
            <p:nvPr/>
          </p:nvSpPr>
          <p:spPr>
            <a:xfrm>
              <a:off x="6069600" y="1481620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54" name="Google Shape;3454;p74"/>
            <p:cNvCxnSpPr>
              <a:stCxn id="3452" idx="6"/>
              <a:endCxn id="3453" idx="2"/>
            </p:cNvCxnSpPr>
            <p:nvPr/>
          </p:nvCxnSpPr>
          <p:spPr>
            <a:xfrm>
              <a:off x="3074400" y="1549270"/>
              <a:ext cx="29952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6C6203C-61E5-2587-273E-BE53D03D4114}"/>
              </a:ext>
            </a:extLst>
          </p:cNvPr>
          <p:cNvSpPr/>
          <p:nvPr/>
        </p:nvSpPr>
        <p:spPr>
          <a:xfrm>
            <a:off x="2832750" y="3429000"/>
            <a:ext cx="3611593" cy="9797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6" name="Google Shape;2666;p43"/>
          <p:cNvGrpSpPr/>
          <p:nvPr/>
        </p:nvGrpSpPr>
        <p:grpSpPr>
          <a:xfrm>
            <a:off x="1053497" y="3073586"/>
            <a:ext cx="795537" cy="795537"/>
            <a:chOff x="851175" y="1582401"/>
            <a:chExt cx="964872" cy="964872"/>
          </a:xfrm>
        </p:grpSpPr>
        <p:sp>
          <p:nvSpPr>
            <p:cNvPr id="2667" name="Google Shape;266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9" name="Google Shape;2669;p43"/>
          <p:cNvGrpSpPr/>
          <p:nvPr/>
        </p:nvGrpSpPr>
        <p:grpSpPr>
          <a:xfrm>
            <a:off x="4908972" y="3073586"/>
            <a:ext cx="795537" cy="795537"/>
            <a:chOff x="851175" y="1582401"/>
            <a:chExt cx="964872" cy="964872"/>
          </a:xfrm>
        </p:grpSpPr>
        <p:sp>
          <p:nvSpPr>
            <p:cNvPr id="2670" name="Google Shape;2670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2" name="Google Shape;2672;p43"/>
          <p:cNvGrpSpPr/>
          <p:nvPr/>
        </p:nvGrpSpPr>
        <p:grpSpPr>
          <a:xfrm>
            <a:off x="4908972" y="1743274"/>
            <a:ext cx="795537" cy="795537"/>
            <a:chOff x="851175" y="1582401"/>
            <a:chExt cx="964872" cy="964872"/>
          </a:xfrm>
        </p:grpSpPr>
        <p:sp>
          <p:nvSpPr>
            <p:cNvPr id="2673" name="Google Shape;2673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43"/>
          <p:cNvGrpSpPr/>
          <p:nvPr/>
        </p:nvGrpSpPr>
        <p:grpSpPr>
          <a:xfrm>
            <a:off x="1053497" y="1743286"/>
            <a:ext cx="795537" cy="795537"/>
            <a:chOff x="851175" y="1582401"/>
            <a:chExt cx="964872" cy="964872"/>
          </a:xfrm>
        </p:grpSpPr>
        <p:sp>
          <p:nvSpPr>
            <p:cNvPr id="2676" name="Google Shape;2676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43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8" name="Google Shape;2678;p43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679" name="Google Shape;2679;p43"/>
          <p:cNvSpPr txBox="1">
            <a:spLocks noGrp="1"/>
          </p:cNvSpPr>
          <p:nvPr>
            <p:ph type="subTitle" idx="1"/>
          </p:nvPr>
        </p:nvSpPr>
        <p:spPr>
          <a:xfrm>
            <a:off x="1975600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of this project</a:t>
            </a:r>
            <a:endParaRPr dirty="0"/>
          </a:p>
        </p:txBody>
      </p:sp>
      <p:sp>
        <p:nvSpPr>
          <p:cNvPr id="2680" name="Google Shape;2680;p43"/>
          <p:cNvSpPr txBox="1">
            <a:spLocks noGrp="1"/>
          </p:cNvSpPr>
          <p:nvPr>
            <p:ph type="subTitle" idx="2"/>
          </p:nvPr>
        </p:nvSpPr>
        <p:spPr>
          <a:xfrm>
            <a:off x="1975600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2681" name="Google Shape;2681;p43"/>
          <p:cNvSpPr txBox="1">
            <a:spLocks noGrp="1"/>
          </p:cNvSpPr>
          <p:nvPr>
            <p:ph type="title" idx="3"/>
          </p:nvPr>
        </p:nvSpPr>
        <p:spPr>
          <a:xfrm>
            <a:off x="1049261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82" name="Google Shape;2682;p43"/>
          <p:cNvSpPr txBox="1">
            <a:spLocks noGrp="1"/>
          </p:cNvSpPr>
          <p:nvPr>
            <p:ph type="title" idx="4"/>
          </p:nvPr>
        </p:nvSpPr>
        <p:spPr>
          <a:xfrm>
            <a:off x="4904736" y="3192050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83" name="Google Shape;2683;p43"/>
          <p:cNvSpPr txBox="1">
            <a:spLocks noGrp="1"/>
          </p:cNvSpPr>
          <p:nvPr>
            <p:ph type="title" idx="5"/>
          </p:nvPr>
        </p:nvSpPr>
        <p:spPr>
          <a:xfrm>
            <a:off x="1049261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84" name="Google Shape;2684;p43"/>
          <p:cNvSpPr txBox="1">
            <a:spLocks noGrp="1"/>
          </p:cNvSpPr>
          <p:nvPr>
            <p:ph type="title" idx="6"/>
          </p:nvPr>
        </p:nvSpPr>
        <p:spPr>
          <a:xfrm>
            <a:off x="4904736" y="1861738"/>
            <a:ext cx="804000" cy="55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85" name="Google Shape;2685;p43"/>
          <p:cNvSpPr txBox="1">
            <a:spLocks noGrp="1"/>
          </p:cNvSpPr>
          <p:nvPr>
            <p:ph type="subTitle" idx="7"/>
          </p:nvPr>
        </p:nvSpPr>
        <p:spPr>
          <a:xfrm>
            <a:off x="1975600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2686" name="Google Shape;2686;p43"/>
          <p:cNvSpPr txBox="1">
            <a:spLocks noGrp="1"/>
          </p:cNvSpPr>
          <p:nvPr>
            <p:ph type="subTitle" idx="8"/>
          </p:nvPr>
        </p:nvSpPr>
        <p:spPr>
          <a:xfrm>
            <a:off x="1975600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87" name="Google Shape;2687;p43"/>
          <p:cNvSpPr txBox="1">
            <a:spLocks noGrp="1"/>
          </p:cNvSpPr>
          <p:nvPr>
            <p:ph type="subTitle" idx="9"/>
          </p:nvPr>
        </p:nvSpPr>
        <p:spPr>
          <a:xfrm>
            <a:off x="5831075" y="34239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Limitations/ Failures</a:t>
            </a:r>
            <a:endParaRPr dirty="0"/>
          </a:p>
        </p:txBody>
      </p:sp>
      <p:sp>
        <p:nvSpPr>
          <p:cNvPr id="2688" name="Google Shape;2688;p43"/>
          <p:cNvSpPr txBox="1">
            <a:spLocks noGrp="1"/>
          </p:cNvSpPr>
          <p:nvPr>
            <p:ph type="subTitle" idx="13"/>
          </p:nvPr>
        </p:nvSpPr>
        <p:spPr>
          <a:xfrm>
            <a:off x="5831075" y="30631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LIMITATIONS</a:t>
            </a:r>
            <a:endParaRPr dirty="0"/>
          </a:p>
        </p:txBody>
      </p:sp>
      <p:sp>
        <p:nvSpPr>
          <p:cNvPr id="2689" name="Google Shape;2689;p43"/>
          <p:cNvSpPr txBox="1">
            <a:spLocks noGrp="1"/>
          </p:cNvSpPr>
          <p:nvPr>
            <p:ph type="subTitle" idx="14"/>
          </p:nvPr>
        </p:nvSpPr>
        <p:spPr>
          <a:xfrm>
            <a:off x="5831075" y="2093675"/>
            <a:ext cx="2409600" cy="467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of the project.</a:t>
            </a:r>
            <a:endParaRPr dirty="0"/>
          </a:p>
        </p:txBody>
      </p:sp>
      <p:sp>
        <p:nvSpPr>
          <p:cNvPr id="2690" name="Google Shape;2690;p43"/>
          <p:cNvSpPr txBox="1">
            <a:spLocks noGrp="1"/>
          </p:cNvSpPr>
          <p:nvPr>
            <p:ph type="subTitle" idx="15"/>
          </p:nvPr>
        </p:nvSpPr>
        <p:spPr>
          <a:xfrm>
            <a:off x="5831075" y="1732878"/>
            <a:ext cx="2409600" cy="30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45"/>
          <p:cNvSpPr txBox="1">
            <a:spLocks noGrp="1"/>
          </p:cNvSpPr>
          <p:nvPr>
            <p:ph type="title"/>
          </p:nvPr>
        </p:nvSpPr>
        <p:spPr>
          <a:xfrm>
            <a:off x="2344488" y="453344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710" name="Google Shape;2710;p45"/>
          <p:cNvSpPr txBox="1">
            <a:spLocks noGrp="1"/>
          </p:cNvSpPr>
          <p:nvPr>
            <p:ph type="subTitle" idx="1"/>
          </p:nvPr>
        </p:nvSpPr>
        <p:spPr>
          <a:xfrm>
            <a:off x="2047573" y="1501459"/>
            <a:ext cx="5048829" cy="3299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 Wi-Fi repeater is used to expand the coverage area of your Wi-Fi network. It works by receiving your existing Wi-Fi signal, amplifying it and then transmitting the enhanced signal. With a Wi-Fi repeater you can effectively double the coverage area of your Wi-Fi network – to reach the far corners of your home or office, on different floors, or to expand coverage in your yard and much more.</a:t>
            </a:r>
            <a:endParaRPr sz="2000" dirty="0"/>
          </a:p>
        </p:txBody>
      </p:sp>
      <p:cxnSp>
        <p:nvCxnSpPr>
          <p:cNvPr id="2711" name="Google Shape;2711;p45"/>
          <p:cNvCxnSpPr>
            <a:stCxn id="2712" idx="6"/>
            <a:endCxn id="2713" idx="2"/>
          </p:cNvCxnSpPr>
          <p:nvPr/>
        </p:nvCxnSpPr>
        <p:spPr>
          <a:xfrm>
            <a:off x="2493738" y="1310682"/>
            <a:ext cx="417045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714" name="Google Shape;2714;p45"/>
          <p:cNvGrpSpPr/>
          <p:nvPr/>
        </p:nvGrpSpPr>
        <p:grpSpPr>
          <a:xfrm>
            <a:off x="2358438" y="1243032"/>
            <a:ext cx="4441050" cy="135300"/>
            <a:chOff x="2358438" y="2282277"/>
            <a:chExt cx="4441050" cy="135300"/>
          </a:xfrm>
        </p:grpSpPr>
        <p:sp>
          <p:nvSpPr>
            <p:cNvPr id="2712" name="Google Shape;2712;p45"/>
            <p:cNvSpPr/>
            <p:nvPr/>
          </p:nvSpPr>
          <p:spPr>
            <a:xfrm>
              <a:off x="235843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45"/>
            <p:cNvSpPr/>
            <p:nvPr/>
          </p:nvSpPr>
          <p:spPr>
            <a:xfrm>
              <a:off x="6664188" y="2282277"/>
              <a:ext cx="135300" cy="135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5" name="Google Shape;2715;p45"/>
            <p:cNvCxnSpPr>
              <a:stCxn id="2712" idx="6"/>
              <a:endCxn id="2713" idx="2"/>
            </p:cNvCxnSpPr>
            <p:nvPr/>
          </p:nvCxnSpPr>
          <p:spPr>
            <a:xfrm>
              <a:off x="2493738" y="2349927"/>
              <a:ext cx="41706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of the Project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380665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49" y="743651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1400196" y="1924751"/>
            <a:ext cx="6343607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000" dirty="0"/>
              <a:t>The purpose of this research is to build a hybrid wireless range extender (HWRE) using ESP8266 that can help to increase the wireless signal strength that broadcasts from networks.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46"/>
          <p:cNvSpPr txBox="1">
            <a:spLocks noGrp="1"/>
          </p:cNvSpPr>
          <p:nvPr>
            <p:ph type="title"/>
          </p:nvPr>
        </p:nvSpPr>
        <p:spPr>
          <a:xfrm>
            <a:off x="1690048" y="602137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PURPOSE Cont.</a:t>
            </a:r>
            <a:endParaRPr dirty="0"/>
          </a:p>
        </p:txBody>
      </p:sp>
      <p:sp>
        <p:nvSpPr>
          <p:cNvPr id="2721" name="Google Shape;2721;p46"/>
          <p:cNvSpPr txBox="1">
            <a:spLocks noGrp="1"/>
          </p:cNvSpPr>
          <p:nvPr>
            <p:ph type="body" idx="1"/>
          </p:nvPr>
        </p:nvSpPr>
        <p:spPr>
          <a:xfrm>
            <a:off x="1400195" y="1587450"/>
            <a:ext cx="6343607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000" dirty="0"/>
              <a:t>System Scope: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000" dirty="0"/>
              <a:t>1. Enhance the range of the Wi-Fi.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000" dirty="0"/>
              <a:t>User Scope: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000" dirty="0"/>
              <a:t>1. User can experience more network coverage.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000" dirty="0"/>
              <a:t>2. User can get better pace of performance in the internet while browsing.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287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5" name="Google Shape;2695;p44"/>
          <p:cNvGrpSpPr/>
          <p:nvPr/>
        </p:nvGrpSpPr>
        <p:grpSpPr>
          <a:xfrm>
            <a:off x="4005089" y="1068761"/>
            <a:ext cx="1133821" cy="1133821"/>
            <a:chOff x="851175" y="1582401"/>
            <a:chExt cx="964872" cy="964872"/>
          </a:xfrm>
        </p:grpSpPr>
        <p:sp>
          <p:nvSpPr>
            <p:cNvPr id="2696" name="Google Shape;2696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4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8" name="Google Shape;2698;p44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2699" name="Google Shape;2699;p44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 of this Project</a:t>
            </a:r>
            <a:endParaRPr dirty="0"/>
          </a:p>
        </p:txBody>
      </p:sp>
      <p:sp>
        <p:nvSpPr>
          <p:cNvPr id="2700" name="Google Shape;2700;p44"/>
          <p:cNvSpPr txBox="1">
            <a:spLocks noGrp="1"/>
          </p:cNvSpPr>
          <p:nvPr>
            <p:ph type="title" idx="2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2701" name="Google Shape;2701;p44"/>
          <p:cNvCxnSpPr/>
          <p:nvPr/>
        </p:nvCxnSpPr>
        <p:spPr>
          <a:xfrm rot="10800000" flipH="1">
            <a:off x="2493738" y="3309720"/>
            <a:ext cx="4156500" cy="1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sp>
        <p:nvSpPr>
          <p:cNvPr id="2702" name="Google Shape;2702;p44"/>
          <p:cNvSpPr/>
          <p:nvPr/>
        </p:nvSpPr>
        <p:spPr>
          <a:xfrm>
            <a:off x="23584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3" name="Google Shape;2703;p44"/>
          <p:cNvSpPr/>
          <p:nvPr/>
        </p:nvSpPr>
        <p:spPr>
          <a:xfrm>
            <a:off x="6650238" y="3248820"/>
            <a:ext cx="135300" cy="1353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04" name="Google Shape;2704;p44"/>
          <p:cNvCxnSpPr>
            <a:stCxn id="2702" idx="6"/>
            <a:endCxn id="2703" idx="2"/>
          </p:cNvCxnSpPr>
          <p:nvPr/>
        </p:nvCxnSpPr>
        <p:spPr>
          <a:xfrm>
            <a:off x="2493738" y="3316470"/>
            <a:ext cx="41565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</p:spTree>
    <p:extLst>
      <p:ext uri="{BB962C8B-B14F-4D97-AF65-F5344CB8AC3E}">
        <p14:creationId xmlns:p14="http://schemas.microsoft.com/office/powerpoint/2010/main" val="249060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" name="Google Shape;2770;p49"/>
          <p:cNvGrpSpPr/>
          <p:nvPr/>
        </p:nvGrpSpPr>
        <p:grpSpPr>
          <a:xfrm>
            <a:off x="8032956" y="1348776"/>
            <a:ext cx="795537" cy="795537"/>
            <a:chOff x="851175" y="1582401"/>
            <a:chExt cx="964872" cy="964872"/>
          </a:xfrm>
        </p:grpSpPr>
        <p:sp>
          <p:nvSpPr>
            <p:cNvPr id="2771" name="Google Shape;2771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9"/>
            <p:cNvSpPr/>
            <p:nvPr/>
          </p:nvSpPr>
          <p:spPr>
            <a:xfrm>
              <a:off x="851175" y="1582401"/>
              <a:ext cx="964872" cy="964872"/>
            </a:xfrm>
            <a:custGeom>
              <a:avLst/>
              <a:gdLst/>
              <a:ahLst/>
              <a:cxnLst/>
              <a:rect l="l" t="t" r="r" b="b"/>
              <a:pathLst>
                <a:path w="18493" h="18493" extrusionOk="0">
                  <a:moveTo>
                    <a:pt x="3381" y="1"/>
                  </a:moveTo>
                  <a:lnTo>
                    <a:pt x="0" y="3382"/>
                  </a:lnTo>
                  <a:lnTo>
                    <a:pt x="0" y="15845"/>
                  </a:lnTo>
                  <a:lnTo>
                    <a:pt x="469" y="15845"/>
                  </a:lnTo>
                  <a:lnTo>
                    <a:pt x="469" y="17291"/>
                  </a:lnTo>
                  <a:lnTo>
                    <a:pt x="0" y="17291"/>
                  </a:lnTo>
                  <a:lnTo>
                    <a:pt x="0" y="18493"/>
                  </a:lnTo>
                  <a:lnTo>
                    <a:pt x="15967" y="18493"/>
                  </a:lnTo>
                  <a:lnTo>
                    <a:pt x="18492" y="15988"/>
                  </a:lnTo>
                  <a:lnTo>
                    <a:pt x="18492" y="12383"/>
                  </a:lnTo>
                  <a:lnTo>
                    <a:pt x="17942" y="12383"/>
                  </a:lnTo>
                  <a:lnTo>
                    <a:pt x="17942" y="10937"/>
                  </a:lnTo>
                  <a:lnTo>
                    <a:pt x="18492" y="10937"/>
                  </a:lnTo>
                  <a:lnTo>
                    <a:pt x="18492" y="9980"/>
                  </a:lnTo>
                  <a:lnTo>
                    <a:pt x="17942" y="9980"/>
                  </a:lnTo>
                  <a:lnTo>
                    <a:pt x="17942" y="8534"/>
                  </a:lnTo>
                  <a:lnTo>
                    <a:pt x="18492" y="8534"/>
                  </a:lnTo>
                  <a:lnTo>
                    <a:pt x="18492" y="7495"/>
                  </a:lnTo>
                  <a:lnTo>
                    <a:pt x="17392" y="7495"/>
                  </a:lnTo>
                  <a:lnTo>
                    <a:pt x="17392" y="3667"/>
                  </a:lnTo>
                  <a:lnTo>
                    <a:pt x="18492" y="3667"/>
                  </a:lnTo>
                  <a:lnTo>
                    <a:pt x="18492" y="1"/>
                  </a:lnTo>
                  <a:lnTo>
                    <a:pt x="10570" y="1"/>
                  </a:lnTo>
                  <a:lnTo>
                    <a:pt x="10570" y="917"/>
                  </a:lnTo>
                  <a:lnTo>
                    <a:pt x="8146" y="917"/>
                  </a:lnTo>
                  <a:lnTo>
                    <a:pt x="81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128588" algn="bl" rotWithShape="0">
                <a:schemeClr val="l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73" name="Google Shape;2773;p49"/>
          <p:cNvSpPr txBox="1">
            <a:spLocks noGrp="1"/>
          </p:cNvSpPr>
          <p:nvPr>
            <p:ph type="title"/>
          </p:nvPr>
        </p:nvSpPr>
        <p:spPr>
          <a:xfrm>
            <a:off x="713250" y="448748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grpSp>
        <p:nvGrpSpPr>
          <p:cNvPr id="2795" name="Google Shape;2795;p49"/>
          <p:cNvGrpSpPr/>
          <p:nvPr/>
        </p:nvGrpSpPr>
        <p:grpSpPr>
          <a:xfrm>
            <a:off x="8229383" y="1487225"/>
            <a:ext cx="402682" cy="448084"/>
            <a:chOff x="-3775400" y="1361500"/>
            <a:chExt cx="587000" cy="644725"/>
          </a:xfrm>
        </p:grpSpPr>
        <p:sp>
          <p:nvSpPr>
            <p:cNvPr id="2796" name="Google Shape;2796;p49"/>
            <p:cNvSpPr/>
            <p:nvPr/>
          </p:nvSpPr>
          <p:spPr>
            <a:xfrm>
              <a:off x="-3559975" y="1578550"/>
              <a:ext cx="156125" cy="209775"/>
            </a:xfrm>
            <a:custGeom>
              <a:avLst/>
              <a:gdLst/>
              <a:ahLst/>
              <a:cxnLst/>
              <a:rect l="l" t="t" r="r" b="b"/>
              <a:pathLst>
                <a:path w="6245" h="8391" extrusionOk="0">
                  <a:moveTo>
                    <a:pt x="3123" y="1"/>
                  </a:moveTo>
                  <a:cubicBezTo>
                    <a:pt x="1399" y="1"/>
                    <a:pt x="1" y="1399"/>
                    <a:pt x="1" y="3123"/>
                  </a:cubicBezTo>
                  <a:cubicBezTo>
                    <a:pt x="1" y="4358"/>
                    <a:pt x="749" y="5497"/>
                    <a:pt x="1887" y="5984"/>
                  </a:cubicBezTo>
                  <a:lnTo>
                    <a:pt x="2310" y="6180"/>
                  </a:lnTo>
                  <a:lnTo>
                    <a:pt x="2310" y="8391"/>
                  </a:lnTo>
                  <a:lnTo>
                    <a:pt x="3903" y="8391"/>
                  </a:lnTo>
                  <a:lnTo>
                    <a:pt x="3903" y="6180"/>
                  </a:lnTo>
                  <a:lnTo>
                    <a:pt x="4359" y="5984"/>
                  </a:lnTo>
                  <a:cubicBezTo>
                    <a:pt x="5497" y="5497"/>
                    <a:pt x="6245" y="4358"/>
                    <a:pt x="6245" y="3123"/>
                  </a:cubicBezTo>
                  <a:cubicBezTo>
                    <a:pt x="6245" y="1399"/>
                    <a:pt x="4846" y="1"/>
                    <a:pt x="3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49"/>
            <p:cNvSpPr/>
            <p:nvPr/>
          </p:nvSpPr>
          <p:spPr>
            <a:xfrm>
              <a:off x="-3688425" y="1465550"/>
              <a:ext cx="465875" cy="540675"/>
            </a:xfrm>
            <a:custGeom>
              <a:avLst/>
              <a:gdLst/>
              <a:ahLst/>
              <a:cxnLst/>
              <a:rect l="l" t="t" r="r" b="b"/>
              <a:pathLst>
                <a:path w="18635" h="21627" extrusionOk="0">
                  <a:moveTo>
                    <a:pt x="8261" y="3025"/>
                  </a:moveTo>
                  <a:cubicBezTo>
                    <a:pt x="10797" y="3025"/>
                    <a:pt x="12879" y="5106"/>
                    <a:pt x="12879" y="7643"/>
                  </a:cubicBezTo>
                  <a:cubicBezTo>
                    <a:pt x="12879" y="9301"/>
                    <a:pt x="12001" y="10830"/>
                    <a:pt x="10570" y="11643"/>
                  </a:cubicBezTo>
                  <a:lnTo>
                    <a:pt x="10570" y="14407"/>
                  </a:lnTo>
                  <a:lnTo>
                    <a:pt x="5952" y="14407"/>
                  </a:lnTo>
                  <a:lnTo>
                    <a:pt x="5952" y="11643"/>
                  </a:lnTo>
                  <a:cubicBezTo>
                    <a:pt x="4521" y="10830"/>
                    <a:pt x="3643" y="9301"/>
                    <a:pt x="3643" y="7643"/>
                  </a:cubicBezTo>
                  <a:cubicBezTo>
                    <a:pt x="3643" y="5106"/>
                    <a:pt x="5692" y="3025"/>
                    <a:pt x="8261" y="3025"/>
                  </a:cubicBezTo>
                  <a:close/>
                  <a:moveTo>
                    <a:pt x="8261" y="1"/>
                  </a:moveTo>
                  <a:cubicBezTo>
                    <a:pt x="3708" y="1"/>
                    <a:pt x="1" y="3675"/>
                    <a:pt x="1" y="8228"/>
                  </a:cubicBezTo>
                  <a:cubicBezTo>
                    <a:pt x="1" y="10602"/>
                    <a:pt x="1009" y="12846"/>
                    <a:pt x="2797" y="14407"/>
                  </a:cubicBezTo>
                  <a:lnTo>
                    <a:pt x="2797" y="21626"/>
                  </a:lnTo>
                  <a:lnTo>
                    <a:pt x="12618" y="21626"/>
                  </a:lnTo>
                  <a:lnTo>
                    <a:pt x="12618" y="17951"/>
                  </a:lnTo>
                  <a:lnTo>
                    <a:pt x="16488" y="17951"/>
                  </a:lnTo>
                  <a:lnTo>
                    <a:pt x="16488" y="13821"/>
                  </a:lnTo>
                  <a:lnTo>
                    <a:pt x="18635" y="13821"/>
                  </a:lnTo>
                  <a:lnTo>
                    <a:pt x="16488" y="8098"/>
                  </a:lnTo>
                  <a:cubicBezTo>
                    <a:pt x="16423" y="3610"/>
                    <a:pt x="12748" y="1"/>
                    <a:pt x="8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49"/>
            <p:cNvSpPr/>
            <p:nvPr/>
          </p:nvSpPr>
          <p:spPr>
            <a:xfrm>
              <a:off x="-3501425" y="1361500"/>
              <a:ext cx="38225" cy="65875"/>
            </a:xfrm>
            <a:custGeom>
              <a:avLst/>
              <a:gdLst/>
              <a:ahLst/>
              <a:cxnLst/>
              <a:rect l="l" t="t" r="r" b="b"/>
              <a:pathLst>
                <a:path w="1529" h="2635" extrusionOk="0">
                  <a:moveTo>
                    <a:pt x="0" y="0"/>
                  </a:moveTo>
                  <a:lnTo>
                    <a:pt x="0" y="2634"/>
                  </a:lnTo>
                  <a:lnTo>
                    <a:pt x="1529" y="2634"/>
                  </a:lnTo>
                  <a:lnTo>
                    <a:pt x="15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49"/>
            <p:cNvSpPr/>
            <p:nvPr/>
          </p:nvSpPr>
          <p:spPr>
            <a:xfrm>
              <a:off x="-3406300" y="1377750"/>
              <a:ext cx="60175" cy="75625"/>
            </a:xfrm>
            <a:custGeom>
              <a:avLst/>
              <a:gdLst/>
              <a:ahLst/>
              <a:cxnLst/>
              <a:rect l="l" t="t" r="r" b="b"/>
              <a:pathLst>
                <a:path w="2407" h="3025" extrusionOk="0">
                  <a:moveTo>
                    <a:pt x="1008" y="0"/>
                  </a:moveTo>
                  <a:lnTo>
                    <a:pt x="0" y="2439"/>
                  </a:lnTo>
                  <a:lnTo>
                    <a:pt x="1398" y="3025"/>
                  </a:lnTo>
                  <a:lnTo>
                    <a:pt x="2407" y="586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49"/>
            <p:cNvSpPr/>
            <p:nvPr/>
          </p:nvSpPr>
          <p:spPr>
            <a:xfrm>
              <a:off x="-3617700" y="1377750"/>
              <a:ext cx="60200" cy="75625"/>
            </a:xfrm>
            <a:custGeom>
              <a:avLst/>
              <a:gdLst/>
              <a:ahLst/>
              <a:cxnLst/>
              <a:rect l="l" t="t" r="r" b="b"/>
              <a:pathLst>
                <a:path w="2408" h="3025" extrusionOk="0">
                  <a:moveTo>
                    <a:pt x="1367" y="0"/>
                  </a:moveTo>
                  <a:lnTo>
                    <a:pt x="1" y="586"/>
                  </a:lnTo>
                  <a:lnTo>
                    <a:pt x="1009" y="3025"/>
                  </a:lnTo>
                  <a:lnTo>
                    <a:pt x="2407" y="2439"/>
                  </a:lnTo>
                  <a:lnTo>
                    <a:pt x="13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49"/>
            <p:cNvSpPr/>
            <p:nvPr/>
          </p:nvSpPr>
          <p:spPr>
            <a:xfrm>
              <a:off x="-3323375" y="1438725"/>
              <a:ext cx="74000" cy="74000"/>
            </a:xfrm>
            <a:custGeom>
              <a:avLst/>
              <a:gdLst/>
              <a:ahLst/>
              <a:cxnLst/>
              <a:rect l="l" t="t" r="r" b="b"/>
              <a:pathLst>
                <a:path w="2960" h="2960" extrusionOk="0">
                  <a:moveTo>
                    <a:pt x="1886" y="0"/>
                  </a:moveTo>
                  <a:lnTo>
                    <a:pt x="0" y="1887"/>
                  </a:lnTo>
                  <a:lnTo>
                    <a:pt x="1073" y="2960"/>
                  </a:lnTo>
                  <a:lnTo>
                    <a:pt x="2959" y="107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49"/>
            <p:cNvSpPr/>
            <p:nvPr/>
          </p:nvSpPr>
          <p:spPr>
            <a:xfrm>
              <a:off x="-3264025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2439" y="0"/>
                  </a:moveTo>
                  <a:lnTo>
                    <a:pt x="0" y="1008"/>
                  </a:lnTo>
                  <a:lnTo>
                    <a:pt x="585" y="2407"/>
                  </a:lnTo>
                  <a:lnTo>
                    <a:pt x="3024" y="1399"/>
                  </a:lnTo>
                  <a:lnTo>
                    <a:pt x="2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49"/>
            <p:cNvSpPr/>
            <p:nvPr/>
          </p:nvSpPr>
          <p:spPr>
            <a:xfrm>
              <a:off x="-3714425" y="1438725"/>
              <a:ext cx="73175" cy="74000"/>
            </a:xfrm>
            <a:custGeom>
              <a:avLst/>
              <a:gdLst/>
              <a:ahLst/>
              <a:cxnLst/>
              <a:rect l="l" t="t" r="r" b="b"/>
              <a:pathLst>
                <a:path w="2927" h="2960" extrusionOk="0">
                  <a:moveTo>
                    <a:pt x="1041" y="0"/>
                  </a:moveTo>
                  <a:lnTo>
                    <a:pt x="0" y="1074"/>
                  </a:lnTo>
                  <a:lnTo>
                    <a:pt x="1854" y="2960"/>
                  </a:lnTo>
                  <a:lnTo>
                    <a:pt x="2927" y="1887"/>
                  </a:lnTo>
                  <a:lnTo>
                    <a:pt x="1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49"/>
            <p:cNvSpPr/>
            <p:nvPr/>
          </p:nvSpPr>
          <p:spPr>
            <a:xfrm>
              <a:off x="-3775400" y="1535475"/>
              <a:ext cx="75625" cy="60175"/>
            </a:xfrm>
            <a:custGeom>
              <a:avLst/>
              <a:gdLst/>
              <a:ahLst/>
              <a:cxnLst/>
              <a:rect l="l" t="t" r="r" b="b"/>
              <a:pathLst>
                <a:path w="3025" h="2407" extrusionOk="0">
                  <a:moveTo>
                    <a:pt x="553" y="0"/>
                  </a:moveTo>
                  <a:lnTo>
                    <a:pt x="0" y="1399"/>
                  </a:lnTo>
                  <a:lnTo>
                    <a:pt x="2439" y="2407"/>
                  </a:lnTo>
                  <a:lnTo>
                    <a:pt x="3025" y="1008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itle 12">
            <a:extLst>
              <a:ext uri="{FF2B5EF4-FFF2-40B4-BE49-F238E27FC236}">
                <a16:creationId xmlns:a16="http://schemas.microsoft.com/office/drawing/2014/main" id="{EC6A25D2-DFF3-3750-66C4-A7C585E34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502" y="1252560"/>
            <a:ext cx="6809885" cy="3255519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/>
              <a:t>Simple range expander for existing Wi-Fi networks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/>
              <a:t>Battery-powered (can be used while charging)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/>
              <a:t>Setting up an additional Wi-Fi network with different SSIDs / passwords for guests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/>
              <a:t>Establishing a secure and restricted network for IoT devices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/>
              <a:t>Translating WPA2 PSK to WPA2 Enterprise Network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/>
              <a:t>Monitor for Wi-Fi traffic analysis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dirty="0"/>
              <a:t>Simple design and low cost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397</Words>
  <Application>Microsoft Office PowerPoint</Application>
  <PresentationFormat>On-screen Show (16:9)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Source Sans Pro</vt:lpstr>
      <vt:lpstr>Source Sans Pro SemiBold</vt:lpstr>
      <vt:lpstr>Arial</vt:lpstr>
      <vt:lpstr>Wingdings</vt:lpstr>
      <vt:lpstr>Play</vt:lpstr>
      <vt:lpstr>Computer Science &amp; Mathematics Major For College: Computer Science &amp; Programming by Slidesgo</vt:lpstr>
      <vt:lpstr>Data Communication &amp; Networking Wi-Fi Repeater Using ESP8266</vt:lpstr>
      <vt:lpstr>TABLE OF CONTENTS</vt:lpstr>
      <vt:lpstr>INTRODUCTION</vt:lpstr>
      <vt:lpstr>INTRODUCTION</vt:lpstr>
      <vt:lpstr>PURPOSE</vt:lpstr>
      <vt:lpstr>PURPOSE</vt:lpstr>
      <vt:lpstr>PURPOSE Cont.</vt:lpstr>
      <vt:lpstr>ADVANTAGES</vt:lpstr>
      <vt:lpstr>ADVANTAGES</vt:lpstr>
      <vt:lpstr>LIMITATIONS</vt:lpstr>
      <vt:lpstr>LIMITATIONS</vt:lpstr>
      <vt:lpstr>LIMITATIONS Cont.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&amp; Networking Wi-Fi Repeater Using ESP8266</dc:title>
  <cp:lastModifiedBy>01-134211-049</cp:lastModifiedBy>
  <cp:revision>6</cp:revision>
  <dcterms:modified xsi:type="dcterms:W3CDTF">2022-12-21T13:23:40Z</dcterms:modified>
</cp:coreProperties>
</file>