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588354-EE75-418C-90DA-26A3901B3881}" type="datetimeFigureOut">
              <a:rPr lang="en-IN" smtClean="0"/>
              <a:t>01-05-2024</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4AD1D906-1955-40F5-8E7E-D014F221348B}" type="slidenum">
              <a:rPr lang="en-IN" smtClean="0"/>
              <a:t>‹#›</a:t>
            </a:fld>
            <a:endParaRPr lang="en-IN" dirty="0"/>
          </a:p>
        </p:txBody>
      </p:sp>
    </p:spTree>
    <p:extLst>
      <p:ext uri="{BB962C8B-B14F-4D97-AF65-F5344CB8AC3E}">
        <p14:creationId xmlns:p14="http://schemas.microsoft.com/office/powerpoint/2010/main" val="286419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588354-EE75-418C-90DA-26A3901B3881}" type="datetimeFigureOut">
              <a:rPr lang="en-IN" smtClean="0"/>
              <a:t>01-05-2024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AD1D906-1955-40F5-8E7E-D014F221348B}" type="slidenum">
              <a:rPr lang="en-IN" smtClean="0"/>
              <a:t>‹#›</a:t>
            </a:fld>
            <a:endParaRPr lang="en-IN" dirty="0"/>
          </a:p>
        </p:txBody>
      </p:sp>
    </p:spTree>
    <p:extLst>
      <p:ext uri="{BB962C8B-B14F-4D97-AF65-F5344CB8AC3E}">
        <p14:creationId xmlns:p14="http://schemas.microsoft.com/office/powerpoint/2010/main" val="379669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88354-EE75-418C-90DA-26A3901B3881}" type="datetimeFigureOut">
              <a:rPr lang="en-IN" smtClean="0"/>
              <a:t>01-05-2024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AD1D906-1955-40F5-8E7E-D014F221348B}" type="slidenum">
              <a:rPr lang="en-IN" smtClean="0"/>
              <a:t>‹#›</a:t>
            </a:fld>
            <a:endParaRPr lang="en-IN" dirty="0"/>
          </a:p>
        </p:txBody>
      </p:sp>
    </p:spTree>
    <p:extLst>
      <p:ext uri="{BB962C8B-B14F-4D97-AF65-F5344CB8AC3E}">
        <p14:creationId xmlns:p14="http://schemas.microsoft.com/office/powerpoint/2010/main" val="2907772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88354-EE75-418C-90DA-26A3901B3881}" type="datetimeFigureOut">
              <a:rPr lang="en-IN" smtClean="0"/>
              <a:t>01-05-2024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AD1D906-1955-40F5-8E7E-D014F221348B}" type="slidenum">
              <a:rPr lang="en-IN" smtClean="0"/>
              <a:t>‹#›</a:t>
            </a:fld>
            <a:endParaRPr lang="en-IN" dirty="0"/>
          </a:p>
        </p:txBody>
      </p:sp>
    </p:spTree>
    <p:extLst>
      <p:ext uri="{BB962C8B-B14F-4D97-AF65-F5344CB8AC3E}">
        <p14:creationId xmlns:p14="http://schemas.microsoft.com/office/powerpoint/2010/main" val="5624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88354-EE75-418C-90DA-26A3901B3881}" type="datetimeFigureOut">
              <a:rPr lang="en-IN" smtClean="0"/>
              <a:t>01-05-2024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AD1D906-1955-40F5-8E7E-D014F221348B}" type="slidenum">
              <a:rPr lang="en-IN" smtClean="0"/>
              <a:t>‹#›</a:t>
            </a:fld>
            <a:endParaRPr lang="en-IN" dirty="0"/>
          </a:p>
        </p:txBody>
      </p:sp>
    </p:spTree>
    <p:extLst>
      <p:ext uri="{BB962C8B-B14F-4D97-AF65-F5344CB8AC3E}">
        <p14:creationId xmlns:p14="http://schemas.microsoft.com/office/powerpoint/2010/main" val="231444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88354-EE75-418C-90DA-26A3901B3881}" type="datetimeFigureOut">
              <a:rPr lang="en-IN" smtClean="0"/>
              <a:t>01-05-2024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AD1D906-1955-40F5-8E7E-D014F221348B}" type="slidenum">
              <a:rPr lang="en-IN" smtClean="0"/>
              <a:t>‹#›</a:t>
            </a:fld>
            <a:endParaRPr lang="en-IN" dirty="0"/>
          </a:p>
        </p:txBody>
      </p:sp>
    </p:spTree>
    <p:extLst>
      <p:ext uri="{BB962C8B-B14F-4D97-AF65-F5344CB8AC3E}">
        <p14:creationId xmlns:p14="http://schemas.microsoft.com/office/powerpoint/2010/main" val="2806389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88354-EE75-418C-90DA-26A3901B3881}" type="datetimeFigureOut">
              <a:rPr lang="en-IN" smtClean="0"/>
              <a:t>01-05-2024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AD1D906-1955-40F5-8E7E-D014F221348B}" type="slidenum">
              <a:rPr lang="en-IN" smtClean="0"/>
              <a:t>‹#›</a:t>
            </a:fld>
            <a:endParaRPr lang="en-IN" dirty="0"/>
          </a:p>
        </p:txBody>
      </p:sp>
    </p:spTree>
    <p:extLst>
      <p:ext uri="{BB962C8B-B14F-4D97-AF65-F5344CB8AC3E}">
        <p14:creationId xmlns:p14="http://schemas.microsoft.com/office/powerpoint/2010/main" val="3341368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88354-EE75-418C-90DA-26A3901B3881}" type="datetimeFigureOut">
              <a:rPr lang="en-IN" smtClean="0"/>
              <a:t>01-05-2024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AD1D906-1955-40F5-8E7E-D014F221348B}" type="slidenum">
              <a:rPr lang="en-IN" smtClean="0"/>
              <a:t>‹#›</a:t>
            </a:fld>
            <a:endParaRPr lang="en-IN" dirty="0"/>
          </a:p>
        </p:txBody>
      </p:sp>
    </p:spTree>
    <p:extLst>
      <p:ext uri="{BB962C8B-B14F-4D97-AF65-F5344CB8AC3E}">
        <p14:creationId xmlns:p14="http://schemas.microsoft.com/office/powerpoint/2010/main" val="1827127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88354-EE75-418C-90DA-26A3901B3881}" type="datetimeFigureOut">
              <a:rPr lang="en-IN" smtClean="0"/>
              <a:t>01-05-2024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AD1D906-1955-40F5-8E7E-D014F221348B}" type="slidenum">
              <a:rPr lang="en-IN" smtClean="0"/>
              <a:t>‹#›</a:t>
            </a:fld>
            <a:endParaRPr lang="en-IN" dirty="0"/>
          </a:p>
        </p:txBody>
      </p:sp>
    </p:spTree>
    <p:extLst>
      <p:ext uri="{BB962C8B-B14F-4D97-AF65-F5344CB8AC3E}">
        <p14:creationId xmlns:p14="http://schemas.microsoft.com/office/powerpoint/2010/main" val="2461074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88354-EE75-418C-90DA-26A3901B3881}" type="datetimeFigureOut">
              <a:rPr lang="en-IN" smtClean="0"/>
              <a:t>01-05-2024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4AD1D906-1955-40F5-8E7E-D014F221348B}" type="slidenum">
              <a:rPr lang="en-IN" smtClean="0"/>
              <a:t>‹#›</a:t>
            </a:fld>
            <a:endParaRPr lang="en-IN" dirty="0"/>
          </a:p>
        </p:txBody>
      </p:sp>
    </p:spTree>
    <p:extLst>
      <p:ext uri="{BB962C8B-B14F-4D97-AF65-F5344CB8AC3E}">
        <p14:creationId xmlns:p14="http://schemas.microsoft.com/office/powerpoint/2010/main" val="4225473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588354-EE75-418C-90DA-26A3901B3881}" type="datetimeFigureOut">
              <a:rPr lang="en-IN" smtClean="0"/>
              <a:t>01-05-2024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AD1D906-1955-40F5-8E7E-D014F221348B}" type="slidenum">
              <a:rPr lang="en-IN" smtClean="0"/>
              <a:t>‹#›</a:t>
            </a:fld>
            <a:endParaRPr lang="en-IN" dirty="0"/>
          </a:p>
        </p:txBody>
      </p:sp>
    </p:spTree>
    <p:extLst>
      <p:ext uri="{BB962C8B-B14F-4D97-AF65-F5344CB8AC3E}">
        <p14:creationId xmlns:p14="http://schemas.microsoft.com/office/powerpoint/2010/main" val="254030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588354-EE75-418C-90DA-26A3901B3881}" type="datetimeFigureOut">
              <a:rPr lang="en-IN" smtClean="0"/>
              <a:t>01-05-2024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AD1D906-1955-40F5-8E7E-D014F221348B}" type="slidenum">
              <a:rPr lang="en-IN" smtClean="0"/>
              <a:t>‹#›</a:t>
            </a:fld>
            <a:endParaRPr lang="en-IN" dirty="0"/>
          </a:p>
        </p:txBody>
      </p:sp>
    </p:spTree>
    <p:extLst>
      <p:ext uri="{BB962C8B-B14F-4D97-AF65-F5344CB8AC3E}">
        <p14:creationId xmlns:p14="http://schemas.microsoft.com/office/powerpoint/2010/main" val="205517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588354-EE75-418C-90DA-26A3901B3881}" type="datetimeFigureOut">
              <a:rPr lang="en-IN" smtClean="0"/>
              <a:t>01-05-2024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AD1D906-1955-40F5-8E7E-D014F221348B}" type="slidenum">
              <a:rPr lang="en-IN" smtClean="0"/>
              <a:t>‹#›</a:t>
            </a:fld>
            <a:endParaRPr lang="en-IN" dirty="0"/>
          </a:p>
        </p:txBody>
      </p:sp>
    </p:spTree>
    <p:extLst>
      <p:ext uri="{BB962C8B-B14F-4D97-AF65-F5344CB8AC3E}">
        <p14:creationId xmlns:p14="http://schemas.microsoft.com/office/powerpoint/2010/main" val="11672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588354-EE75-418C-90DA-26A3901B3881}" type="datetimeFigureOut">
              <a:rPr lang="en-IN" smtClean="0"/>
              <a:t>01-05-2024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AD1D906-1955-40F5-8E7E-D014F221348B}" type="slidenum">
              <a:rPr lang="en-IN" smtClean="0"/>
              <a:t>‹#›</a:t>
            </a:fld>
            <a:endParaRPr lang="en-IN" dirty="0"/>
          </a:p>
        </p:txBody>
      </p:sp>
    </p:spTree>
    <p:extLst>
      <p:ext uri="{BB962C8B-B14F-4D97-AF65-F5344CB8AC3E}">
        <p14:creationId xmlns:p14="http://schemas.microsoft.com/office/powerpoint/2010/main" val="164811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88354-EE75-418C-90DA-26A3901B3881}" type="datetimeFigureOut">
              <a:rPr lang="en-IN" smtClean="0"/>
              <a:t>01-05-2024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AD1D906-1955-40F5-8E7E-D014F221348B}" type="slidenum">
              <a:rPr lang="en-IN" smtClean="0"/>
              <a:t>‹#›</a:t>
            </a:fld>
            <a:endParaRPr lang="en-IN" dirty="0"/>
          </a:p>
        </p:txBody>
      </p:sp>
    </p:spTree>
    <p:extLst>
      <p:ext uri="{BB962C8B-B14F-4D97-AF65-F5344CB8AC3E}">
        <p14:creationId xmlns:p14="http://schemas.microsoft.com/office/powerpoint/2010/main" val="2197242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588354-EE75-418C-90DA-26A3901B3881}" type="datetimeFigureOut">
              <a:rPr lang="en-IN" smtClean="0"/>
              <a:t>01-05-2024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AD1D906-1955-40F5-8E7E-D014F221348B}" type="slidenum">
              <a:rPr lang="en-IN" smtClean="0"/>
              <a:t>‹#›</a:t>
            </a:fld>
            <a:endParaRPr lang="en-IN" dirty="0"/>
          </a:p>
        </p:txBody>
      </p:sp>
    </p:spTree>
    <p:extLst>
      <p:ext uri="{BB962C8B-B14F-4D97-AF65-F5344CB8AC3E}">
        <p14:creationId xmlns:p14="http://schemas.microsoft.com/office/powerpoint/2010/main" val="182525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588354-EE75-418C-90DA-26A3901B3881}" type="datetimeFigureOut">
              <a:rPr lang="en-IN" smtClean="0"/>
              <a:t>01-05-2024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AD1D906-1955-40F5-8E7E-D014F221348B}" type="slidenum">
              <a:rPr lang="en-IN" smtClean="0"/>
              <a:t>‹#›</a:t>
            </a:fld>
            <a:endParaRPr lang="en-IN" dirty="0"/>
          </a:p>
        </p:txBody>
      </p:sp>
    </p:spTree>
    <p:extLst>
      <p:ext uri="{BB962C8B-B14F-4D97-AF65-F5344CB8AC3E}">
        <p14:creationId xmlns:p14="http://schemas.microsoft.com/office/powerpoint/2010/main" val="3180642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588354-EE75-418C-90DA-26A3901B3881}" type="datetimeFigureOut">
              <a:rPr lang="en-IN" smtClean="0"/>
              <a:t>01-05-2024</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D1D906-1955-40F5-8E7E-D014F221348B}" type="slidenum">
              <a:rPr lang="en-IN" smtClean="0"/>
              <a:t>‹#›</a:t>
            </a:fld>
            <a:endParaRPr lang="en-IN" dirty="0"/>
          </a:p>
        </p:txBody>
      </p:sp>
    </p:spTree>
    <p:extLst>
      <p:ext uri="{BB962C8B-B14F-4D97-AF65-F5344CB8AC3E}">
        <p14:creationId xmlns:p14="http://schemas.microsoft.com/office/powerpoint/2010/main" val="514557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AF4D3-FDAB-4BE1-9F48-103C52999F6A}"/>
              </a:ext>
            </a:extLst>
          </p:cNvPr>
          <p:cNvSpPr>
            <a:spLocks noGrp="1"/>
          </p:cNvSpPr>
          <p:nvPr>
            <p:ph type="ctrTitle"/>
          </p:nvPr>
        </p:nvSpPr>
        <p:spPr>
          <a:xfrm>
            <a:off x="1134139" y="1865422"/>
            <a:ext cx="11057861" cy="1143000"/>
          </a:xfrm>
        </p:spPr>
        <p:txBody>
          <a:bodyPr>
            <a:normAutofit fontScale="90000"/>
          </a:bodyPr>
          <a:lstStyle/>
          <a:p>
            <a:r>
              <a:rPr lang="en-IN" sz="4000" u="sng" dirty="0">
                <a:latin typeface="Segoe Script" panose="030B0504020000000003" pitchFamily="66" charset="0"/>
              </a:rPr>
              <a:t>WATER</a:t>
            </a:r>
            <a:r>
              <a:rPr lang="en-IN" sz="3600" u="sng" dirty="0">
                <a:latin typeface="Segoe Script" panose="030B0504020000000003" pitchFamily="66" charset="0"/>
              </a:rPr>
              <a:t> MANAGEMENT SYSTEM AUTOMATION</a:t>
            </a:r>
            <a:endParaRPr lang="en-IN" u="sng" dirty="0">
              <a:latin typeface="Segoe Script" panose="030B0504020000000003" pitchFamily="66" charset="0"/>
            </a:endParaRPr>
          </a:p>
        </p:txBody>
      </p:sp>
      <p:sp>
        <p:nvSpPr>
          <p:cNvPr id="3" name="Subtitle 2">
            <a:extLst>
              <a:ext uri="{FF2B5EF4-FFF2-40B4-BE49-F238E27FC236}">
                <a16:creationId xmlns:a16="http://schemas.microsoft.com/office/drawing/2014/main" id="{3E5C9D37-269A-4DEB-ACAC-CF2FA4119A69}"/>
              </a:ext>
            </a:extLst>
          </p:cNvPr>
          <p:cNvSpPr>
            <a:spLocks noGrp="1"/>
          </p:cNvSpPr>
          <p:nvPr>
            <p:ph type="subTitle" idx="1"/>
          </p:nvPr>
        </p:nvSpPr>
        <p:spPr>
          <a:xfrm>
            <a:off x="8569843" y="4241012"/>
            <a:ext cx="2923953" cy="1989077"/>
          </a:xfrm>
        </p:spPr>
        <p:txBody>
          <a:bodyPr>
            <a:normAutofit fontScale="85000" lnSpcReduction="10000"/>
          </a:bodyPr>
          <a:lstStyle/>
          <a:p>
            <a:pPr algn="l"/>
            <a:r>
              <a:rPr lang="en-IN" sz="2600" b="1" u="sng" dirty="0"/>
              <a:t>Presented by:-</a:t>
            </a:r>
          </a:p>
          <a:p>
            <a:pPr algn="l"/>
            <a:r>
              <a:rPr lang="en-IN" sz="2600" dirty="0"/>
              <a:t>Abdullah Shaik </a:t>
            </a:r>
          </a:p>
          <a:p>
            <a:pPr algn="l"/>
            <a:r>
              <a:rPr lang="en-IN" sz="2600" dirty="0"/>
              <a:t>Mohammed </a:t>
            </a:r>
            <a:r>
              <a:rPr lang="en-IN" sz="2600" dirty="0" err="1"/>
              <a:t>Shabuddin</a:t>
            </a:r>
            <a:r>
              <a:rPr lang="en-IN" sz="2600" dirty="0"/>
              <a:t> </a:t>
            </a:r>
          </a:p>
          <a:p>
            <a:pPr algn="l"/>
            <a:r>
              <a:rPr lang="en-IN" sz="2600" dirty="0"/>
              <a:t>Swetha </a:t>
            </a:r>
            <a:r>
              <a:rPr lang="en-IN" sz="2600" dirty="0" err="1"/>
              <a:t>Patibandla</a:t>
            </a:r>
            <a:endParaRPr lang="en-IN" sz="2400" dirty="0"/>
          </a:p>
        </p:txBody>
      </p:sp>
      <p:sp>
        <p:nvSpPr>
          <p:cNvPr id="4" name="Subtitle 2">
            <a:extLst>
              <a:ext uri="{FF2B5EF4-FFF2-40B4-BE49-F238E27FC236}">
                <a16:creationId xmlns:a16="http://schemas.microsoft.com/office/drawing/2014/main" id="{EF41BEAA-DD08-4D4D-9179-B983301E177F}"/>
              </a:ext>
            </a:extLst>
          </p:cNvPr>
          <p:cNvSpPr txBox="1">
            <a:spLocks/>
          </p:cNvSpPr>
          <p:nvPr/>
        </p:nvSpPr>
        <p:spPr>
          <a:xfrm>
            <a:off x="2339163" y="2890874"/>
            <a:ext cx="9550175" cy="766726"/>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b="1" dirty="0"/>
              <a:t>(Scripting Languages – CPSC 6210 Spring 2024)---------(P</a:t>
            </a:r>
            <a:r>
              <a:rPr lang="en-IN" b="1" dirty="0" err="1"/>
              <a:t>rofessor</a:t>
            </a:r>
            <a:r>
              <a:rPr lang="en-IN" b="1" dirty="0"/>
              <a:t> :- Soon-Ok Park)</a:t>
            </a:r>
            <a:endParaRPr lang="en-IN" dirty="0"/>
          </a:p>
        </p:txBody>
      </p:sp>
    </p:spTree>
    <p:extLst>
      <p:ext uri="{BB962C8B-B14F-4D97-AF65-F5344CB8AC3E}">
        <p14:creationId xmlns:p14="http://schemas.microsoft.com/office/powerpoint/2010/main" val="27276102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80">
                                          <p:stCondLst>
                                            <p:cond delay="0"/>
                                          </p:stCondLst>
                                        </p:cTn>
                                        <p:tgtEl>
                                          <p:spTgt spid="4"/>
                                        </p:tgtEl>
                                      </p:cBhvr>
                                    </p:animEffect>
                                    <p:anim calcmode="lin" valueType="num">
                                      <p:cBhvr>
                                        <p:cTn id="2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gtEl>
                                      </p:cBhvr>
                                      <p:to x="100000" y="60000"/>
                                    </p:animScale>
                                    <p:animScale>
                                      <p:cBhvr>
                                        <p:cTn id="30" dur="166" decel="50000">
                                          <p:stCondLst>
                                            <p:cond delay="676"/>
                                          </p:stCondLst>
                                        </p:cTn>
                                        <p:tgtEl>
                                          <p:spTgt spid="4"/>
                                        </p:tgtEl>
                                      </p:cBhvr>
                                      <p:to x="100000" y="100000"/>
                                    </p:animScale>
                                    <p:animScale>
                                      <p:cBhvr>
                                        <p:cTn id="31" dur="26">
                                          <p:stCondLst>
                                            <p:cond delay="1312"/>
                                          </p:stCondLst>
                                        </p:cTn>
                                        <p:tgtEl>
                                          <p:spTgt spid="4"/>
                                        </p:tgtEl>
                                      </p:cBhvr>
                                      <p:to x="100000" y="80000"/>
                                    </p:animScale>
                                    <p:animScale>
                                      <p:cBhvr>
                                        <p:cTn id="32" dur="166" decel="50000">
                                          <p:stCondLst>
                                            <p:cond delay="1338"/>
                                          </p:stCondLst>
                                        </p:cTn>
                                        <p:tgtEl>
                                          <p:spTgt spid="4"/>
                                        </p:tgtEl>
                                      </p:cBhvr>
                                      <p:to x="100000" y="100000"/>
                                    </p:animScale>
                                    <p:animScale>
                                      <p:cBhvr>
                                        <p:cTn id="33" dur="26">
                                          <p:stCondLst>
                                            <p:cond delay="1642"/>
                                          </p:stCondLst>
                                        </p:cTn>
                                        <p:tgtEl>
                                          <p:spTgt spid="4"/>
                                        </p:tgtEl>
                                      </p:cBhvr>
                                      <p:to x="100000" y="90000"/>
                                    </p:animScale>
                                    <p:animScale>
                                      <p:cBhvr>
                                        <p:cTn id="34" dur="166" decel="50000">
                                          <p:stCondLst>
                                            <p:cond delay="1668"/>
                                          </p:stCondLst>
                                        </p:cTn>
                                        <p:tgtEl>
                                          <p:spTgt spid="4"/>
                                        </p:tgtEl>
                                      </p:cBhvr>
                                      <p:to x="100000" y="100000"/>
                                    </p:animScale>
                                    <p:animScale>
                                      <p:cBhvr>
                                        <p:cTn id="35" dur="26">
                                          <p:stCondLst>
                                            <p:cond delay="1808"/>
                                          </p:stCondLst>
                                        </p:cTn>
                                        <p:tgtEl>
                                          <p:spTgt spid="4"/>
                                        </p:tgtEl>
                                      </p:cBhvr>
                                      <p:to x="100000" y="95000"/>
                                    </p:animScale>
                                    <p:animScale>
                                      <p:cBhvr>
                                        <p:cTn id="36" dur="166" decel="50000">
                                          <p:stCondLst>
                                            <p:cond delay="1834"/>
                                          </p:stCondLst>
                                        </p:cTn>
                                        <p:tgtEl>
                                          <p:spTgt spid="4"/>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anim calcmode="lin" valueType="num">
                                      <p:cBhvr additive="base">
                                        <p:cTn id="4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anim calcmode="lin" valueType="num">
                                      <p:cBhvr additive="base">
                                        <p:cTn id="4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 calcmode="lin" valueType="num">
                                      <p:cBhvr additive="base">
                                        <p:cTn id="5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anim calcmode="lin" valueType="num">
                                      <p:cBhvr additive="base">
                                        <p:cTn id="5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8B8541-F7B8-42E1-BFD8-665E8B5DC72F}"/>
              </a:ext>
            </a:extLst>
          </p:cNvPr>
          <p:cNvSpPr/>
          <p:nvPr/>
        </p:nvSpPr>
        <p:spPr>
          <a:xfrm>
            <a:off x="1638340" y="97097"/>
            <a:ext cx="6786281" cy="369332"/>
          </a:xfrm>
          <a:prstGeom prst="rect">
            <a:avLst/>
          </a:prstGeom>
        </p:spPr>
        <p:txBody>
          <a:bodyPr wrap="none">
            <a:spAutoFit/>
          </a:bodyPr>
          <a:lstStyle/>
          <a:p>
            <a:r>
              <a:rPr lang="en-IN" dirty="0"/>
              <a:t>The presentation layer includes the main function and several classes:</a:t>
            </a:r>
          </a:p>
        </p:txBody>
      </p:sp>
      <p:sp>
        <p:nvSpPr>
          <p:cNvPr id="3" name="Rectangle 2">
            <a:extLst>
              <a:ext uri="{FF2B5EF4-FFF2-40B4-BE49-F238E27FC236}">
                <a16:creationId xmlns:a16="http://schemas.microsoft.com/office/drawing/2014/main" id="{7B83B0B4-4C59-49BA-A892-A80B8EED3CA4}"/>
              </a:ext>
            </a:extLst>
          </p:cNvPr>
          <p:cNvSpPr/>
          <p:nvPr/>
        </p:nvSpPr>
        <p:spPr>
          <a:xfrm>
            <a:off x="1552354" y="567000"/>
            <a:ext cx="10526232" cy="5909310"/>
          </a:xfrm>
          <a:prstGeom prst="rect">
            <a:avLst/>
          </a:prstGeom>
        </p:spPr>
        <p:txBody>
          <a:bodyPr wrap="square">
            <a:spAutoFit/>
          </a:bodyPr>
          <a:lstStyle/>
          <a:p>
            <a:pPr marL="285750" indent="-285750">
              <a:buFont typeface="Arial" panose="020B0604020202020204" pitchFamily="34" charset="0"/>
              <a:buChar char="•"/>
            </a:pPr>
            <a:r>
              <a:rPr lang="en-US" b="1" u="sng" dirty="0"/>
              <a:t>Check Class</a:t>
            </a:r>
            <a:r>
              <a:rPr lang="en-US" dirty="0"/>
              <a:t>: Sets up the main window of the application, including the title, dimensions, background color, and a frame within the window. It also includes buttons for admin login, customer login, and officer login, along with functions to redirect to the respective login screens. </a:t>
            </a:r>
          </a:p>
          <a:p>
            <a:pPr marL="285750" indent="-285750">
              <a:buFont typeface="Arial" panose="020B0604020202020204" pitchFamily="34" charset="0"/>
              <a:buChar char="•"/>
            </a:pPr>
            <a:r>
              <a:rPr lang="en-US" b="1" u="sng" dirty="0"/>
              <a:t>Window1 Class</a:t>
            </a:r>
            <a:r>
              <a:rPr lang="en-US" dirty="0"/>
              <a:t>: Creates the admin login screen with user input fields for username and password, along with buttons for login, reset, and exit. It also includes functions to handle the login system, reset input fields, and exit the application. After a successful login, it redirects to different screens based on the user's role (customer, officer, admin). </a:t>
            </a:r>
          </a:p>
          <a:p>
            <a:pPr marL="285750" indent="-285750">
              <a:buFont typeface="Arial" panose="020B0604020202020204" pitchFamily="34" charset="0"/>
              <a:buChar char="•"/>
            </a:pPr>
            <a:r>
              <a:rPr lang="en-US" b="1" u="sng" dirty="0"/>
              <a:t>Customer Class</a:t>
            </a:r>
            <a:r>
              <a:rPr lang="en-US" dirty="0"/>
              <a:t>: Manages customer-related functionality, including adding, displaying, deleting, and updating customer records. It also includes a function to handle the selection of a customer record and contains frames and widgets for the customer interface. </a:t>
            </a:r>
          </a:p>
          <a:p>
            <a:pPr marL="285750" indent="-285750">
              <a:buFont typeface="Arial" panose="020B0604020202020204" pitchFamily="34" charset="0"/>
              <a:buChar char="•"/>
            </a:pPr>
            <a:r>
              <a:rPr lang="en-US" b="1" u="sng" dirty="0"/>
              <a:t>Officer Class</a:t>
            </a:r>
            <a:r>
              <a:rPr lang="en-US" dirty="0"/>
              <a:t>: Manages officer-related functionality, including adding, displaying, deleting, and updating officer records. It also includes frames and widgets for the officer interface. </a:t>
            </a:r>
          </a:p>
          <a:p>
            <a:pPr marL="285750" indent="-285750">
              <a:buFont typeface="Arial" panose="020B0604020202020204" pitchFamily="34" charset="0"/>
              <a:buChar char="•"/>
            </a:pPr>
            <a:r>
              <a:rPr lang="en-US" b="1" u="sng" dirty="0"/>
              <a:t>Bills Class</a:t>
            </a:r>
            <a:r>
              <a:rPr lang="en-US" dirty="0"/>
              <a:t>: Manages billing information, including adding, displaying, deleting, and updating billing records. It also includes frames and widgets to display billing records using a </a:t>
            </a:r>
            <a:r>
              <a:rPr lang="en-US" dirty="0" err="1"/>
              <a:t>Treeview</a:t>
            </a:r>
            <a:r>
              <a:rPr lang="en-US" dirty="0"/>
              <a:t> widget. </a:t>
            </a:r>
          </a:p>
          <a:p>
            <a:pPr marL="285750" indent="-285750">
              <a:buFont typeface="Arial" panose="020B0604020202020204" pitchFamily="34" charset="0"/>
              <a:buChar char="•"/>
            </a:pPr>
            <a:r>
              <a:rPr lang="en-US" b="1" u="sng" dirty="0"/>
              <a:t>Locality Class</a:t>
            </a:r>
            <a:r>
              <a:rPr lang="en-US" dirty="0"/>
              <a:t>: Manages locality-related information, including adding, displaying, deleting, and updating locality records. It also includes frames and widgets for the locality interface. </a:t>
            </a:r>
          </a:p>
          <a:p>
            <a:pPr marL="285750" indent="-285750">
              <a:buFont typeface="Arial" panose="020B0604020202020204" pitchFamily="34" charset="0"/>
              <a:buChar char="•"/>
            </a:pPr>
            <a:r>
              <a:rPr lang="en-US" b="1" u="sng" dirty="0"/>
              <a:t>Reservoir Class</a:t>
            </a:r>
            <a:r>
              <a:rPr lang="en-US" dirty="0"/>
              <a:t>: Manages reservoir-related information, including adding, displaying, deleting, and updating reservoir records. It also includes frames and widgets for the reservoir interface. </a:t>
            </a:r>
          </a:p>
          <a:p>
            <a:pPr marL="285750" indent="-285750">
              <a:buFont typeface="Arial" panose="020B0604020202020204" pitchFamily="34" charset="0"/>
              <a:buChar char="•"/>
            </a:pPr>
            <a:r>
              <a:rPr lang="en-US" b="1" u="sng" dirty="0"/>
              <a:t>Window2 Class</a:t>
            </a:r>
            <a:r>
              <a:rPr lang="en-US" dirty="0"/>
              <a:t>: Creates the customer login screen with functions to fetch and display customer details based on the provided ID. </a:t>
            </a:r>
          </a:p>
          <a:p>
            <a:pPr marL="285750" indent="-285750">
              <a:buFont typeface="Arial" panose="020B0604020202020204" pitchFamily="34" charset="0"/>
              <a:buChar char="•"/>
            </a:pPr>
            <a:r>
              <a:rPr lang="en-US" b="1" u="sng" dirty="0"/>
              <a:t>Window3 Class</a:t>
            </a:r>
            <a:r>
              <a:rPr lang="en-US" dirty="0"/>
              <a:t>: Creates the officer login screen with functions to add, display, and reset officer records</a:t>
            </a:r>
            <a:endParaRPr lang="en-IN" dirty="0"/>
          </a:p>
        </p:txBody>
      </p:sp>
    </p:spTree>
    <p:extLst>
      <p:ext uri="{BB962C8B-B14F-4D97-AF65-F5344CB8AC3E}">
        <p14:creationId xmlns:p14="http://schemas.microsoft.com/office/powerpoint/2010/main" val="30193137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F75F-BC56-45A5-85FD-351C69A485C1}"/>
              </a:ext>
            </a:extLst>
          </p:cNvPr>
          <p:cNvSpPr txBox="1">
            <a:spLocks/>
          </p:cNvSpPr>
          <p:nvPr/>
        </p:nvSpPr>
        <p:spPr>
          <a:xfrm>
            <a:off x="1484311" y="0"/>
            <a:ext cx="10018713" cy="1079205"/>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t>Code Snippets</a:t>
            </a:r>
          </a:p>
        </p:txBody>
      </p:sp>
      <p:sp>
        <p:nvSpPr>
          <p:cNvPr id="3" name="Title 1">
            <a:extLst>
              <a:ext uri="{FF2B5EF4-FFF2-40B4-BE49-F238E27FC236}">
                <a16:creationId xmlns:a16="http://schemas.microsoft.com/office/drawing/2014/main" id="{2FCC4B3F-F039-4251-A316-EAC0DF5C86B0}"/>
              </a:ext>
            </a:extLst>
          </p:cNvPr>
          <p:cNvSpPr txBox="1">
            <a:spLocks/>
          </p:cNvSpPr>
          <p:nvPr/>
        </p:nvSpPr>
        <p:spPr>
          <a:xfrm>
            <a:off x="1484311" y="685801"/>
            <a:ext cx="10018713" cy="770860"/>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dirty="0"/>
              <a:t>Some example code snippets of main functions involved in Front End:-</a:t>
            </a:r>
          </a:p>
        </p:txBody>
      </p:sp>
      <p:sp>
        <p:nvSpPr>
          <p:cNvPr id="4" name="Title 1">
            <a:extLst>
              <a:ext uri="{FF2B5EF4-FFF2-40B4-BE49-F238E27FC236}">
                <a16:creationId xmlns:a16="http://schemas.microsoft.com/office/drawing/2014/main" id="{7A1D053E-D8AE-476D-9D6D-DF780CE8B7A3}"/>
              </a:ext>
            </a:extLst>
          </p:cNvPr>
          <p:cNvSpPr txBox="1">
            <a:spLocks/>
          </p:cNvSpPr>
          <p:nvPr/>
        </p:nvSpPr>
        <p:spPr>
          <a:xfrm>
            <a:off x="1484311" y="1190847"/>
            <a:ext cx="10018713" cy="5853223"/>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endParaRPr lang="en-US" sz="2400" dirty="0"/>
          </a:p>
        </p:txBody>
      </p:sp>
      <p:pic>
        <p:nvPicPr>
          <p:cNvPr id="5" name="Picture 4">
            <a:extLst>
              <a:ext uri="{FF2B5EF4-FFF2-40B4-BE49-F238E27FC236}">
                <a16:creationId xmlns:a16="http://schemas.microsoft.com/office/drawing/2014/main" id="{C6E8573F-9E4D-489D-80AB-D1CC99DF6D29}"/>
              </a:ext>
            </a:extLst>
          </p:cNvPr>
          <p:cNvPicPr>
            <a:picLocks noChangeAspect="1"/>
          </p:cNvPicPr>
          <p:nvPr/>
        </p:nvPicPr>
        <p:blipFill>
          <a:blip r:embed="rId2"/>
          <a:stretch>
            <a:fillRect/>
          </a:stretch>
        </p:blipFill>
        <p:spPr>
          <a:xfrm>
            <a:off x="1600161" y="1552621"/>
            <a:ext cx="4768741" cy="1752845"/>
          </a:xfrm>
          <a:prstGeom prst="rect">
            <a:avLst/>
          </a:prstGeom>
        </p:spPr>
      </p:pic>
      <p:sp>
        <p:nvSpPr>
          <p:cNvPr id="6" name="Title 1">
            <a:extLst>
              <a:ext uri="{FF2B5EF4-FFF2-40B4-BE49-F238E27FC236}">
                <a16:creationId xmlns:a16="http://schemas.microsoft.com/office/drawing/2014/main" id="{F90CC8ED-2685-4287-8763-ED784C618EDA}"/>
              </a:ext>
            </a:extLst>
          </p:cNvPr>
          <p:cNvSpPr txBox="1">
            <a:spLocks/>
          </p:cNvSpPr>
          <p:nvPr/>
        </p:nvSpPr>
        <p:spPr>
          <a:xfrm>
            <a:off x="1484311" y="1122502"/>
            <a:ext cx="5862788" cy="770860"/>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b="1" u="sng" dirty="0"/>
              <a:t>Creation of Window1 for Admin Login:-</a:t>
            </a:r>
          </a:p>
        </p:txBody>
      </p:sp>
      <p:sp>
        <p:nvSpPr>
          <p:cNvPr id="7" name="Title 1">
            <a:extLst>
              <a:ext uri="{FF2B5EF4-FFF2-40B4-BE49-F238E27FC236}">
                <a16:creationId xmlns:a16="http://schemas.microsoft.com/office/drawing/2014/main" id="{1F16038F-52DD-4232-B811-81D22DA9BB35}"/>
              </a:ext>
            </a:extLst>
          </p:cNvPr>
          <p:cNvSpPr txBox="1">
            <a:spLocks/>
          </p:cNvSpPr>
          <p:nvPr/>
        </p:nvSpPr>
        <p:spPr>
          <a:xfrm>
            <a:off x="1484311" y="3316483"/>
            <a:ext cx="6373150" cy="770860"/>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b="1" u="sng" dirty="0"/>
              <a:t>Creation of Window2 for Customer Login:-</a:t>
            </a:r>
          </a:p>
        </p:txBody>
      </p:sp>
      <p:pic>
        <p:nvPicPr>
          <p:cNvPr id="8" name="Picture 7">
            <a:extLst>
              <a:ext uri="{FF2B5EF4-FFF2-40B4-BE49-F238E27FC236}">
                <a16:creationId xmlns:a16="http://schemas.microsoft.com/office/drawing/2014/main" id="{9A185229-2752-4358-BD0B-71782E6F9E1A}"/>
              </a:ext>
            </a:extLst>
          </p:cNvPr>
          <p:cNvPicPr>
            <a:picLocks noChangeAspect="1"/>
          </p:cNvPicPr>
          <p:nvPr/>
        </p:nvPicPr>
        <p:blipFill>
          <a:blip r:embed="rId3"/>
          <a:stretch>
            <a:fillRect/>
          </a:stretch>
        </p:blipFill>
        <p:spPr>
          <a:xfrm>
            <a:off x="1569606" y="3774239"/>
            <a:ext cx="4829849" cy="2438740"/>
          </a:xfrm>
          <a:prstGeom prst="rect">
            <a:avLst/>
          </a:prstGeom>
        </p:spPr>
      </p:pic>
    </p:spTree>
    <p:extLst>
      <p:ext uri="{BB962C8B-B14F-4D97-AF65-F5344CB8AC3E}">
        <p14:creationId xmlns:p14="http://schemas.microsoft.com/office/powerpoint/2010/main" val="5093529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ircle(in)">
                                      <p:cBhvr>
                                        <p:cTn id="20" dur="2000"/>
                                        <p:tgtEl>
                                          <p:spTgt spid="6"/>
                                        </p:tgtEl>
                                      </p:cBhvr>
                                    </p:animEffect>
                                  </p:childTnLst>
                                </p:cTn>
                              </p:par>
                              <p:par>
                                <p:cTn id="21" presetID="6" presetClass="entr" presetSubtype="16"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2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circle(in)">
                                      <p:cBhvr>
                                        <p:cTn id="28" dur="2000"/>
                                        <p:tgtEl>
                                          <p:spTgt spid="7"/>
                                        </p:tgtEl>
                                      </p:cBhvr>
                                    </p:animEffect>
                                  </p:childTnLst>
                                </p:cTn>
                              </p:par>
                              <p:par>
                                <p:cTn id="29" presetID="6" presetClass="entr" presetSubtype="16"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ircle(in)">
                                      <p:cBhvr>
                                        <p:cTn id="3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DB0565-83E7-43C4-B6E3-A8390A88F212}"/>
              </a:ext>
            </a:extLst>
          </p:cNvPr>
          <p:cNvPicPr>
            <a:picLocks noChangeAspect="1"/>
          </p:cNvPicPr>
          <p:nvPr/>
        </p:nvPicPr>
        <p:blipFill>
          <a:blip r:embed="rId2"/>
          <a:stretch>
            <a:fillRect/>
          </a:stretch>
        </p:blipFill>
        <p:spPr>
          <a:xfrm>
            <a:off x="1749861" y="428804"/>
            <a:ext cx="3821599" cy="3005752"/>
          </a:xfrm>
          <a:prstGeom prst="rect">
            <a:avLst/>
          </a:prstGeom>
        </p:spPr>
      </p:pic>
      <p:sp>
        <p:nvSpPr>
          <p:cNvPr id="3" name="Title 1">
            <a:extLst>
              <a:ext uri="{FF2B5EF4-FFF2-40B4-BE49-F238E27FC236}">
                <a16:creationId xmlns:a16="http://schemas.microsoft.com/office/drawing/2014/main" id="{BEC8F41A-9748-435D-9A07-4D94DD14CE9B}"/>
              </a:ext>
            </a:extLst>
          </p:cNvPr>
          <p:cNvSpPr txBox="1">
            <a:spLocks/>
          </p:cNvSpPr>
          <p:nvPr/>
        </p:nvSpPr>
        <p:spPr>
          <a:xfrm>
            <a:off x="1644854" y="0"/>
            <a:ext cx="6373150" cy="770860"/>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b="1" u="sng" dirty="0"/>
              <a:t>GUI of Home Page:-</a:t>
            </a:r>
          </a:p>
        </p:txBody>
      </p:sp>
      <p:sp>
        <p:nvSpPr>
          <p:cNvPr id="4" name="Title 1">
            <a:extLst>
              <a:ext uri="{FF2B5EF4-FFF2-40B4-BE49-F238E27FC236}">
                <a16:creationId xmlns:a16="http://schemas.microsoft.com/office/drawing/2014/main" id="{6F1FCCAE-5D62-4E7D-9876-D2CCF4C2CF5F}"/>
              </a:ext>
            </a:extLst>
          </p:cNvPr>
          <p:cNvSpPr txBox="1">
            <a:spLocks/>
          </p:cNvSpPr>
          <p:nvPr/>
        </p:nvSpPr>
        <p:spPr>
          <a:xfrm>
            <a:off x="1749861" y="3688097"/>
            <a:ext cx="5076241" cy="770860"/>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b="1" u="sng" dirty="0"/>
              <a:t>GUI of Admin Login Page:-</a:t>
            </a:r>
          </a:p>
        </p:txBody>
      </p:sp>
      <p:sp>
        <p:nvSpPr>
          <p:cNvPr id="5" name="Title 1">
            <a:extLst>
              <a:ext uri="{FF2B5EF4-FFF2-40B4-BE49-F238E27FC236}">
                <a16:creationId xmlns:a16="http://schemas.microsoft.com/office/drawing/2014/main" id="{2DAD876A-94C5-43A9-A885-33991829479B}"/>
              </a:ext>
            </a:extLst>
          </p:cNvPr>
          <p:cNvSpPr txBox="1">
            <a:spLocks/>
          </p:cNvSpPr>
          <p:nvPr/>
        </p:nvSpPr>
        <p:spPr>
          <a:xfrm>
            <a:off x="7201083" y="43374"/>
            <a:ext cx="4055695" cy="770860"/>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b="1" u="sng" dirty="0"/>
              <a:t>GUI of User </a:t>
            </a:r>
            <a:r>
              <a:rPr lang="en-US" sz="2400" b="1" u="sng" dirty="0" err="1"/>
              <a:t>LoginPage</a:t>
            </a:r>
            <a:r>
              <a:rPr lang="en-US" sz="2400" b="1" u="sng" dirty="0"/>
              <a:t>:-</a:t>
            </a:r>
          </a:p>
        </p:txBody>
      </p:sp>
      <p:pic>
        <p:nvPicPr>
          <p:cNvPr id="7" name="Picture 6">
            <a:extLst>
              <a:ext uri="{FF2B5EF4-FFF2-40B4-BE49-F238E27FC236}">
                <a16:creationId xmlns:a16="http://schemas.microsoft.com/office/drawing/2014/main" id="{37509955-BFC6-4578-B8A4-61D3BD300596}"/>
              </a:ext>
            </a:extLst>
          </p:cNvPr>
          <p:cNvPicPr>
            <a:picLocks noChangeAspect="1"/>
          </p:cNvPicPr>
          <p:nvPr/>
        </p:nvPicPr>
        <p:blipFill>
          <a:blip r:embed="rId3"/>
          <a:stretch>
            <a:fillRect/>
          </a:stretch>
        </p:blipFill>
        <p:spPr>
          <a:xfrm>
            <a:off x="7313000" y="476771"/>
            <a:ext cx="3831859" cy="2909818"/>
          </a:xfrm>
          <a:prstGeom prst="rect">
            <a:avLst/>
          </a:prstGeom>
        </p:spPr>
      </p:pic>
      <p:pic>
        <p:nvPicPr>
          <p:cNvPr id="8" name="Picture 7">
            <a:extLst>
              <a:ext uri="{FF2B5EF4-FFF2-40B4-BE49-F238E27FC236}">
                <a16:creationId xmlns:a16="http://schemas.microsoft.com/office/drawing/2014/main" id="{C198BB58-F686-4461-9A4C-9B5A125217FF}"/>
              </a:ext>
            </a:extLst>
          </p:cNvPr>
          <p:cNvPicPr>
            <a:picLocks noChangeAspect="1"/>
          </p:cNvPicPr>
          <p:nvPr/>
        </p:nvPicPr>
        <p:blipFill>
          <a:blip r:embed="rId4"/>
          <a:stretch>
            <a:fillRect/>
          </a:stretch>
        </p:blipFill>
        <p:spPr>
          <a:xfrm>
            <a:off x="1749861" y="4231367"/>
            <a:ext cx="4267169" cy="2197829"/>
          </a:xfrm>
          <a:prstGeom prst="rect">
            <a:avLst/>
          </a:prstGeom>
        </p:spPr>
      </p:pic>
      <p:sp>
        <p:nvSpPr>
          <p:cNvPr id="9" name="Title 1">
            <a:extLst>
              <a:ext uri="{FF2B5EF4-FFF2-40B4-BE49-F238E27FC236}">
                <a16:creationId xmlns:a16="http://schemas.microsoft.com/office/drawing/2014/main" id="{E5E7256C-DCFC-42F8-A39F-F537607AD59E}"/>
              </a:ext>
            </a:extLst>
          </p:cNvPr>
          <p:cNvSpPr txBox="1">
            <a:spLocks/>
          </p:cNvSpPr>
          <p:nvPr/>
        </p:nvSpPr>
        <p:spPr>
          <a:xfrm>
            <a:off x="7313000" y="3591448"/>
            <a:ext cx="5076241" cy="770860"/>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b="1" u="sng" dirty="0"/>
              <a:t>GUI of Officer’ </a:t>
            </a:r>
            <a:r>
              <a:rPr lang="en-US" sz="2400" b="1" u="sng" dirty="0" err="1"/>
              <a:t>Record’sPage</a:t>
            </a:r>
            <a:r>
              <a:rPr lang="en-US" sz="2400" b="1" u="sng" dirty="0"/>
              <a:t>:-</a:t>
            </a:r>
          </a:p>
        </p:txBody>
      </p:sp>
      <p:pic>
        <p:nvPicPr>
          <p:cNvPr id="10" name="Picture 9">
            <a:extLst>
              <a:ext uri="{FF2B5EF4-FFF2-40B4-BE49-F238E27FC236}">
                <a16:creationId xmlns:a16="http://schemas.microsoft.com/office/drawing/2014/main" id="{917BBE01-7E73-49C4-A70F-EB5D983E5C9A}"/>
              </a:ext>
            </a:extLst>
          </p:cNvPr>
          <p:cNvPicPr>
            <a:picLocks noChangeAspect="1"/>
          </p:cNvPicPr>
          <p:nvPr/>
        </p:nvPicPr>
        <p:blipFill>
          <a:blip r:embed="rId5"/>
          <a:stretch>
            <a:fillRect/>
          </a:stretch>
        </p:blipFill>
        <p:spPr>
          <a:xfrm>
            <a:off x="7081284" y="4164255"/>
            <a:ext cx="4739995" cy="2216974"/>
          </a:xfrm>
          <a:prstGeom prst="rect">
            <a:avLst/>
          </a:prstGeom>
        </p:spPr>
      </p:pic>
    </p:spTree>
    <p:extLst>
      <p:ext uri="{BB962C8B-B14F-4D97-AF65-F5344CB8AC3E}">
        <p14:creationId xmlns:p14="http://schemas.microsoft.com/office/powerpoint/2010/main" val="36226400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D3E9B-AB26-4D76-BE1A-E5DE6E418F38}"/>
              </a:ext>
            </a:extLst>
          </p:cNvPr>
          <p:cNvSpPr>
            <a:spLocks noGrp="1"/>
          </p:cNvSpPr>
          <p:nvPr>
            <p:ph type="ctrTitle"/>
          </p:nvPr>
        </p:nvSpPr>
        <p:spPr>
          <a:xfrm>
            <a:off x="2272777" y="1212406"/>
            <a:ext cx="8574622" cy="1308100"/>
          </a:xfrm>
        </p:spPr>
        <p:txBody>
          <a:bodyPr>
            <a:normAutofit/>
          </a:bodyPr>
          <a:lstStyle/>
          <a:p>
            <a:pPr algn="just"/>
            <a:r>
              <a:rPr lang="en-US" sz="1800" dirty="0">
                <a:latin typeface="+mn-lt"/>
                <a:ea typeface="+mn-ea"/>
                <a:cs typeface="+mn-cs"/>
              </a:rPr>
              <a:t>The Water Supply Management System addresses the growing challenges of water resource management by streamlining supply schedules and improving communication with residents. By leveraging technology, the system aims to optimize resource utilization and ensure equitable distribution of water.</a:t>
            </a:r>
            <a:endParaRPr lang="en-IN" sz="1800" dirty="0">
              <a:latin typeface="+mn-lt"/>
              <a:ea typeface="+mn-ea"/>
              <a:cs typeface="+mn-cs"/>
            </a:endParaRPr>
          </a:p>
        </p:txBody>
      </p:sp>
      <p:sp>
        <p:nvSpPr>
          <p:cNvPr id="4" name="Rectangle 3">
            <a:extLst>
              <a:ext uri="{FF2B5EF4-FFF2-40B4-BE49-F238E27FC236}">
                <a16:creationId xmlns:a16="http://schemas.microsoft.com/office/drawing/2014/main" id="{0D06905B-FB68-4082-BE60-14390817D7AE}"/>
              </a:ext>
            </a:extLst>
          </p:cNvPr>
          <p:cNvSpPr/>
          <p:nvPr/>
        </p:nvSpPr>
        <p:spPr>
          <a:xfrm>
            <a:off x="2211572" y="661768"/>
            <a:ext cx="3454630" cy="646331"/>
          </a:xfrm>
          <a:prstGeom prst="rect">
            <a:avLst/>
          </a:prstGeom>
        </p:spPr>
        <p:txBody>
          <a:bodyPr wrap="square">
            <a:spAutoFit/>
          </a:bodyPr>
          <a:lstStyle/>
          <a:p>
            <a:r>
              <a:rPr lang="en-US" sz="3600" b="1" u="sng" dirty="0"/>
              <a:t>Conclusion:-</a:t>
            </a:r>
            <a:r>
              <a:rPr lang="en-US" sz="3600" b="1" dirty="0"/>
              <a:t> </a:t>
            </a:r>
            <a:endParaRPr lang="en-IN" sz="3600" b="1" dirty="0"/>
          </a:p>
        </p:txBody>
      </p:sp>
    </p:spTree>
    <p:extLst>
      <p:ext uri="{BB962C8B-B14F-4D97-AF65-F5344CB8AC3E}">
        <p14:creationId xmlns:p14="http://schemas.microsoft.com/office/powerpoint/2010/main" val="8126709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77E041-2C6D-4E80-967A-D6A6F5DDFFF7}"/>
              </a:ext>
            </a:extLst>
          </p:cNvPr>
          <p:cNvSpPr/>
          <p:nvPr/>
        </p:nvSpPr>
        <p:spPr>
          <a:xfrm>
            <a:off x="2921360" y="3106111"/>
            <a:ext cx="7710765" cy="1107996"/>
          </a:xfrm>
          <a:prstGeom prst="rect">
            <a:avLst/>
          </a:prstGeom>
        </p:spPr>
        <p:txBody>
          <a:bodyPr wrap="none">
            <a:spAutoFit/>
          </a:bodyPr>
          <a:lstStyle/>
          <a:p>
            <a:r>
              <a:rPr lang="en-US" sz="6600" b="1" dirty="0">
                <a:latin typeface="Segoe Script" panose="030B0504020000000003" pitchFamily="66" charset="0"/>
              </a:rPr>
              <a:t>--THANK YOU!!!</a:t>
            </a:r>
            <a:endParaRPr lang="en-IN" sz="6600" b="1" dirty="0">
              <a:latin typeface="Segoe Script" panose="030B0504020000000003" pitchFamily="66" charset="0"/>
            </a:endParaRPr>
          </a:p>
        </p:txBody>
      </p:sp>
    </p:spTree>
    <p:extLst>
      <p:ext uri="{BB962C8B-B14F-4D97-AF65-F5344CB8AC3E}">
        <p14:creationId xmlns:p14="http://schemas.microsoft.com/office/powerpoint/2010/main" val="14725530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797">
                                          <p:stCondLst>
                                            <p:cond delay="0"/>
                                          </p:stCondLst>
                                        </p:cTn>
                                        <p:tgtEl>
                                          <p:spTgt spid="2"/>
                                        </p:tgtEl>
                                      </p:cBhvr>
                                    </p:animEffect>
                                    <p:anim calcmode="lin" valueType="num">
                                      <p:cBhvr>
                                        <p:cTn id="8" dur="2505"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913"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913" tmFilter="0, 0; 0.125,0.2665; 0.25,0.4; 0.375,0.465; 0.5,0.5;  0.625,0.535; 0.75,0.6; 0.875,0.7335; 1,1">
                                          <p:stCondLst>
                                            <p:cond delay="913"/>
                                          </p:stCondLst>
                                        </p:cTn>
                                        <p:tgtEl>
                                          <p:spTgt spid="2"/>
                                        </p:tgtEl>
                                        <p:attrNameLst>
                                          <p:attrName>ppt_y</p:attrName>
                                        </p:attrNameLst>
                                      </p:cBhvr>
                                      <p:tavLst>
                                        <p:tav tm="0" fmla="#ppt_y-sin(pi*$)/9">
                                          <p:val>
                                            <p:fltVal val="0"/>
                                          </p:val>
                                        </p:tav>
                                        <p:tav tm="100000">
                                          <p:val>
                                            <p:fltVal val="1"/>
                                          </p:val>
                                        </p:tav>
                                      </p:tavLst>
                                    </p:anim>
                                    <p:anim calcmode="lin" valueType="num">
                                      <p:cBhvr>
                                        <p:cTn id="11" dur="456" tmFilter="0, 0; 0.125,0.2665; 0.25,0.4; 0.375,0.465; 0.5,0.5;  0.625,0.535; 0.75,0.6; 0.875,0.7335; 1,1">
                                          <p:stCondLst>
                                            <p:cond delay="1821"/>
                                          </p:stCondLst>
                                        </p:cTn>
                                        <p:tgtEl>
                                          <p:spTgt spid="2"/>
                                        </p:tgtEl>
                                        <p:attrNameLst>
                                          <p:attrName>ppt_y</p:attrName>
                                        </p:attrNameLst>
                                      </p:cBhvr>
                                      <p:tavLst>
                                        <p:tav tm="0" fmla="#ppt_y-sin(pi*$)/27">
                                          <p:val>
                                            <p:fltVal val="0"/>
                                          </p:val>
                                        </p:tav>
                                        <p:tav tm="100000">
                                          <p:val>
                                            <p:fltVal val="1"/>
                                          </p:val>
                                        </p:tav>
                                      </p:tavLst>
                                    </p:anim>
                                    <p:anim calcmode="lin" valueType="num">
                                      <p:cBhvr>
                                        <p:cTn id="12" dur="226" tmFilter="0, 0; 0.125,0.2665; 0.25,0.4; 0.375,0.465; 0.5,0.5;  0.625,0.535; 0.75,0.6; 0.875,0.7335; 1,1">
                                          <p:stCondLst>
                                            <p:cond delay="2277"/>
                                          </p:stCondLst>
                                        </p:cTn>
                                        <p:tgtEl>
                                          <p:spTgt spid="2"/>
                                        </p:tgtEl>
                                        <p:attrNameLst>
                                          <p:attrName>ppt_y</p:attrName>
                                        </p:attrNameLst>
                                      </p:cBhvr>
                                      <p:tavLst>
                                        <p:tav tm="0" fmla="#ppt_y-sin(pi*$)/81">
                                          <p:val>
                                            <p:fltVal val="0"/>
                                          </p:val>
                                        </p:tav>
                                        <p:tav tm="100000">
                                          <p:val>
                                            <p:fltVal val="1"/>
                                          </p:val>
                                        </p:tav>
                                      </p:tavLst>
                                    </p:anim>
                                    <p:animScale>
                                      <p:cBhvr>
                                        <p:cTn id="13" dur="36">
                                          <p:stCondLst>
                                            <p:cond delay="894"/>
                                          </p:stCondLst>
                                        </p:cTn>
                                        <p:tgtEl>
                                          <p:spTgt spid="2"/>
                                        </p:tgtEl>
                                      </p:cBhvr>
                                      <p:to x="100000" y="60000"/>
                                    </p:animScale>
                                    <p:animScale>
                                      <p:cBhvr>
                                        <p:cTn id="14" dur="228" decel="50000">
                                          <p:stCondLst>
                                            <p:cond delay="930"/>
                                          </p:stCondLst>
                                        </p:cTn>
                                        <p:tgtEl>
                                          <p:spTgt spid="2"/>
                                        </p:tgtEl>
                                      </p:cBhvr>
                                      <p:to x="100000" y="100000"/>
                                    </p:animScale>
                                    <p:animScale>
                                      <p:cBhvr>
                                        <p:cTn id="15" dur="36">
                                          <p:stCondLst>
                                            <p:cond delay="1804"/>
                                          </p:stCondLst>
                                        </p:cTn>
                                        <p:tgtEl>
                                          <p:spTgt spid="2"/>
                                        </p:tgtEl>
                                      </p:cBhvr>
                                      <p:to x="100000" y="80000"/>
                                    </p:animScale>
                                    <p:animScale>
                                      <p:cBhvr>
                                        <p:cTn id="16" dur="228" decel="50000">
                                          <p:stCondLst>
                                            <p:cond delay="1840"/>
                                          </p:stCondLst>
                                        </p:cTn>
                                        <p:tgtEl>
                                          <p:spTgt spid="2"/>
                                        </p:tgtEl>
                                      </p:cBhvr>
                                      <p:to x="100000" y="100000"/>
                                    </p:animScale>
                                    <p:animScale>
                                      <p:cBhvr>
                                        <p:cTn id="17" dur="36">
                                          <p:stCondLst>
                                            <p:cond delay="2258"/>
                                          </p:stCondLst>
                                        </p:cTn>
                                        <p:tgtEl>
                                          <p:spTgt spid="2"/>
                                        </p:tgtEl>
                                      </p:cBhvr>
                                      <p:to x="100000" y="90000"/>
                                    </p:animScale>
                                    <p:animScale>
                                      <p:cBhvr>
                                        <p:cTn id="18" dur="228" decel="50000">
                                          <p:stCondLst>
                                            <p:cond delay="2293"/>
                                          </p:stCondLst>
                                        </p:cTn>
                                        <p:tgtEl>
                                          <p:spTgt spid="2"/>
                                        </p:tgtEl>
                                      </p:cBhvr>
                                      <p:to x="100000" y="100000"/>
                                    </p:animScale>
                                    <p:animScale>
                                      <p:cBhvr>
                                        <p:cTn id="19" dur="36">
                                          <p:stCondLst>
                                            <p:cond delay="2486"/>
                                          </p:stCondLst>
                                        </p:cTn>
                                        <p:tgtEl>
                                          <p:spTgt spid="2"/>
                                        </p:tgtEl>
                                      </p:cBhvr>
                                      <p:to x="100000" y="95000"/>
                                    </p:animScale>
                                    <p:animScale>
                                      <p:cBhvr>
                                        <p:cTn id="20" dur="228" decel="50000">
                                          <p:stCondLst>
                                            <p:cond delay="2522"/>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216E9-DCE2-4F55-B3A7-E03210299FC8}"/>
              </a:ext>
            </a:extLst>
          </p:cNvPr>
          <p:cNvSpPr>
            <a:spLocks noGrp="1"/>
          </p:cNvSpPr>
          <p:nvPr>
            <p:ph type="title"/>
          </p:nvPr>
        </p:nvSpPr>
        <p:spPr>
          <a:xfrm>
            <a:off x="1484310" y="1"/>
            <a:ext cx="10018713" cy="1488558"/>
          </a:xfrm>
        </p:spPr>
        <p:txBody>
          <a:bodyPr/>
          <a:lstStyle/>
          <a:p>
            <a:r>
              <a:rPr lang="en-US" u="sng" dirty="0"/>
              <a:t>INTRODUCTION</a:t>
            </a:r>
            <a:endParaRPr lang="en-IN" u="sng" dirty="0"/>
          </a:p>
        </p:txBody>
      </p:sp>
      <p:sp>
        <p:nvSpPr>
          <p:cNvPr id="3" name="Content Placeholder 2">
            <a:extLst>
              <a:ext uri="{FF2B5EF4-FFF2-40B4-BE49-F238E27FC236}">
                <a16:creationId xmlns:a16="http://schemas.microsoft.com/office/drawing/2014/main" id="{BA99F53C-1025-4260-A527-E5CF686CB03B}"/>
              </a:ext>
            </a:extLst>
          </p:cNvPr>
          <p:cNvSpPr>
            <a:spLocks noGrp="1"/>
          </p:cNvSpPr>
          <p:nvPr>
            <p:ph idx="1"/>
          </p:nvPr>
        </p:nvSpPr>
        <p:spPr>
          <a:xfrm>
            <a:off x="1626781" y="1403499"/>
            <a:ext cx="9876242" cy="4742120"/>
          </a:xfrm>
        </p:spPr>
        <p:txBody>
          <a:bodyPr>
            <a:normAutofit lnSpcReduction="10000"/>
          </a:bodyPr>
          <a:lstStyle/>
          <a:p>
            <a:pPr algn="just"/>
            <a:r>
              <a:rPr lang="en-US" dirty="0"/>
              <a:t>Urban areas mainly rely on Local Corporations for Water Supply provided according to pre-determined schedules.</a:t>
            </a:r>
          </a:p>
          <a:p>
            <a:pPr algn="just"/>
            <a:r>
              <a:rPr lang="en-US" dirty="0"/>
              <a:t>Changes in schedule leads to confusion and inconvenience for residents.</a:t>
            </a:r>
          </a:p>
          <a:p>
            <a:pPr algn="just"/>
            <a:r>
              <a:rPr lang="en-US" dirty="0"/>
              <a:t>Our project addresses this challenge by automating the water supply scheduling process.</a:t>
            </a:r>
          </a:p>
          <a:p>
            <a:pPr algn="just"/>
            <a:r>
              <a:rPr lang="en-US" dirty="0"/>
              <a:t>This project aims to develop a Water Supply Management System using Python for backend operations and </a:t>
            </a:r>
            <a:r>
              <a:rPr lang="en-US" dirty="0" err="1"/>
              <a:t>Tkinter</a:t>
            </a:r>
            <a:r>
              <a:rPr lang="en-US" dirty="0"/>
              <a:t> for the Frontend User Interface. </a:t>
            </a:r>
          </a:p>
          <a:p>
            <a:pPr algn="just"/>
            <a:r>
              <a:rPr lang="en-US" dirty="0"/>
              <a:t>By providing real-time information on water supply schedules, our system enables residents to prepare accordingly, minimizing water wastage.</a:t>
            </a:r>
          </a:p>
          <a:p>
            <a:pPr algn="just"/>
            <a:r>
              <a:rPr lang="en-US" dirty="0"/>
              <a:t>Local Officers update future schedules in a Centralized Database that can be accessible for residents to know schedules , water bill information etc.</a:t>
            </a:r>
          </a:p>
        </p:txBody>
      </p:sp>
    </p:spTree>
    <p:extLst>
      <p:ext uri="{BB962C8B-B14F-4D97-AF65-F5344CB8AC3E}">
        <p14:creationId xmlns:p14="http://schemas.microsoft.com/office/powerpoint/2010/main" val="17134456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17EA-2E33-4633-A49B-43A703F4E1BA}"/>
              </a:ext>
            </a:extLst>
          </p:cNvPr>
          <p:cNvSpPr>
            <a:spLocks noGrp="1"/>
          </p:cNvSpPr>
          <p:nvPr>
            <p:ph type="title"/>
          </p:nvPr>
        </p:nvSpPr>
        <p:spPr>
          <a:xfrm>
            <a:off x="1218497" y="0"/>
            <a:ext cx="10018713" cy="1244009"/>
          </a:xfrm>
        </p:spPr>
        <p:txBody>
          <a:bodyPr/>
          <a:lstStyle/>
          <a:p>
            <a:r>
              <a:rPr lang="en-US" u="sng" dirty="0"/>
              <a:t>PROJECT STRUCTURE</a:t>
            </a:r>
            <a:endParaRPr lang="en-IN" dirty="0"/>
          </a:p>
        </p:txBody>
      </p:sp>
      <p:sp>
        <p:nvSpPr>
          <p:cNvPr id="3" name="Content Placeholder 2">
            <a:extLst>
              <a:ext uri="{FF2B5EF4-FFF2-40B4-BE49-F238E27FC236}">
                <a16:creationId xmlns:a16="http://schemas.microsoft.com/office/drawing/2014/main" id="{CA5B7BCE-A21B-4845-B094-2A3FF1351DE1}"/>
              </a:ext>
            </a:extLst>
          </p:cNvPr>
          <p:cNvSpPr>
            <a:spLocks noGrp="1"/>
          </p:cNvSpPr>
          <p:nvPr>
            <p:ph sz="half" idx="1"/>
          </p:nvPr>
        </p:nvSpPr>
        <p:spPr>
          <a:xfrm>
            <a:off x="1332798" y="1327296"/>
            <a:ext cx="4895055" cy="4723028"/>
          </a:xfrm>
        </p:spPr>
        <p:txBody>
          <a:bodyPr/>
          <a:lstStyle/>
          <a:p>
            <a:pPr marL="0" indent="0">
              <a:buNone/>
            </a:pPr>
            <a:r>
              <a:rPr lang="en-US" sz="2400" b="1" u="sng" dirty="0"/>
              <a:t>Backend Logic:-</a:t>
            </a:r>
            <a:endParaRPr lang="en-US" sz="2400" u="sng" dirty="0"/>
          </a:p>
          <a:p>
            <a:pPr marL="0" indent="0" algn="just">
              <a:buNone/>
            </a:pPr>
            <a:r>
              <a:rPr lang="en-US" sz="2000" dirty="0"/>
              <a:t>The backend logic involves the creation, manipulation, and deletion of data within the database. Key functionalities include:</a:t>
            </a:r>
            <a:r>
              <a:rPr lang="en-US" dirty="0"/>
              <a:t> </a:t>
            </a:r>
          </a:p>
          <a:p>
            <a:pPr marL="0" indent="0">
              <a:buNone/>
            </a:pPr>
            <a:r>
              <a:rPr lang="en-US" dirty="0"/>
              <a:t>• Defining database schema and table structures. • Adding, viewing, and deleting records.</a:t>
            </a:r>
          </a:p>
          <a:p>
            <a:pPr marL="0" indent="0">
              <a:buNone/>
            </a:pPr>
            <a:r>
              <a:rPr lang="en-US" dirty="0"/>
              <a:t>• Updating water supply dates dynamically based on user-defined parameters.</a:t>
            </a:r>
            <a:endParaRPr lang="en-IN" dirty="0"/>
          </a:p>
        </p:txBody>
      </p:sp>
      <p:pic>
        <p:nvPicPr>
          <p:cNvPr id="5" name="Content Placeholder 4">
            <a:extLst>
              <a:ext uri="{FF2B5EF4-FFF2-40B4-BE49-F238E27FC236}">
                <a16:creationId xmlns:a16="http://schemas.microsoft.com/office/drawing/2014/main" id="{CD1F9D27-A937-4317-A40C-480306088C6E}"/>
              </a:ext>
            </a:extLst>
          </p:cNvPr>
          <p:cNvPicPr>
            <a:picLocks noGrp="1" noChangeAspect="1"/>
          </p:cNvPicPr>
          <p:nvPr>
            <p:ph sz="half" idx="2"/>
          </p:nvPr>
        </p:nvPicPr>
        <p:blipFill>
          <a:blip r:embed="rId2"/>
          <a:stretch>
            <a:fillRect/>
          </a:stretch>
        </p:blipFill>
        <p:spPr>
          <a:xfrm>
            <a:off x="6715794" y="1244009"/>
            <a:ext cx="5139508" cy="4806315"/>
          </a:xfrm>
          <a:prstGeom prst="rect">
            <a:avLst/>
          </a:prstGeom>
        </p:spPr>
      </p:pic>
    </p:spTree>
    <p:extLst>
      <p:ext uri="{BB962C8B-B14F-4D97-AF65-F5344CB8AC3E}">
        <p14:creationId xmlns:p14="http://schemas.microsoft.com/office/powerpoint/2010/main" val="4633469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1000" fill="hold"/>
                                        <p:tgtEl>
                                          <p:spTgt spid="5"/>
                                        </p:tgtEl>
                                        <p:attrNameLst>
                                          <p:attrName>ppt_w</p:attrName>
                                        </p:attrNameLst>
                                      </p:cBhvr>
                                      <p:tavLst>
                                        <p:tav tm="0">
                                          <p:val>
                                            <p:fltVal val="0"/>
                                          </p:val>
                                        </p:tav>
                                        <p:tav tm="100000">
                                          <p:val>
                                            <p:strVal val="#ppt_w"/>
                                          </p:val>
                                        </p:tav>
                                      </p:tavLst>
                                    </p:anim>
                                    <p:anim calcmode="lin" valueType="num">
                                      <p:cBhvr>
                                        <p:cTn id="35" dur="1000" fill="hold"/>
                                        <p:tgtEl>
                                          <p:spTgt spid="5"/>
                                        </p:tgtEl>
                                        <p:attrNameLst>
                                          <p:attrName>ppt_h</p:attrName>
                                        </p:attrNameLst>
                                      </p:cBhvr>
                                      <p:tavLst>
                                        <p:tav tm="0">
                                          <p:val>
                                            <p:fltVal val="0"/>
                                          </p:val>
                                        </p:tav>
                                        <p:tav tm="100000">
                                          <p:val>
                                            <p:strVal val="#ppt_h"/>
                                          </p:val>
                                        </p:tav>
                                      </p:tavLst>
                                    </p:anim>
                                    <p:anim calcmode="lin" valueType="num">
                                      <p:cBhvr>
                                        <p:cTn id="36" dur="1000" fill="hold"/>
                                        <p:tgtEl>
                                          <p:spTgt spid="5"/>
                                        </p:tgtEl>
                                        <p:attrNameLst>
                                          <p:attrName>style.rotation</p:attrName>
                                        </p:attrNameLst>
                                      </p:cBhvr>
                                      <p:tavLst>
                                        <p:tav tm="0">
                                          <p:val>
                                            <p:fltVal val="90"/>
                                          </p:val>
                                        </p:tav>
                                        <p:tav tm="100000">
                                          <p:val>
                                            <p:fltVal val="0"/>
                                          </p:val>
                                        </p:tav>
                                      </p:tavLst>
                                    </p:anim>
                                    <p:animEffect transition="in" filter="fade">
                                      <p:cBhvr>
                                        <p:cTn id="3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7F41-EEE5-46F7-8026-EDD5AA557514}"/>
              </a:ext>
            </a:extLst>
          </p:cNvPr>
          <p:cNvSpPr>
            <a:spLocks noGrp="1"/>
          </p:cNvSpPr>
          <p:nvPr>
            <p:ph type="title"/>
          </p:nvPr>
        </p:nvSpPr>
        <p:spPr>
          <a:xfrm>
            <a:off x="1165334" y="560866"/>
            <a:ext cx="10018713" cy="1066800"/>
          </a:xfrm>
        </p:spPr>
        <p:txBody>
          <a:bodyPr/>
          <a:lstStyle/>
          <a:p>
            <a:r>
              <a:rPr lang="en-US" u="sng" dirty="0"/>
              <a:t>Code Snippets</a:t>
            </a:r>
            <a:endParaRPr lang="en-IN" u="sng" dirty="0"/>
          </a:p>
        </p:txBody>
      </p:sp>
      <p:sp>
        <p:nvSpPr>
          <p:cNvPr id="3" name="Content Placeholder 2">
            <a:extLst>
              <a:ext uri="{FF2B5EF4-FFF2-40B4-BE49-F238E27FC236}">
                <a16:creationId xmlns:a16="http://schemas.microsoft.com/office/drawing/2014/main" id="{824F7007-3B8B-4107-B67B-842EC338C0FF}"/>
              </a:ext>
            </a:extLst>
          </p:cNvPr>
          <p:cNvSpPr>
            <a:spLocks noGrp="1"/>
          </p:cNvSpPr>
          <p:nvPr>
            <p:ph sz="half" idx="1"/>
          </p:nvPr>
        </p:nvSpPr>
        <p:spPr>
          <a:xfrm>
            <a:off x="3142990" y="1638299"/>
            <a:ext cx="4895056" cy="3581401"/>
          </a:xfrm>
        </p:spPr>
        <p:txBody>
          <a:bodyPr/>
          <a:lstStyle/>
          <a:p>
            <a:pPr marL="0" indent="0">
              <a:buNone/>
            </a:pPr>
            <a:r>
              <a:rPr lang="en-US" sz="2400" b="1" u="sng" dirty="0"/>
              <a:t>Backend Operations:- </a:t>
            </a:r>
          </a:p>
          <a:p>
            <a:pPr marL="0" indent="0" algn="just">
              <a:buNone/>
            </a:pPr>
            <a:r>
              <a:rPr lang="en-US" dirty="0"/>
              <a:t>•</a:t>
            </a:r>
            <a:r>
              <a:rPr lang="en-US" b="1" dirty="0"/>
              <a:t>Creating Officer Table:</a:t>
            </a:r>
            <a:r>
              <a:rPr lang="en-US" dirty="0"/>
              <a:t> Defines the schema and structure for the 'Officer' relation in the database.</a:t>
            </a:r>
          </a:p>
          <a:p>
            <a:pPr marL="0" indent="0" algn="just">
              <a:buNone/>
            </a:pPr>
            <a:r>
              <a:rPr lang="en-US" dirty="0"/>
              <a:t> •</a:t>
            </a:r>
            <a:r>
              <a:rPr lang="en-US" b="1" dirty="0"/>
              <a:t>Adding, Viewing, and Deleting Records: </a:t>
            </a:r>
            <a:r>
              <a:rPr lang="en-US" dirty="0"/>
              <a:t>Functions to perform CRUD operations on the database. </a:t>
            </a:r>
          </a:p>
          <a:p>
            <a:pPr marL="0" indent="0" algn="just">
              <a:buNone/>
            </a:pPr>
            <a:r>
              <a:rPr lang="en-US" dirty="0"/>
              <a:t>•</a:t>
            </a:r>
            <a:r>
              <a:rPr lang="en-US" b="1" dirty="0"/>
              <a:t>Updating Water Supply Dates: </a:t>
            </a:r>
            <a:r>
              <a:rPr lang="en-US" dirty="0"/>
              <a:t>Automates the process of updating supply dates based on predefined rules.</a:t>
            </a:r>
            <a:endParaRPr lang="en-IN" dirty="0"/>
          </a:p>
        </p:txBody>
      </p:sp>
    </p:spTree>
    <p:extLst>
      <p:ext uri="{BB962C8B-B14F-4D97-AF65-F5344CB8AC3E}">
        <p14:creationId xmlns:p14="http://schemas.microsoft.com/office/powerpoint/2010/main" val="22751245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882BD39-3BF1-4B96-9D73-502FA86393BA}"/>
              </a:ext>
            </a:extLst>
          </p:cNvPr>
          <p:cNvSpPr>
            <a:spLocks noGrp="1"/>
          </p:cNvSpPr>
          <p:nvPr>
            <p:ph type="body" sz="half" idx="2"/>
          </p:nvPr>
        </p:nvSpPr>
        <p:spPr>
          <a:xfrm>
            <a:off x="1363482" y="361507"/>
            <a:ext cx="5821844" cy="5422605"/>
          </a:xfrm>
        </p:spPr>
        <p:txBody>
          <a:bodyPr>
            <a:normAutofit fontScale="77500" lnSpcReduction="20000"/>
          </a:bodyPr>
          <a:lstStyle/>
          <a:p>
            <a:pPr algn="just"/>
            <a:r>
              <a:rPr lang="en-US" dirty="0"/>
              <a:t>In the </a:t>
            </a:r>
            <a:r>
              <a:rPr lang="en-US" sz="2100" dirty="0"/>
              <a:t>backend</a:t>
            </a:r>
            <a:r>
              <a:rPr lang="en-US" dirty="0"/>
              <a:t>.py file, several functions handle database operations: </a:t>
            </a:r>
          </a:p>
          <a:p>
            <a:pPr marL="285750" indent="-285750" algn="just">
              <a:buFont typeface="Arial" panose="020B0604020202020204" pitchFamily="34" charset="0"/>
              <a:buChar char="•"/>
            </a:pPr>
            <a:r>
              <a:rPr lang="en-US" dirty="0" err="1"/>
              <a:t>officerData</a:t>
            </a:r>
            <a:r>
              <a:rPr lang="en-US" dirty="0"/>
              <a:t>: </a:t>
            </a:r>
            <a:r>
              <a:rPr lang="en-US" sz="2100" dirty="0"/>
              <a:t>Creates the OFFICER table. </a:t>
            </a:r>
          </a:p>
          <a:p>
            <a:pPr marL="285750" indent="-285750" algn="just">
              <a:buFont typeface="Arial" panose="020B0604020202020204" pitchFamily="34" charset="0"/>
              <a:buChar char="•"/>
            </a:pPr>
            <a:r>
              <a:rPr lang="en-US" sz="2100" dirty="0" err="1"/>
              <a:t>addOfficer</a:t>
            </a:r>
            <a:r>
              <a:rPr lang="en-US" sz="2100" dirty="0"/>
              <a:t>: Adds an officer to the OFFICER table.</a:t>
            </a:r>
          </a:p>
          <a:p>
            <a:pPr marL="285750" indent="-285750" algn="just">
              <a:buFont typeface="Arial" panose="020B0604020202020204" pitchFamily="34" charset="0"/>
              <a:buChar char="•"/>
            </a:pPr>
            <a:r>
              <a:rPr lang="en-US" sz="2100" dirty="0" err="1"/>
              <a:t>viewOfficer</a:t>
            </a:r>
            <a:r>
              <a:rPr lang="en-US" sz="2100" dirty="0"/>
              <a:t>: Views all the officers from the OFFICER table.</a:t>
            </a:r>
          </a:p>
          <a:p>
            <a:pPr marL="285750" indent="-285750" algn="just">
              <a:buFont typeface="Arial" panose="020B0604020202020204" pitchFamily="34" charset="0"/>
              <a:buChar char="•"/>
            </a:pPr>
            <a:r>
              <a:rPr lang="en-US" sz="2100" dirty="0" err="1"/>
              <a:t>delOfficer</a:t>
            </a:r>
            <a:r>
              <a:rPr lang="en-US" sz="2100" dirty="0"/>
              <a:t>: Deletes an officer from the OFFICER table.</a:t>
            </a:r>
          </a:p>
          <a:p>
            <a:pPr marL="285750" indent="-285750" algn="just">
              <a:buFont typeface="Arial" panose="020B0604020202020204" pitchFamily="34" charset="0"/>
              <a:buChar char="•"/>
            </a:pPr>
            <a:r>
              <a:rPr lang="en-US" sz="2100" dirty="0" err="1"/>
              <a:t>officerView</a:t>
            </a:r>
            <a:r>
              <a:rPr lang="en-US" sz="2100" dirty="0"/>
              <a:t>: Views customers associated with a specific officer.</a:t>
            </a:r>
          </a:p>
          <a:p>
            <a:pPr marL="285750" indent="-285750" algn="just">
              <a:buFont typeface="Arial" panose="020B0604020202020204" pitchFamily="34" charset="0"/>
              <a:buChar char="•"/>
            </a:pPr>
            <a:r>
              <a:rPr lang="en-US" sz="2100" dirty="0" err="1"/>
              <a:t>reservoirData:Creates</a:t>
            </a:r>
            <a:r>
              <a:rPr lang="en-US" sz="2100" dirty="0"/>
              <a:t> the RESERVOIR table.</a:t>
            </a:r>
          </a:p>
          <a:p>
            <a:pPr marL="285750" indent="-285750" algn="just">
              <a:buFont typeface="Arial" panose="020B0604020202020204" pitchFamily="34" charset="0"/>
              <a:buChar char="•"/>
            </a:pPr>
            <a:r>
              <a:rPr lang="en-US" sz="2100" dirty="0" err="1"/>
              <a:t>addReservoir</a:t>
            </a:r>
            <a:r>
              <a:rPr lang="en-US" sz="2100" dirty="0"/>
              <a:t> : Adds a reservoir to the RESERVOIR table.</a:t>
            </a:r>
          </a:p>
          <a:p>
            <a:pPr marL="285750" indent="-285750" algn="just">
              <a:buFont typeface="Arial" panose="020B0604020202020204" pitchFamily="34" charset="0"/>
              <a:buChar char="•"/>
            </a:pPr>
            <a:r>
              <a:rPr lang="en-US" sz="2100" dirty="0" err="1"/>
              <a:t>delReservoir</a:t>
            </a:r>
            <a:r>
              <a:rPr lang="en-US" sz="2100" dirty="0"/>
              <a:t>: Deletes a reservoir from the RESERVOIR table. </a:t>
            </a:r>
          </a:p>
          <a:p>
            <a:pPr marL="285750" indent="-285750" algn="just">
              <a:buFont typeface="Arial" panose="020B0604020202020204" pitchFamily="34" charset="0"/>
              <a:buChar char="•"/>
            </a:pPr>
            <a:r>
              <a:rPr lang="en-US" sz="2100" dirty="0" err="1"/>
              <a:t>viewReservoir</a:t>
            </a:r>
            <a:r>
              <a:rPr lang="en-US" sz="2100" dirty="0"/>
              <a:t>: Views all the reservoirs from the RESERVOIR table.</a:t>
            </a:r>
          </a:p>
          <a:p>
            <a:pPr marL="285750" indent="-285750" algn="just">
              <a:buFont typeface="Arial" panose="020B0604020202020204" pitchFamily="34" charset="0"/>
              <a:buChar char="•"/>
            </a:pPr>
            <a:r>
              <a:rPr lang="en-US" sz="2100" dirty="0" err="1"/>
              <a:t>billData</a:t>
            </a:r>
            <a:r>
              <a:rPr lang="en-US" sz="2100" dirty="0"/>
              <a:t>: Creates the BILLS table.</a:t>
            </a:r>
          </a:p>
          <a:p>
            <a:pPr marL="285750" indent="-285750" algn="just">
              <a:buFont typeface="Arial" panose="020B0604020202020204" pitchFamily="34" charset="0"/>
              <a:buChar char="•"/>
            </a:pPr>
            <a:r>
              <a:rPr lang="en-US" sz="2100" dirty="0" err="1"/>
              <a:t>addBill</a:t>
            </a:r>
            <a:r>
              <a:rPr lang="en-US" sz="2100" dirty="0"/>
              <a:t>: Adds a bill to t</a:t>
            </a:r>
            <a:r>
              <a:rPr lang="en-US" dirty="0"/>
              <a:t>he BILLS table. </a:t>
            </a:r>
          </a:p>
          <a:p>
            <a:pPr marL="285750" indent="-285750" algn="just">
              <a:buFont typeface="Arial" panose="020B0604020202020204" pitchFamily="34" charset="0"/>
              <a:buChar char="•"/>
            </a:pPr>
            <a:r>
              <a:rPr lang="en-US" dirty="0" err="1"/>
              <a:t>delBill</a:t>
            </a:r>
            <a:r>
              <a:rPr lang="en-US" dirty="0"/>
              <a:t>: Deletes a bill from the BILLS table. </a:t>
            </a:r>
          </a:p>
          <a:p>
            <a:pPr marL="285750" indent="-285750" algn="just">
              <a:buFont typeface="Arial" panose="020B0604020202020204" pitchFamily="34" charset="0"/>
              <a:buChar char="•"/>
            </a:pPr>
            <a:r>
              <a:rPr lang="en-US" dirty="0" err="1"/>
              <a:t>viewBill</a:t>
            </a:r>
            <a:r>
              <a:rPr lang="en-US" dirty="0"/>
              <a:t>: Views all the bills.</a:t>
            </a:r>
            <a:endParaRPr lang="en-IN" dirty="0"/>
          </a:p>
        </p:txBody>
      </p:sp>
      <p:sp>
        <p:nvSpPr>
          <p:cNvPr id="5" name="Title 1">
            <a:extLst>
              <a:ext uri="{FF2B5EF4-FFF2-40B4-BE49-F238E27FC236}">
                <a16:creationId xmlns:a16="http://schemas.microsoft.com/office/drawing/2014/main" id="{A8DB9279-0774-48FD-BCB6-EAC9428D6961}"/>
              </a:ext>
            </a:extLst>
          </p:cNvPr>
          <p:cNvSpPr txBox="1">
            <a:spLocks/>
          </p:cNvSpPr>
          <p:nvPr/>
        </p:nvSpPr>
        <p:spPr>
          <a:xfrm>
            <a:off x="7015206" y="4009881"/>
            <a:ext cx="5176793" cy="703903"/>
          </a:xfrm>
          <a:prstGeom prst="rect">
            <a:avLst/>
          </a:prstGeom>
          <a:effectLst/>
        </p:spPr>
        <p:txBody>
          <a:bodyPr vert="horz" lIns="91440" tIns="45720" rIns="91440" bIns="45720" rtlCol="0" anchor="ctr">
            <a:normAutofit fontScale="92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t>Query to add an Officer to Officer Table:</a:t>
            </a:r>
            <a:endParaRPr lang="en-IN" sz="2400" b="1" u="sng" dirty="0"/>
          </a:p>
        </p:txBody>
      </p:sp>
      <p:pic>
        <p:nvPicPr>
          <p:cNvPr id="8" name="Content Placeholder 4">
            <a:extLst>
              <a:ext uri="{FF2B5EF4-FFF2-40B4-BE49-F238E27FC236}">
                <a16:creationId xmlns:a16="http://schemas.microsoft.com/office/drawing/2014/main" id="{55113A13-8099-4C24-80C2-05D3EFFF3E38}"/>
              </a:ext>
            </a:extLst>
          </p:cNvPr>
          <p:cNvPicPr>
            <a:picLocks noChangeAspect="1"/>
          </p:cNvPicPr>
          <p:nvPr/>
        </p:nvPicPr>
        <p:blipFill>
          <a:blip r:embed="rId2"/>
          <a:stretch>
            <a:fillRect/>
          </a:stretch>
        </p:blipFill>
        <p:spPr>
          <a:xfrm>
            <a:off x="7227849" y="1274711"/>
            <a:ext cx="4664921" cy="2626241"/>
          </a:xfrm>
          <a:prstGeom prst="rect">
            <a:avLst/>
          </a:prstGeom>
        </p:spPr>
      </p:pic>
      <p:pic>
        <p:nvPicPr>
          <p:cNvPr id="10" name="Picture 9">
            <a:extLst>
              <a:ext uri="{FF2B5EF4-FFF2-40B4-BE49-F238E27FC236}">
                <a16:creationId xmlns:a16="http://schemas.microsoft.com/office/drawing/2014/main" id="{833C740D-C989-45E3-96ED-B2D7D419299E}"/>
              </a:ext>
            </a:extLst>
          </p:cNvPr>
          <p:cNvPicPr>
            <a:picLocks noChangeAspect="1"/>
          </p:cNvPicPr>
          <p:nvPr/>
        </p:nvPicPr>
        <p:blipFill>
          <a:blip r:embed="rId3"/>
          <a:stretch>
            <a:fillRect/>
          </a:stretch>
        </p:blipFill>
        <p:spPr>
          <a:xfrm>
            <a:off x="7227849" y="4713784"/>
            <a:ext cx="4664922" cy="1343212"/>
          </a:xfrm>
          <a:prstGeom prst="rect">
            <a:avLst/>
          </a:prstGeom>
        </p:spPr>
      </p:pic>
      <p:sp>
        <p:nvSpPr>
          <p:cNvPr id="13" name="Title 1">
            <a:extLst>
              <a:ext uri="{FF2B5EF4-FFF2-40B4-BE49-F238E27FC236}">
                <a16:creationId xmlns:a16="http://schemas.microsoft.com/office/drawing/2014/main" id="{9798A3CB-5A2E-46B4-9C09-8E11D6E3AEEF}"/>
              </a:ext>
            </a:extLst>
          </p:cNvPr>
          <p:cNvSpPr txBox="1">
            <a:spLocks/>
          </p:cNvSpPr>
          <p:nvPr/>
        </p:nvSpPr>
        <p:spPr>
          <a:xfrm>
            <a:off x="7015207" y="648779"/>
            <a:ext cx="4425970" cy="70390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t>Query to create Officer Table:</a:t>
            </a:r>
            <a:endParaRPr lang="en-IN" sz="2400" b="1" u="sng" dirty="0"/>
          </a:p>
        </p:txBody>
      </p:sp>
    </p:spTree>
    <p:extLst>
      <p:ext uri="{BB962C8B-B14F-4D97-AF65-F5344CB8AC3E}">
        <p14:creationId xmlns:p14="http://schemas.microsoft.com/office/powerpoint/2010/main" val="24482002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9" end="9"/>
                                            </p:txEl>
                                          </p:spTgt>
                                        </p:tgtEl>
                                        <p:attrNameLst>
                                          <p:attrName>style.visibility</p:attrName>
                                        </p:attrNameLst>
                                      </p:cBhvr>
                                      <p:to>
                                        <p:strVal val="visible"/>
                                      </p:to>
                                    </p:set>
                                    <p:animEffect transition="in" filter="fade">
                                      <p:cBhvr>
                                        <p:cTn id="70" dur="1000"/>
                                        <p:tgtEl>
                                          <p:spTgt spid="4">
                                            <p:txEl>
                                              <p:pRg st="9" end="9"/>
                                            </p:txEl>
                                          </p:spTgt>
                                        </p:tgtEl>
                                      </p:cBhvr>
                                    </p:animEffect>
                                    <p:anim calcmode="lin" valueType="num">
                                      <p:cBhvr>
                                        <p:cTn id="71"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animEffect transition="in" filter="fade">
                                      <p:cBhvr>
                                        <p:cTn id="77" dur="1000"/>
                                        <p:tgtEl>
                                          <p:spTgt spid="4">
                                            <p:txEl>
                                              <p:pRg st="10" end="10"/>
                                            </p:txEl>
                                          </p:spTgt>
                                        </p:tgtEl>
                                      </p:cBhvr>
                                    </p:animEffect>
                                    <p:anim calcmode="lin" valueType="num">
                                      <p:cBhvr>
                                        <p:cTn id="7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
                                            <p:txEl>
                                              <p:pRg st="11" end="11"/>
                                            </p:txEl>
                                          </p:spTgt>
                                        </p:tgtEl>
                                        <p:attrNameLst>
                                          <p:attrName>style.visibility</p:attrName>
                                        </p:attrNameLst>
                                      </p:cBhvr>
                                      <p:to>
                                        <p:strVal val="visible"/>
                                      </p:to>
                                    </p:set>
                                    <p:animEffect transition="in" filter="fade">
                                      <p:cBhvr>
                                        <p:cTn id="84" dur="1000"/>
                                        <p:tgtEl>
                                          <p:spTgt spid="4">
                                            <p:txEl>
                                              <p:pRg st="11" end="11"/>
                                            </p:txEl>
                                          </p:spTgt>
                                        </p:tgtEl>
                                      </p:cBhvr>
                                    </p:animEffect>
                                    <p:anim calcmode="lin" valueType="num">
                                      <p:cBhvr>
                                        <p:cTn id="85"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4">
                                            <p:txEl>
                                              <p:pRg st="12" end="12"/>
                                            </p:txEl>
                                          </p:spTgt>
                                        </p:tgtEl>
                                        <p:attrNameLst>
                                          <p:attrName>style.visibility</p:attrName>
                                        </p:attrNameLst>
                                      </p:cBhvr>
                                      <p:to>
                                        <p:strVal val="visible"/>
                                      </p:to>
                                    </p:set>
                                    <p:animEffect transition="in" filter="fade">
                                      <p:cBhvr>
                                        <p:cTn id="91" dur="1000"/>
                                        <p:tgtEl>
                                          <p:spTgt spid="4">
                                            <p:txEl>
                                              <p:pRg st="12" end="12"/>
                                            </p:txEl>
                                          </p:spTgt>
                                        </p:tgtEl>
                                      </p:cBhvr>
                                    </p:animEffect>
                                    <p:anim calcmode="lin" valueType="num">
                                      <p:cBhvr>
                                        <p:cTn id="9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4">
                                            <p:txEl>
                                              <p:pRg st="13" end="13"/>
                                            </p:txEl>
                                          </p:spTgt>
                                        </p:tgtEl>
                                        <p:attrNameLst>
                                          <p:attrName>style.visibility</p:attrName>
                                        </p:attrNameLst>
                                      </p:cBhvr>
                                      <p:to>
                                        <p:strVal val="visible"/>
                                      </p:to>
                                    </p:set>
                                    <p:animEffect transition="in" filter="fade">
                                      <p:cBhvr>
                                        <p:cTn id="98" dur="1000"/>
                                        <p:tgtEl>
                                          <p:spTgt spid="4">
                                            <p:txEl>
                                              <p:pRg st="13" end="13"/>
                                            </p:txEl>
                                          </p:spTgt>
                                        </p:tgtEl>
                                      </p:cBhvr>
                                    </p:animEffect>
                                    <p:anim calcmode="lin" valueType="num">
                                      <p:cBhvr>
                                        <p:cTn id="99"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fade">
                                      <p:cBhvr>
                                        <p:cTn id="105" dur="1000"/>
                                        <p:tgtEl>
                                          <p:spTgt spid="13"/>
                                        </p:tgtEl>
                                      </p:cBhvr>
                                    </p:animEffect>
                                    <p:anim calcmode="lin" valueType="num">
                                      <p:cBhvr>
                                        <p:cTn id="106" dur="1000" fill="hold"/>
                                        <p:tgtEl>
                                          <p:spTgt spid="13"/>
                                        </p:tgtEl>
                                        <p:attrNameLst>
                                          <p:attrName>ppt_x</p:attrName>
                                        </p:attrNameLst>
                                      </p:cBhvr>
                                      <p:tavLst>
                                        <p:tav tm="0">
                                          <p:val>
                                            <p:strVal val="#ppt_x"/>
                                          </p:val>
                                        </p:tav>
                                        <p:tav tm="100000">
                                          <p:val>
                                            <p:strVal val="#ppt_x"/>
                                          </p:val>
                                        </p:tav>
                                      </p:tavLst>
                                    </p:anim>
                                    <p:anim calcmode="lin" valueType="num">
                                      <p:cBhvr>
                                        <p:cTn id="107" dur="1000" fill="hold"/>
                                        <p:tgtEl>
                                          <p:spTgt spid="13"/>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8"/>
                                        </p:tgtEl>
                                        <p:attrNameLst>
                                          <p:attrName>style.visibility</p:attrName>
                                        </p:attrNameLst>
                                      </p:cBhvr>
                                      <p:to>
                                        <p:strVal val="visible"/>
                                      </p:to>
                                    </p:set>
                                    <p:animEffect transition="in" filter="fade">
                                      <p:cBhvr>
                                        <p:cTn id="110" dur="1000"/>
                                        <p:tgtEl>
                                          <p:spTgt spid="8"/>
                                        </p:tgtEl>
                                      </p:cBhvr>
                                    </p:animEffect>
                                    <p:anim calcmode="lin" valueType="num">
                                      <p:cBhvr>
                                        <p:cTn id="111" dur="1000" fill="hold"/>
                                        <p:tgtEl>
                                          <p:spTgt spid="8"/>
                                        </p:tgtEl>
                                        <p:attrNameLst>
                                          <p:attrName>ppt_x</p:attrName>
                                        </p:attrNameLst>
                                      </p:cBhvr>
                                      <p:tavLst>
                                        <p:tav tm="0">
                                          <p:val>
                                            <p:strVal val="#ppt_x"/>
                                          </p:val>
                                        </p:tav>
                                        <p:tav tm="100000">
                                          <p:val>
                                            <p:strVal val="#ppt_x"/>
                                          </p:val>
                                        </p:tav>
                                      </p:tavLst>
                                    </p:anim>
                                    <p:anim calcmode="lin" valueType="num">
                                      <p:cBhvr>
                                        <p:cTn id="1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5"/>
                                        </p:tgtEl>
                                        <p:attrNameLst>
                                          <p:attrName>style.visibility</p:attrName>
                                        </p:attrNameLst>
                                      </p:cBhvr>
                                      <p:to>
                                        <p:strVal val="visible"/>
                                      </p:to>
                                    </p:set>
                                    <p:animEffect transition="in" filter="fade">
                                      <p:cBhvr>
                                        <p:cTn id="117" dur="1000"/>
                                        <p:tgtEl>
                                          <p:spTgt spid="5"/>
                                        </p:tgtEl>
                                      </p:cBhvr>
                                    </p:animEffect>
                                    <p:anim calcmode="lin" valueType="num">
                                      <p:cBhvr>
                                        <p:cTn id="118" dur="1000" fill="hold"/>
                                        <p:tgtEl>
                                          <p:spTgt spid="5"/>
                                        </p:tgtEl>
                                        <p:attrNameLst>
                                          <p:attrName>ppt_x</p:attrName>
                                        </p:attrNameLst>
                                      </p:cBhvr>
                                      <p:tavLst>
                                        <p:tav tm="0">
                                          <p:val>
                                            <p:strVal val="#ppt_x"/>
                                          </p:val>
                                        </p:tav>
                                        <p:tav tm="100000">
                                          <p:val>
                                            <p:strVal val="#ppt_x"/>
                                          </p:val>
                                        </p:tav>
                                      </p:tavLst>
                                    </p:anim>
                                    <p:anim calcmode="lin" valueType="num">
                                      <p:cBhvr>
                                        <p:cTn id="119" dur="1000" fill="hold"/>
                                        <p:tgtEl>
                                          <p:spTgt spid="5"/>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10"/>
                                        </p:tgtEl>
                                        <p:attrNameLst>
                                          <p:attrName>style.visibility</p:attrName>
                                        </p:attrNameLst>
                                      </p:cBhvr>
                                      <p:to>
                                        <p:strVal val="visible"/>
                                      </p:to>
                                    </p:set>
                                    <p:animEffect transition="in" filter="fade">
                                      <p:cBhvr>
                                        <p:cTn id="122" dur="1000"/>
                                        <p:tgtEl>
                                          <p:spTgt spid="10"/>
                                        </p:tgtEl>
                                      </p:cBhvr>
                                    </p:animEffect>
                                    <p:anim calcmode="lin" valueType="num">
                                      <p:cBhvr>
                                        <p:cTn id="123" dur="1000" fill="hold"/>
                                        <p:tgtEl>
                                          <p:spTgt spid="10"/>
                                        </p:tgtEl>
                                        <p:attrNameLst>
                                          <p:attrName>ppt_x</p:attrName>
                                        </p:attrNameLst>
                                      </p:cBhvr>
                                      <p:tavLst>
                                        <p:tav tm="0">
                                          <p:val>
                                            <p:strVal val="#ppt_x"/>
                                          </p:val>
                                        </p:tav>
                                        <p:tav tm="100000">
                                          <p:val>
                                            <p:strVal val="#ppt_x"/>
                                          </p:val>
                                        </p:tav>
                                      </p:tavLst>
                                    </p:anim>
                                    <p:anim calcmode="lin" valueType="num">
                                      <p:cBhvr>
                                        <p:cTn id="1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5473-E76F-42D7-BCF5-CE7D51D8F9E7}"/>
              </a:ext>
            </a:extLst>
          </p:cNvPr>
          <p:cNvSpPr txBox="1">
            <a:spLocks/>
          </p:cNvSpPr>
          <p:nvPr/>
        </p:nvSpPr>
        <p:spPr>
          <a:xfrm>
            <a:off x="1109705" y="2725097"/>
            <a:ext cx="8061773" cy="70390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t>Query to view customers associated with specific officer:</a:t>
            </a:r>
            <a:endParaRPr lang="en-IN" sz="2400" b="1" u="sng" dirty="0"/>
          </a:p>
        </p:txBody>
      </p:sp>
      <p:sp>
        <p:nvSpPr>
          <p:cNvPr id="3" name="Title 1">
            <a:extLst>
              <a:ext uri="{FF2B5EF4-FFF2-40B4-BE49-F238E27FC236}">
                <a16:creationId xmlns:a16="http://schemas.microsoft.com/office/drawing/2014/main" id="{FA1217B5-9209-41C2-B3C3-AF10AFE6FBF3}"/>
              </a:ext>
            </a:extLst>
          </p:cNvPr>
          <p:cNvSpPr txBox="1">
            <a:spLocks/>
          </p:cNvSpPr>
          <p:nvPr/>
        </p:nvSpPr>
        <p:spPr>
          <a:xfrm>
            <a:off x="1468540" y="317207"/>
            <a:ext cx="4425970" cy="703903"/>
          </a:xfrm>
          <a:prstGeom prst="rect">
            <a:avLst/>
          </a:prstGeom>
          <a:effectLst/>
        </p:spPr>
        <p:txBody>
          <a:bodyPr vert="horz" lIns="91440" tIns="45720" rIns="91440" bIns="45720" rtlCol="0" anchor="ctr">
            <a:normAutofit fontScale="92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t>Query to view Officers from Officer Table:</a:t>
            </a:r>
            <a:endParaRPr lang="en-IN" sz="2400" b="1" u="sng" dirty="0"/>
          </a:p>
        </p:txBody>
      </p:sp>
      <p:sp>
        <p:nvSpPr>
          <p:cNvPr id="4" name="Title 1">
            <a:extLst>
              <a:ext uri="{FF2B5EF4-FFF2-40B4-BE49-F238E27FC236}">
                <a16:creationId xmlns:a16="http://schemas.microsoft.com/office/drawing/2014/main" id="{12DC5ACE-234D-47C2-9604-188CDCE818D6}"/>
              </a:ext>
            </a:extLst>
          </p:cNvPr>
          <p:cNvSpPr txBox="1">
            <a:spLocks/>
          </p:cNvSpPr>
          <p:nvPr/>
        </p:nvSpPr>
        <p:spPr>
          <a:xfrm>
            <a:off x="6958493" y="296827"/>
            <a:ext cx="4425970" cy="703903"/>
          </a:xfrm>
          <a:prstGeom prst="rect">
            <a:avLst/>
          </a:prstGeom>
          <a:effectLst/>
        </p:spPr>
        <p:txBody>
          <a:bodyPr vert="horz" lIns="91440" tIns="45720" rIns="91440" bIns="45720" rtlCol="0" anchor="ctr">
            <a:normAutofit fontScale="92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t>Query to delete an Officer from Officer Table:</a:t>
            </a:r>
            <a:endParaRPr lang="en-IN" sz="2400" b="1" u="sng" dirty="0"/>
          </a:p>
        </p:txBody>
      </p:sp>
      <p:sp>
        <p:nvSpPr>
          <p:cNvPr id="5" name="Title 1">
            <a:extLst>
              <a:ext uri="{FF2B5EF4-FFF2-40B4-BE49-F238E27FC236}">
                <a16:creationId xmlns:a16="http://schemas.microsoft.com/office/drawing/2014/main" id="{9CCCACCC-662D-49B1-9CE5-65614BCB47D6}"/>
              </a:ext>
            </a:extLst>
          </p:cNvPr>
          <p:cNvSpPr txBox="1">
            <a:spLocks/>
          </p:cNvSpPr>
          <p:nvPr/>
        </p:nvSpPr>
        <p:spPr>
          <a:xfrm>
            <a:off x="5830569" y="4689995"/>
            <a:ext cx="7317494" cy="70390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t>Query to create the RESERVOIR table :</a:t>
            </a:r>
            <a:endParaRPr lang="en-IN" sz="2400" b="1" u="sng" dirty="0"/>
          </a:p>
        </p:txBody>
      </p:sp>
      <p:pic>
        <p:nvPicPr>
          <p:cNvPr id="7" name="Picture 6">
            <a:extLst>
              <a:ext uri="{FF2B5EF4-FFF2-40B4-BE49-F238E27FC236}">
                <a16:creationId xmlns:a16="http://schemas.microsoft.com/office/drawing/2014/main" id="{BE658CE0-237E-4F2B-BF8D-D32602401A42}"/>
              </a:ext>
            </a:extLst>
          </p:cNvPr>
          <p:cNvPicPr>
            <a:picLocks noChangeAspect="1"/>
          </p:cNvPicPr>
          <p:nvPr/>
        </p:nvPicPr>
        <p:blipFill>
          <a:blip r:embed="rId2"/>
          <a:stretch>
            <a:fillRect/>
          </a:stretch>
        </p:blipFill>
        <p:spPr>
          <a:xfrm>
            <a:off x="1643162" y="1000730"/>
            <a:ext cx="3938931" cy="1528723"/>
          </a:xfrm>
          <a:prstGeom prst="rect">
            <a:avLst/>
          </a:prstGeom>
        </p:spPr>
      </p:pic>
      <p:pic>
        <p:nvPicPr>
          <p:cNvPr id="9" name="Picture 8">
            <a:extLst>
              <a:ext uri="{FF2B5EF4-FFF2-40B4-BE49-F238E27FC236}">
                <a16:creationId xmlns:a16="http://schemas.microsoft.com/office/drawing/2014/main" id="{7791530D-377C-4034-8030-0A2B028ABD2B}"/>
              </a:ext>
            </a:extLst>
          </p:cNvPr>
          <p:cNvPicPr>
            <a:picLocks noChangeAspect="1"/>
          </p:cNvPicPr>
          <p:nvPr/>
        </p:nvPicPr>
        <p:blipFill>
          <a:blip r:embed="rId3"/>
          <a:stretch>
            <a:fillRect/>
          </a:stretch>
        </p:blipFill>
        <p:spPr>
          <a:xfrm>
            <a:off x="7303003" y="1074432"/>
            <a:ext cx="3818654" cy="1455021"/>
          </a:xfrm>
          <a:prstGeom prst="rect">
            <a:avLst/>
          </a:prstGeom>
        </p:spPr>
      </p:pic>
      <p:pic>
        <p:nvPicPr>
          <p:cNvPr id="10" name="Picture 9">
            <a:extLst>
              <a:ext uri="{FF2B5EF4-FFF2-40B4-BE49-F238E27FC236}">
                <a16:creationId xmlns:a16="http://schemas.microsoft.com/office/drawing/2014/main" id="{AD44BF78-4F55-4D74-8632-96ECA16EA358}"/>
              </a:ext>
            </a:extLst>
          </p:cNvPr>
          <p:cNvPicPr>
            <a:picLocks noChangeAspect="1"/>
          </p:cNvPicPr>
          <p:nvPr/>
        </p:nvPicPr>
        <p:blipFill>
          <a:blip r:embed="rId4"/>
          <a:stretch>
            <a:fillRect/>
          </a:stretch>
        </p:blipFill>
        <p:spPr>
          <a:xfrm>
            <a:off x="1413450" y="3382675"/>
            <a:ext cx="7640116" cy="1286054"/>
          </a:xfrm>
          <a:prstGeom prst="rect">
            <a:avLst/>
          </a:prstGeom>
        </p:spPr>
      </p:pic>
      <p:pic>
        <p:nvPicPr>
          <p:cNvPr id="11" name="Picture 10">
            <a:extLst>
              <a:ext uri="{FF2B5EF4-FFF2-40B4-BE49-F238E27FC236}">
                <a16:creationId xmlns:a16="http://schemas.microsoft.com/office/drawing/2014/main" id="{5A7B1583-7F10-4484-96EF-96142A351267}"/>
              </a:ext>
            </a:extLst>
          </p:cNvPr>
          <p:cNvPicPr>
            <a:picLocks noChangeAspect="1"/>
          </p:cNvPicPr>
          <p:nvPr/>
        </p:nvPicPr>
        <p:blipFill>
          <a:blip r:embed="rId5"/>
          <a:stretch>
            <a:fillRect/>
          </a:stretch>
        </p:blipFill>
        <p:spPr>
          <a:xfrm>
            <a:off x="5358132" y="5336975"/>
            <a:ext cx="6763694" cy="1419423"/>
          </a:xfrm>
          <a:prstGeom prst="rect">
            <a:avLst/>
          </a:prstGeom>
        </p:spPr>
      </p:pic>
    </p:spTree>
    <p:extLst>
      <p:ext uri="{BB962C8B-B14F-4D97-AF65-F5344CB8AC3E}">
        <p14:creationId xmlns:p14="http://schemas.microsoft.com/office/powerpoint/2010/main" val="29893139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3421-C803-4289-BB53-B46490794876}"/>
              </a:ext>
            </a:extLst>
          </p:cNvPr>
          <p:cNvSpPr txBox="1">
            <a:spLocks/>
          </p:cNvSpPr>
          <p:nvPr/>
        </p:nvSpPr>
        <p:spPr>
          <a:xfrm>
            <a:off x="1181461" y="4612758"/>
            <a:ext cx="4815302" cy="70390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t>Query to create the BILLS Table:</a:t>
            </a:r>
            <a:endParaRPr lang="en-IN" sz="2400" b="1" u="sng" dirty="0"/>
          </a:p>
        </p:txBody>
      </p:sp>
      <p:sp>
        <p:nvSpPr>
          <p:cNvPr id="3" name="Title 1">
            <a:extLst>
              <a:ext uri="{FF2B5EF4-FFF2-40B4-BE49-F238E27FC236}">
                <a16:creationId xmlns:a16="http://schemas.microsoft.com/office/drawing/2014/main" id="{8D58EEE6-A871-4B26-8454-594632C8833E}"/>
              </a:ext>
            </a:extLst>
          </p:cNvPr>
          <p:cNvSpPr txBox="1">
            <a:spLocks/>
          </p:cNvSpPr>
          <p:nvPr/>
        </p:nvSpPr>
        <p:spPr>
          <a:xfrm>
            <a:off x="1253394" y="30392"/>
            <a:ext cx="5904614" cy="703903"/>
          </a:xfrm>
          <a:prstGeom prst="rect">
            <a:avLst/>
          </a:prstGeom>
          <a:effectLst/>
        </p:spPr>
        <p:txBody>
          <a:bodyPr vert="horz" lIns="91440" tIns="45720" rIns="91440" bIns="45720" rtlCol="0" anchor="ctr">
            <a:normAutofit fontScale="92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t>Query to add reservoir to RESERVOIR Table:</a:t>
            </a:r>
            <a:endParaRPr lang="en-IN" sz="2400" b="1" u="sng" dirty="0"/>
          </a:p>
        </p:txBody>
      </p:sp>
      <p:sp>
        <p:nvSpPr>
          <p:cNvPr id="4" name="Title 1">
            <a:extLst>
              <a:ext uri="{FF2B5EF4-FFF2-40B4-BE49-F238E27FC236}">
                <a16:creationId xmlns:a16="http://schemas.microsoft.com/office/drawing/2014/main" id="{72CFB368-12E0-43EB-9691-3F1F8D6C8913}"/>
              </a:ext>
            </a:extLst>
          </p:cNvPr>
          <p:cNvSpPr txBox="1">
            <a:spLocks/>
          </p:cNvSpPr>
          <p:nvPr/>
        </p:nvSpPr>
        <p:spPr>
          <a:xfrm>
            <a:off x="668078" y="2373354"/>
            <a:ext cx="6028661" cy="703903"/>
          </a:xfrm>
          <a:prstGeom prst="rect">
            <a:avLst/>
          </a:prstGeom>
          <a:effectLst/>
        </p:spPr>
        <p:txBody>
          <a:bodyPr vert="horz" lIns="91440" tIns="45720" rIns="91440" bIns="45720" rtlCol="0" anchor="ctr">
            <a:normAutofit fontScale="92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t>Query to view all the reservoirs from RESERVOIR Table:</a:t>
            </a:r>
            <a:endParaRPr lang="en-IN" sz="2400" b="1" u="sng" dirty="0"/>
          </a:p>
        </p:txBody>
      </p:sp>
      <p:sp>
        <p:nvSpPr>
          <p:cNvPr id="6" name="Title 1">
            <a:extLst>
              <a:ext uri="{FF2B5EF4-FFF2-40B4-BE49-F238E27FC236}">
                <a16:creationId xmlns:a16="http://schemas.microsoft.com/office/drawing/2014/main" id="{47F63DC7-9DD0-4A07-BFDB-5D654A299ADC}"/>
              </a:ext>
            </a:extLst>
          </p:cNvPr>
          <p:cNvSpPr txBox="1">
            <a:spLocks/>
          </p:cNvSpPr>
          <p:nvPr/>
        </p:nvSpPr>
        <p:spPr>
          <a:xfrm>
            <a:off x="7256195" y="0"/>
            <a:ext cx="4425970" cy="703903"/>
          </a:xfrm>
          <a:prstGeom prst="rect">
            <a:avLst/>
          </a:prstGeom>
          <a:effectLst/>
        </p:spPr>
        <p:txBody>
          <a:bodyPr vert="horz" lIns="91440" tIns="45720" rIns="91440" bIns="45720" rtlCol="0" anchor="ctr">
            <a:normAutofit fontScale="92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t>Query to delete Reservoir from RESERVOIR Table:</a:t>
            </a:r>
            <a:endParaRPr lang="en-IN" sz="2400" b="1" u="sng" dirty="0"/>
          </a:p>
        </p:txBody>
      </p:sp>
      <p:pic>
        <p:nvPicPr>
          <p:cNvPr id="7" name="Picture 6">
            <a:extLst>
              <a:ext uri="{FF2B5EF4-FFF2-40B4-BE49-F238E27FC236}">
                <a16:creationId xmlns:a16="http://schemas.microsoft.com/office/drawing/2014/main" id="{3F5D01A1-A0AF-406B-83D4-5FB9CFDDE82B}"/>
              </a:ext>
            </a:extLst>
          </p:cNvPr>
          <p:cNvPicPr>
            <a:picLocks noChangeAspect="1"/>
          </p:cNvPicPr>
          <p:nvPr/>
        </p:nvPicPr>
        <p:blipFill>
          <a:blip r:embed="rId2"/>
          <a:stretch>
            <a:fillRect/>
          </a:stretch>
        </p:blipFill>
        <p:spPr>
          <a:xfrm>
            <a:off x="1506476" y="655727"/>
            <a:ext cx="5398450" cy="1377890"/>
          </a:xfrm>
          <a:prstGeom prst="rect">
            <a:avLst/>
          </a:prstGeom>
        </p:spPr>
      </p:pic>
      <p:pic>
        <p:nvPicPr>
          <p:cNvPr id="8" name="Picture 7">
            <a:extLst>
              <a:ext uri="{FF2B5EF4-FFF2-40B4-BE49-F238E27FC236}">
                <a16:creationId xmlns:a16="http://schemas.microsoft.com/office/drawing/2014/main" id="{7CA95179-8514-4A61-9267-B57C49252BCB}"/>
              </a:ext>
            </a:extLst>
          </p:cNvPr>
          <p:cNvPicPr>
            <a:picLocks noChangeAspect="1"/>
          </p:cNvPicPr>
          <p:nvPr/>
        </p:nvPicPr>
        <p:blipFill>
          <a:blip r:embed="rId3"/>
          <a:stretch>
            <a:fillRect/>
          </a:stretch>
        </p:blipFill>
        <p:spPr>
          <a:xfrm>
            <a:off x="7542860" y="667095"/>
            <a:ext cx="4139305" cy="1460286"/>
          </a:xfrm>
          <a:prstGeom prst="rect">
            <a:avLst/>
          </a:prstGeom>
        </p:spPr>
      </p:pic>
      <p:pic>
        <p:nvPicPr>
          <p:cNvPr id="9" name="Picture 8">
            <a:extLst>
              <a:ext uri="{FF2B5EF4-FFF2-40B4-BE49-F238E27FC236}">
                <a16:creationId xmlns:a16="http://schemas.microsoft.com/office/drawing/2014/main" id="{7C85E2DD-DA10-47A9-9B41-2D1936D8728A}"/>
              </a:ext>
            </a:extLst>
          </p:cNvPr>
          <p:cNvPicPr>
            <a:picLocks noChangeAspect="1"/>
          </p:cNvPicPr>
          <p:nvPr/>
        </p:nvPicPr>
        <p:blipFill>
          <a:blip r:embed="rId4"/>
          <a:stretch>
            <a:fillRect/>
          </a:stretch>
        </p:blipFill>
        <p:spPr>
          <a:xfrm>
            <a:off x="1506476" y="3077257"/>
            <a:ext cx="4235105" cy="1457528"/>
          </a:xfrm>
          <a:prstGeom prst="rect">
            <a:avLst/>
          </a:prstGeom>
        </p:spPr>
      </p:pic>
      <p:pic>
        <p:nvPicPr>
          <p:cNvPr id="11" name="Picture 10">
            <a:extLst>
              <a:ext uri="{FF2B5EF4-FFF2-40B4-BE49-F238E27FC236}">
                <a16:creationId xmlns:a16="http://schemas.microsoft.com/office/drawing/2014/main" id="{79A50687-85A6-4BD9-9422-9A9916727394}"/>
              </a:ext>
            </a:extLst>
          </p:cNvPr>
          <p:cNvPicPr>
            <a:picLocks noChangeAspect="1"/>
          </p:cNvPicPr>
          <p:nvPr/>
        </p:nvPicPr>
        <p:blipFill>
          <a:blip r:embed="rId5"/>
          <a:stretch>
            <a:fillRect/>
          </a:stretch>
        </p:blipFill>
        <p:spPr>
          <a:xfrm>
            <a:off x="1321357" y="5283974"/>
            <a:ext cx="10750764" cy="1364131"/>
          </a:xfrm>
          <a:prstGeom prst="rect">
            <a:avLst/>
          </a:prstGeom>
        </p:spPr>
      </p:pic>
    </p:spTree>
    <p:extLst>
      <p:ext uri="{BB962C8B-B14F-4D97-AF65-F5344CB8AC3E}">
        <p14:creationId xmlns:p14="http://schemas.microsoft.com/office/powerpoint/2010/main" val="16658671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1000"/>
                                        <p:tgtEl>
                                          <p:spTgt spid="2"/>
                                        </p:tgtEl>
                                      </p:cBhvr>
                                    </p:animEffect>
                                    <p:anim calcmode="lin" valueType="num">
                                      <p:cBhvr>
                                        <p:cTn id="44" dur="1000" fill="hold"/>
                                        <p:tgtEl>
                                          <p:spTgt spid="2"/>
                                        </p:tgtEl>
                                        <p:attrNameLst>
                                          <p:attrName>ppt_x</p:attrName>
                                        </p:attrNameLst>
                                      </p:cBhvr>
                                      <p:tavLst>
                                        <p:tav tm="0">
                                          <p:val>
                                            <p:strVal val="#ppt_x"/>
                                          </p:val>
                                        </p:tav>
                                        <p:tav tm="100000">
                                          <p:val>
                                            <p:strVal val="#ppt_x"/>
                                          </p:val>
                                        </p:tav>
                                      </p:tavLst>
                                    </p:anim>
                                    <p:anim calcmode="lin" valueType="num">
                                      <p:cBhvr>
                                        <p:cTn id="45" dur="1000" fill="hold"/>
                                        <p:tgtEl>
                                          <p:spTgt spid="2"/>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971C905-6C0C-454D-AC67-DE718A377329}"/>
              </a:ext>
            </a:extLst>
          </p:cNvPr>
          <p:cNvSpPr txBox="1">
            <a:spLocks/>
          </p:cNvSpPr>
          <p:nvPr/>
        </p:nvSpPr>
        <p:spPr>
          <a:xfrm>
            <a:off x="1454365" y="2028574"/>
            <a:ext cx="6137280" cy="70390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t>Query to delete a bill from the BILLS Table:</a:t>
            </a:r>
            <a:endParaRPr lang="en-IN" sz="2400" b="1" u="sng" dirty="0"/>
          </a:p>
        </p:txBody>
      </p:sp>
      <p:sp>
        <p:nvSpPr>
          <p:cNvPr id="4" name="Title 1">
            <a:extLst>
              <a:ext uri="{FF2B5EF4-FFF2-40B4-BE49-F238E27FC236}">
                <a16:creationId xmlns:a16="http://schemas.microsoft.com/office/drawing/2014/main" id="{ED79854C-D73E-4055-A6C9-C505C6022073}"/>
              </a:ext>
            </a:extLst>
          </p:cNvPr>
          <p:cNvSpPr txBox="1">
            <a:spLocks/>
          </p:cNvSpPr>
          <p:nvPr/>
        </p:nvSpPr>
        <p:spPr>
          <a:xfrm>
            <a:off x="1421974" y="4057148"/>
            <a:ext cx="6746883" cy="70390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t>Query to view all the bills  from the BILLS Table:</a:t>
            </a:r>
            <a:endParaRPr lang="en-IN" sz="2400" b="1" u="sng" dirty="0"/>
          </a:p>
        </p:txBody>
      </p:sp>
      <p:pic>
        <p:nvPicPr>
          <p:cNvPr id="6" name="Picture 5">
            <a:extLst>
              <a:ext uri="{FF2B5EF4-FFF2-40B4-BE49-F238E27FC236}">
                <a16:creationId xmlns:a16="http://schemas.microsoft.com/office/drawing/2014/main" id="{1EE76D32-2FE6-44AA-98EB-6743DC6BCBAF}"/>
              </a:ext>
            </a:extLst>
          </p:cNvPr>
          <p:cNvPicPr>
            <a:picLocks noChangeAspect="1"/>
          </p:cNvPicPr>
          <p:nvPr/>
        </p:nvPicPr>
        <p:blipFill>
          <a:blip r:embed="rId2"/>
          <a:stretch>
            <a:fillRect/>
          </a:stretch>
        </p:blipFill>
        <p:spPr>
          <a:xfrm>
            <a:off x="1747283" y="2687848"/>
            <a:ext cx="5153247" cy="1474362"/>
          </a:xfrm>
          <a:prstGeom prst="rect">
            <a:avLst/>
          </a:prstGeom>
        </p:spPr>
      </p:pic>
      <p:pic>
        <p:nvPicPr>
          <p:cNvPr id="7" name="Picture 6">
            <a:extLst>
              <a:ext uri="{FF2B5EF4-FFF2-40B4-BE49-F238E27FC236}">
                <a16:creationId xmlns:a16="http://schemas.microsoft.com/office/drawing/2014/main" id="{637D501F-D71B-4985-91D5-866FC5A4DADA}"/>
              </a:ext>
            </a:extLst>
          </p:cNvPr>
          <p:cNvPicPr>
            <a:picLocks noChangeAspect="1"/>
          </p:cNvPicPr>
          <p:nvPr/>
        </p:nvPicPr>
        <p:blipFill>
          <a:blip r:embed="rId3"/>
          <a:stretch>
            <a:fillRect/>
          </a:stretch>
        </p:blipFill>
        <p:spPr>
          <a:xfrm>
            <a:off x="1747283" y="4658896"/>
            <a:ext cx="4815302" cy="1655969"/>
          </a:xfrm>
          <a:prstGeom prst="rect">
            <a:avLst/>
          </a:prstGeom>
        </p:spPr>
      </p:pic>
      <p:sp>
        <p:nvSpPr>
          <p:cNvPr id="8" name="Title 1">
            <a:extLst>
              <a:ext uri="{FF2B5EF4-FFF2-40B4-BE49-F238E27FC236}">
                <a16:creationId xmlns:a16="http://schemas.microsoft.com/office/drawing/2014/main" id="{EDC56852-9F56-4FE2-8C0C-F4E2CD827AA8}"/>
              </a:ext>
            </a:extLst>
          </p:cNvPr>
          <p:cNvSpPr txBox="1">
            <a:spLocks/>
          </p:cNvSpPr>
          <p:nvPr/>
        </p:nvSpPr>
        <p:spPr>
          <a:xfrm>
            <a:off x="1648764" y="0"/>
            <a:ext cx="4425970" cy="70390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t>Query to add bill to BILLS Table:</a:t>
            </a:r>
            <a:endParaRPr lang="en-IN" sz="2400" b="1" u="sng" dirty="0"/>
          </a:p>
        </p:txBody>
      </p:sp>
      <p:pic>
        <p:nvPicPr>
          <p:cNvPr id="9" name="Picture 8">
            <a:extLst>
              <a:ext uri="{FF2B5EF4-FFF2-40B4-BE49-F238E27FC236}">
                <a16:creationId xmlns:a16="http://schemas.microsoft.com/office/drawing/2014/main" id="{54ACDB2D-BA95-4595-9E04-A8698055279E}"/>
              </a:ext>
            </a:extLst>
          </p:cNvPr>
          <p:cNvPicPr>
            <a:picLocks noChangeAspect="1"/>
          </p:cNvPicPr>
          <p:nvPr/>
        </p:nvPicPr>
        <p:blipFill>
          <a:blip r:embed="rId4"/>
          <a:stretch>
            <a:fillRect/>
          </a:stretch>
        </p:blipFill>
        <p:spPr>
          <a:xfrm>
            <a:off x="1747283" y="770919"/>
            <a:ext cx="6096267" cy="1257655"/>
          </a:xfrm>
          <a:prstGeom prst="rect">
            <a:avLst/>
          </a:prstGeom>
        </p:spPr>
      </p:pic>
    </p:spTree>
    <p:extLst>
      <p:ext uri="{BB962C8B-B14F-4D97-AF65-F5344CB8AC3E}">
        <p14:creationId xmlns:p14="http://schemas.microsoft.com/office/powerpoint/2010/main" val="31180025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BE4B-5B64-4302-B90E-C1E9ACCA427B}"/>
              </a:ext>
            </a:extLst>
          </p:cNvPr>
          <p:cNvSpPr>
            <a:spLocks noGrp="1"/>
          </p:cNvSpPr>
          <p:nvPr>
            <p:ph type="title"/>
          </p:nvPr>
        </p:nvSpPr>
        <p:spPr/>
        <p:txBody>
          <a:bodyPr/>
          <a:lstStyle/>
          <a:p>
            <a:r>
              <a:rPr lang="en-US" u="sng" dirty="0"/>
              <a:t>PROJECT STRUCTURE</a:t>
            </a:r>
            <a:endParaRPr lang="en-IN" u="sng" dirty="0"/>
          </a:p>
        </p:txBody>
      </p:sp>
      <p:sp>
        <p:nvSpPr>
          <p:cNvPr id="3" name="Content Placeholder 2">
            <a:extLst>
              <a:ext uri="{FF2B5EF4-FFF2-40B4-BE49-F238E27FC236}">
                <a16:creationId xmlns:a16="http://schemas.microsoft.com/office/drawing/2014/main" id="{C6AE2BDE-A17F-4540-AC07-249A337F2C6E}"/>
              </a:ext>
            </a:extLst>
          </p:cNvPr>
          <p:cNvSpPr>
            <a:spLocks noGrp="1"/>
          </p:cNvSpPr>
          <p:nvPr>
            <p:ph idx="1"/>
          </p:nvPr>
        </p:nvSpPr>
        <p:spPr>
          <a:xfrm>
            <a:off x="6188530" y="2083989"/>
            <a:ext cx="5868791" cy="3806455"/>
          </a:xfrm>
        </p:spPr>
        <p:txBody>
          <a:bodyPr>
            <a:normAutofit/>
          </a:bodyPr>
          <a:lstStyle/>
          <a:p>
            <a:pPr marL="0" indent="0">
              <a:buNone/>
            </a:pPr>
            <a:r>
              <a:rPr lang="en-US" sz="2000" b="1" u="sng" dirty="0"/>
              <a:t>Frontend Interface:-</a:t>
            </a:r>
          </a:p>
          <a:p>
            <a:pPr marL="0" indent="0">
              <a:buNone/>
            </a:pPr>
            <a:r>
              <a:rPr lang="en-US" dirty="0"/>
              <a:t>• </a:t>
            </a:r>
            <a:r>
              <a:rPr lang="en-US" sz="2000" dirty="0"/>
              <a:t>GUI Construction: Design and layout of GUI elements using </a:t>
            </a:r>
            <a:r>
              <a:rPr lang="en-US" sz="2000" dirty="0" err="1"/>
              <a:t>Tkinter</a:t>
            </a:r>
            <a:r>
              <a:rPr lang="en-US" sz="2000" dirty="0"/>
              <a:t>. </a:t>
            </a:r>
          </a:p>
          <a:p>
            <a:pPr marL="0" indent="0">
              <a:buNone/>
            </a:pPr>
            <a:r>
              <a:rPr lang="en-US" sz="2000" dirty="0"/>
              <a:t>• Button Actions: Implementation of button functionalities such as adding new records and resetting data. </a:t>
            </a:r>
          </a:p>
          <a:p>
            <a:pPr marL="0" indent="0">
              <a:buNone/>
            </a:pPr>
            <a:r>
              <a:rPr lang="en-US" sz="2000" dirty="0"/>
              <a:t>• </a:t>
            </a:r>
            <a:r>
              <a:rPr lang="en-US" sz="2000" dirty="0" err="1"/>
              <a:t>TreeView</a:t>
            </a:r>
            <a:r>
              <a:rPr lang="en-US" sz="2000" dirty="0"/>
              <a:t> Display: Representation of database records in a </a:t>
            </a:r>
            <a:r>
              <a:rPr lang="en-US" sz="2000" dirty="0" err="1"/>
              <a:t>TreeView</a:t>
            </a:r>
            <a:r>
              <a:rPr lang="en-US" sz="2000" dirty="0"/>
              <a:t> format for easy viewing and management. </a:t>
            </a:r>
            <a:endParaRPr lang="en-IN" sz="2000" dirty="0"/>
          </a:p>
        </p:txBody>
      </p:sp>
      <p:sp>
        <p:nvSpPr>
          <p:cNvPr id="4" name="Content Placeholder 2">
            <a:extLst>
              <a:ext uri="{FF2B5EF4-FFF2-40B4-BE49-F238E27FC236}">
                <a16:creationId xmlns:a16="http://schemas.microsoft.com/office/drawing/2014/main" id="{1F50630A-BAC4-48D3-B6E5-6DE40F4CC9E0}"/>
              </a:ext>
            </a:extLst>
          </p:cNvPr>
          <p:cNvSpPr txBox="1">
            <a:spLocks/>
          </p:cNvSpPr>
          <p:nvPr/>
        </p:nvSpPr>
        <p:spPr>
          <a:xfrm>
            <a:off x="1083815" y="2340934"/>
            <a:ext cx="5104715" cy="3358117"/>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b="1" u="sng" dirty="0"/>
              <a:t>Frontend Logic:-</a:t>
            </a:r>
          </a:p>
          <a:p>
            <a:pPr marL="0" indent="0">
              <a:buNone/>
            </a:pPr>
            <a:r>
              <a:rPr lang="en-US" dirty="0"/>
              <a:t>The frontend interface is designed using </a:t>
            </a:r>
            <a:r>
              <a:rPr lang="en-US" dirty="0" err="1"/>
              <a:t>Tkinter</a:t>
            </a:r>
            <a:r>
              <a:rPr lang="en-US" dirty="0"/>
              <a:t>, offering a user-friendly environment for interaction. Features include:</a:t>
            </a:r>
          </a:p>
          <a:p>
            <a:pPr marL="0" indent="0">
              <a:buNone/>
            </a:pPr>
            <a:r>
              <a:rPr lang="en-US" dirty="0"/>
              <a:t>• Creation of GUI elements such as buttons, text boxes, and </a:t>
            </a:r>
            <a:r>
              <a:rPr lang="en-US" dirty="0" err="1"/>
              <a:t>TreeView</a:t>
            </a:r>
            <a:r>
              <a:rPr lang="en-US" dirty="0"/>
              <a:t> for database representation.</a:t>
            </a:r>
          </a:p>
          <a:p>
            <a:pPr marL="0" indent="0">
              <a:buNone/>
            </a:pPr>
            <a:r>
              <a:rPr lang="en-US" dirty="0"/>
              <a:t>• Integration with backend functionalities for seamless data manipulation.</a:t>
            </a:r>
          </a:p>
          <a:p>
            <a:pPr marL="0" indent="0">
              <a:buNone/>
            </a:pPr>
            <a:r>
              <a:rPr lang="en-US" dirty="0"/>
              <a:t>• Enhanced user experience through intuitive design and layout.</a:t>
            </a:r>
            <a:endParaRPr lang="en-IN" dirty="0"/>
          </a:p>
        </p:txBody>
      </p:sp>
    </p:spTree>
    <p:extLst>
      <p:ext uri="{BB962C8B-B14F-4D97-AF65-F5344CB8AC3E}">
        <p14:creationId xmlns:p14="http://schemas.microsoft.com/office/powerpoint/2010/main" val="19872001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circle(in)">
                                      <p:cBhvr>
                                        <p:cTn id="18" dur="2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circle(in)">
                                      <p:cBhvr>
                                        <p:cTn id="23" dur="2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circle(in)">
                                      <p:cBhvr>
                                        <p:cTn id="28" dur="20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circle(in)">
                                      <p:cBhvr>
                                        <p:cTn id="33"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263</TotalTime>
  <Words>1045</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Segoe Script</vt:lpstr>
      <vt:lpstr>Parallax</vt:lpstr>
      <vt:lpstr>WATER MANAGEMENT SYSTEM AUTOMATION</vt:lpstr>
      <vt:lpstr>INTRODUCTION</vt:lpstr>
      <vt:lpstr>PROJECT STRUCTURE</vt:lpstr>
      <vt:lpstr>Code Snippets</vt:lpstr>
      <vt:lpstr>PowerPoint Presentation</vt:lpstr>
      <vt:lpstr>PowerPoint Presentation</vt:lpstr>
      <vt:lpstr>PowerPoint Presentation</vt:lpstr>
      <vt:lpstr>PowerPoint Presentation</vt:lpstr>
      <vt:lpstr>PROJECT STRUCTURE</vt:lpstr>
      <vt:lpstr>PowerPoint Presentation</vt:lpstr>
      <vt:lpstr>PowerPoint Presentation</vt:lpstr>
      <vt:lpstr>PowerPoint Presentation</vt:lpstr>
      <vt:lpstr>The Water Supply Management System addresses the growing challenges of water resource management by streamlining supply schedules and improving communication with residents. By leveraging technology, the system aims to optimize resource utilization and ensure equitable distribution of water.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MANAGEMENT SYSTEM AUTOMATION</dc:title>
  <dc:creator>RAJASEHKAR VUDATHA</dc:creator>
  <cp:lastModifiedBy>RAJASEHKAR VUDATHA</cp:lastModifiedBy>
  <cp:revision>61</cp:revision>
  <dcterms:created xsi:type="dcterms:W3CDTF">2024-04-30T20:41:19Z</dcterms:created>
  <dcterms:modified xsi:type="dcterms:W3CDTF">2024-05-01T01:06:17Z</dcterms:modified>
</cp:coreProperties>
</file>