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8/16/20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8/16/20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8/16/20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8/16/20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8/16/20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8/16/20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A221-E21B-1246-853D-F8A914B05B6F}"/>
              </a:ext>
            </a:extLst>
          </p:cNvPr>
          <p:cNvSpPr>
            <a:spLocks noGrp="1"/>
          </p:cNvSpPr>
          <p:nvPr>
            <p:ph type="ctrTitle"/>
          </p:nvPr>
        </p:nvSpPr>
        <p:spPr/>
        <p:txBody>
          <a:bodyPr/>
          <a:lstStyle/>
          <a:p>
            <a:r>
              <a:rPr lang="en-US" dirty="0">
                <a:solidFill>
                  <a:srgbClr val="FF0000"/>
                </a:solidFill>
              </a:rPr>
              <a:t>Data Breach </a:t>
            </a:r>
            <a:r>
              <a:rPr lang="en-US" dirty="0">
                <a:solidFill>
                  <a:schemeClr val="bg1"/>
                </a:solidFill>
              </a:rPr>
              <a:t>Case Study</a:t>
            </a:r>
          </a:p>
        </p:txBody>
      </p:sp>
      <p:sp>
        <p:nvSpPr>
          <p:cNvPr id="3" name="Subtitle 2">
            <a:extLst>
              <a:ext uri="{FF2B5EF4-FFF2-40B4-BE49-F238E27FC236}">
                <a16:creationId xmlns:a16="http://schemas.microsoft.com/office/drawing/2014/main" id="{21422C91-84B9-C740-A629-9797D747C47D}"/>
              </a:ext>
            </a:extLst>
          </p:cNvPr>
          <p:cNvSpPr>
            <a:spLocks noGrp="1"/>
          </p:cNvSpPr>
          <p:nvPr>
            <p:ph type="subTitle" idx="1"/>
          </p:nvPr>
        </p:nvSpPr>
        <p:spPr/>
        <p:txBody>
          <a:bodyPr/>
          <a:lstStyle/>
          <a:p>
            <a:r>
              <a:rPr lang="en-US" dirty="0">
                <a:solidFill>
                  <a:srgbClr val="FF0000"/>
                </a:solidFill>
              </a:rPr>
              <a:t>Capital One</a:t>
            </a:r>
          </a:p>
        </p:txBody>
      </p:sp>
    </p:spTree>
    <p:extLst>
      <p:ext uri="{BB962C8B-B14F-4D97-AF65-F5344CB8AC3E}">
        <p14:creationId xmlns:p14="http://schemas.microsoft.com/office/powerpoint/2010/main" val="32397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1CA2-4515-2941-9718-1506FD0A0047}"/>
              </a:ext>
            </a:extLst>
          </p:cNvPr>
          <p:cNvSpPr>
            <a:spLocks noGrp="1"/>
          </p:cNvSpPr>
          <p:nvPr>
            <p:ph type="title"/>
          </p:nvPr>
        </p:nvSpPr>
        <p:spPr/>
        <p:txBody>
          <a:bodyPr/>
          <a:lstStyle/>
          <a:p>
            <a:r>
              <a:rPr lang="en-US" dirty="0">
                <a:solidFill>
                  <a:srgbClr val="FF0000"/>
                </a:solidFill>
              </a:rPr>
              <a:t>Attack Category</a:t>
            </a:r>
            <a:br>
              <a:rPr lang="en-US" dirty="0">
                <a:solidFill>
                  <a:srgbClr val="FF0000"/>
                </a:solidFill>
              </a:rPr>
            </a:br>
            <a:r>
              <a:rPr lang="en-US" sz="2400" dirty="0">
                <a:solidFill>
                  <a:srgbClr val="FF0000"/>
                </a:solidFill>
              </a:rPr>
              <a:t>(Data Leaks, Intrusion, </a:t>
            </a:r>
            <a:endParaRPr lang="en-US" dirty="0">
              <a:solidFill>
                <a:srgbClr val="FF0000"/>
              </a:solidFill>
            </a:endParaRPr>
          </a:p>
        </p:txBody>
      </p:sp>
      <p:sp>
        <p:nvSpPr>
          <p:cNvPr id="3" name="TextBox 2">
            <a:extLst>
              <a:ext uri="{FF2B5EF4-FFF2-40B4-BE49-F238E27FC236}">
                <a16:creationId xmlns:a16="http://schemas.microsoft.com/office/drawing/2014/main" id="{63F225FD-7423-EA45-B512-CFA3FA49474F}"/>
              </a:ext>
            </a:extLst>
          </p:cNvPr>
          <p:cNvSpPr txBox="1"/>
          <p:nvPr/>
        </p:nvSpPr>
        <p:spPr>
          <a:xfrm>
            <a:off x="4750676" y="462455"/>
            <a:ext cx="5812221" cy="6463308"/>
          </a:xfrm>
          <a:prstGeom prst="rect">
            <a:avLst/>
          </a:prstGeom>
          <a:noFill/>
        </p:spPr>
        <p:txBody>
          <a:bodyPr wrap="square" rtlCol="0">
            <a:spAutoFit/>
          </a:bodyPr>
          <a:lstStyle/>
          <a:p>
            <a:r>
              <a:rPr lang="en-US" dirty="0">
                <a:solidFill>
                  <a:srgbClr val="FF0000"/>
                </a:solidFill>
              </a:rPr>
              <a:t>Description of the Attack Category to teach the reviewer about the attack.  Research:</a:t>
            </a:r>
          </a:p>
          <a:p>
            <a:endParaRPr lang="en-US" dirty="0">
              <a:solidFill>
                <a:srgbClr val="FF0000"/>
              </a:solidFill>
            </a:endParaRPr>
          </a:p>
          <a:p>
            <a:r>
              <a:rPr lang="en-US" dirty="0"/>
              <a:t>The personal Details of about 106 million individuals across USA and Canada were stolen in a hack against Capital One. The hacker attempted to access </a:t>
            </a:r>
            <a:r>
              <a:rPr lang="en-US" dirty="0" err="1"/>
              <a:t>Captial</a:t>
            </a:r>
            <a:r>
              <a:rPr lang="en-US" dirty="0"/>
              <a:t> One’s Data from a TOR Endpoint and via the VPN Company </a:t>
            </a:r>
            <a:r>
              <a:rPr lang="en-US" dirty="0" err="1"/>
              <a:t>IPredator</a:t>
            </a:r>
            <a:r>
              <a:rPr lang="en-US" dirty="0"/>
              <a:t>. She had a </a:t>
            </a:r>
            <a:r>
              <a:rPr lang="en-US" dirty="0" err="1"/>
              <a:t>github</a:t>
            </a:r>
            <a:r>
              <a:rPr lang="en-US" dirty="0"/>
              <a:t> that contained the credentials of specific server that had WAF-Role access. </a:t>
            </a: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A statistic about the type of the attack or about the case study company’s industry.</a:t>
            </a:r>
          </a:p>
          <a:p>
            <a:endParaRPr lang="en-US" dirty="0">
              <a:solidFill>
                <a:srgbClr val="FF0000"/>
              </a:solidFill>
            </a:endParaRPr>
          </a:p>
          <a:p>
            <a:r>
              <a:rPr lang="en-US" dirty="0">
                <a:solidFill>
                  <a:srgbClr val="FF0000"/>
                </a:solidFill>
              </a:rPr>
              <a:t>Company Information:</a:t>
            </a:r>
          </a:p>
          <a:p>
            <a:endParaRPr lang="en-US" dirty="0">
              <a:solidFill>
                <a:srgbClr val="FF0000"/>
              </a:solidFill>
            </a:endParaRPr>
          </a:p>
          <a:p>
            <a:r>
              <a:rPr lang="en-US" dirty="0"/>
              <a:t>Industry: Finance</a:t>
            </a:r>
          </a:p>
          <a:p>
            <a:r>
              <a:rPr lang="en-US" dirty="0"/>
              <a:t>Company: Capital One</a:t>
            </a:r>
          </a:p>
          <a:p>
            <a:r>
              <a:rPr lang="en-US" dirty="0"/>
              <a:t>Valuation: $48,086,429,700</a:t>
            </a:r>
          </a:p>
          <a:p>
            <a:r>
              <a:rPr lang="en-US" dirty="0"/>
              <a:t>Employee: 45770</a:t>
            </a:r>
          </a:p>
          <a:p>
            <a:r>
              <a:rPr lang="en-US" dirty="0"/>
              <a:t>Location: United States</a:t>
            </a:r>
          </a:p>
          <a:p>
            <a:endParaRPr lang="en-US" dirty="0"/>
          </a:p>
        </p:txBody>
      </p:sp>
    </p:spTree>
    <p:extLst>
      <p:ext uri="{BB962C8B-B14F-4D97-AF65-F5344CB8AC3E}">
        <p14:creationId xmlns:p14="http://schemas.microsoft.com/office/powerpoint/2010/main" val="302162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3B51E1-8F20-5243-8AA9-31681B27655B}"/>
              </a:ext>
            </a:extLst>
          </p:cNvPr>
          <p:cNvSpPr txBox="1"/>
          <p:nvPr/>
        </p:nvSpPr>
        <p:spPr>
          <a:xfrm>
            <a:off x="1839310" y="1082566"/>
            <a:ext cx="8487447" cy="4247317"/>
          </a:xfrm>
          <a:prstGeom prst="rect">
            <a:avLst/>
          </a:prstGeom>
          <a:noFill/>
        </p:spPr>
        <p:txBody>
          <a:bodyPr wrap="square" rtlCol="0">
            <a:spAutoFit/>
          </a:bodyPr>
          <a:lstStyle/>
          <a:p>
            <a:r>
              <a:rPr lang="en-US" dirty="0">
                <a:solidFill>
                  <a:srgbClr val="FF0000"/>
                </a:solidFill>
              </a:rPr>
              <a:t>Company description</a:t>
            </a:r>
          </a:p>
          <a:p>
            <a:r>
              <a:rPr lang="en-US" dirty="0">
                <a:solidFill>
                  <a:srgbClr val="FF0000"/>
                </a:solidFill>
              </a:rPr>
              <a:t>Summary of the security incident and data breach</a:t>
            </a:r>
          </a:p>
          <a:p>
            <a:endParaRPr lang="en-US" dirty="0">
              <a:solidFill>
                <a:srgbClr val="FF0000"/>
              </a:solidFill>
            </a:endParaRPr>
          </a:p>
          <a:p>
            <a:r>
              <a:rPr lang="en-US" dirty="0"/>
              <a:t>Capital One is the fifth largest consumer bank in the U.S. and eighth largest bank overall (Capital One, 2020), with approximately 50 thousand employees and 28 billion US dollars in revenue in 2018 (Capital One, 2019). </a:t>
            </a:r>
          </a:p>
          <a:p>
            <a:endParaRPr lang="en-US" dirty="0"/>
          </a:p>
          <a:p>
            <a:r>
              <a:rPr lang="en-US" dirty="0"/>
              <a:t>In July 2019 </a:t>
            </a:r>
            <a:r>
              <a:rPr lang="en-US" dirty="0" err="1"/>
              <a:t>Captial</a:t>
            </a:r>
            <a:r>
              <a:rPr lang="en-US" dirty="0"/>
              <a:t> One disclosed that the company had sensitive customer data accessed by an external individual via unauthorized intrusion into their networks. The company claimed that compromised data corresponded to the “personal information that Capital One collects at the time it receives credit card applications such as names, addresses, zip codes, phone numbers, email-addresses, dates of birth, and self-reported income”. The unauthorized access affected more than 100 million customers in USA and Canada with less than one percent of social security numbers compromised. </a:t>
            </a:r>
          </a:p>
          <a:p>
            <a:endParaRPr lang="en-US" dirty="0">
              <a:solidFill>
                <a:srgbClr val="FF0000"/>
              </a:solidFill>
            </a:endParaRPr>
          </a:p>
        </p:txBody>
      </p:sp>
    </p:spTree>
    <p:extLst>
      <p:ext uri="{BB962C8B-B14F-4D97-AF65-F5344CB8AC3E}">
        <p14:creationId xmlns:p14="http://schemas.microsoft.com/office/powerpoint/2010/main" val="98561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7110-31DF-4E4B-93D5-84E46DE66625}"/>
              </a:ext>
            </a:extLst>
          </p:cNvPr>
          <p:cNvSpPr>
            <a:spLocks noGrp="1"/>
          </p:cNvSpPr>
          <p:nvPr>
            <p:ph type="title"/>
          </p:nvPr>
        </p:nvSpPr>
        <p:spPr/>
        <p:txBody>
          <a:bodyPr/>
          <a:lstStyle/>
          <a:p>
            <a:r>
              <a:rPr lang="en-US" dirty="0"/>
              <a:t>Timeline</a:t>
            </a:r>
          </a:p>
        </p:txBody>
      </p:sp>
      <p:graphicFrame>
        <p:nvGraphicFramePr>
          <p:cNvPr id="5" name="Content Placeholder 4">
            <a:extLst>
              <a:ext uri="{FF2B5EF4-FFF2-40B4-BE49-F238E27FC236}">
                <a16:creationId xmlns:a16="http://schemas.microsoft.com/office/drawing/2014/main" id="{3B9483E5-8A84-A245-A001-6077312C5C4E}"/>
              </a:ext>
            </a:extLst>
          </p:cNvPr>
          <p:cNvGraphicFramePr>
            <a:graphicFrameLocks noGrp="1"/>
          </p:cNvGraphicFramePr>
          <p:nvPr>
            <p:ph idx="1"/>
            <p:extLst>
              <p:ext uri="{D42A27DB-BD31-4B8C-83A1-F6EECF244321}">
                <p14:modId xmlns:p14="http://schemas.microsoft.com/office/powerpoint/2010/main" val="642512606"/>
              </p:ext>
            </p:extLst>
          </p:nvPr>
        </p:nvGraphicFramePr>
        <p:xfrm>
          <a:off x="3667454" y="754432"/>
          <a:ext cx="7315200" cy="5137246"/>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2946152743"/>
                    </a:ext>
                  </a:extLst>
                </a:gridCol>
              </a:tblGrid>
              <a:tr h="1034009">
                <a:tc>
                  <a:txBody>
                    <a:bodyPr/>
                    <a:lstStyle/>
                    <a:p>
                      <a:endParaRPr lang="en-US" dirty="0"/>
                    </a:p>
                  </a:txBody>
                  <a:tcPr/>
                </a:tc>
                <a:extLst>
                  <a:ext uri="{0D108BD9-81ED-4DB2-BD59-A6C34878D82A}">
                    <a16:rowId xmlns:a16="http://schemas.microsoft.com/office/drawing/2014/main" val="356888001"/>
                  </a:ext>
                </a:extLst>
              </a:tr>
              <a:tr h="839145">
                <a:tc>
                  <a:txBody>
                    <a:bodyPr/>
                    <a:lstStyle/>
                    <a:p>
                      <a:endParaRPr lang="en-US" dirty="0"/>
                    </a:p>
                  </a:txBody>
                  <a:tcPr/>
                </a:tc>
                <a:extLst>
                  <a:ext uri="{0D108BD9-81ED-4DB2-BD59-A6C34878D82A}">
                    <a16:rowId xmlns:a16="http://schemas.microsoft.com/office/drawing/2014/main" val="3543739746"/>
                  </a:ext>
                </a:extLst>
              </a:tr>
              <a:tr h="798786">
                <a:tc>
                  <a:txBody>
                    <a:bodyPr/>
                    <a:lstStyle/>
                    <a:p>
                      <a:endParaRPr lang="en-US" dirty="0"/>
                    </a:p>
                  </a:txBody>
                  <a:tcPr/>
                </a:tc>
                <a:extLst>
                  <a:ext uri="{0D108BD9-81ED-4DB2-BD59-A6C34878D82A}">
                    <a16:rowId xmlns:a16="http://schemas.microsoft.com/office/drawing/2014/main" val="419281825"/>
                  </a:ext>
                </a:extLst>
              </a:tr>
              <a:tr h="746235">
                <a:tc>
                  <a:txBody>
                    <a:bodyPr/>
                    <a:lstStyle/>
                    <a:p>
                      <a:endParaRPr lang="en-US" dirty="0"/>
                    </a:p>
                  </a:txBody>
                  <a:tcPr/>
                </a:tc>
                <a:extLst>
                  <a:ext uri="{0D108BD9-81ED-4DB2-BD59-A6C34878D82A}">
                    <a16:rowId xmlns:a16="http://schemas.microsoft.com/office/drawing/2014/main" val="3596035624"/>
                  </a:ext>
                </a:extLst>
              </a:tr>
              <a:tr h="735724">
                <a:tc>
                  <a:txBody>
                    <a:bodyPr/>
                    <a:lstStyle/>
                    <a:p>
                      <a:endParaRPr lang="en-US" dirty="0"/>
                    </a:p>
                  </a:txBody>
                  <a:tcPr/>
                </a:tc>
                <a:extLst>
                  <a:ext uri="{0D108BD9-81ED-4DB2-BD59-A6C34878D82A}">
                    <a16:rowId xmlns:a16="http://schemas.microsoft.com/office/drawing/2014/main" val="1316828240"/>
                  </a:ext>
                </a:extLst>
              </a:tr>
              <a:tr h="983347">
                <a:tc>
                  <a:txBody>
                    <a:bodyPr/>
                    <a:lstStyle/>
                    <a:p>
                      <a:endParaRPr lang="en-US" dirty="0"/>
                    </a:p>
                  </a:txBody>
                  <a:tcPr/>
                </a:tc>
                <a:extLst>
                  <a:ext uri="{0D108BD9-81ED-4DB2-BD59-A6C34878D82A}">
                    <a16:rowId xmlns:a16="http://schemas.microsoft.com/office/drawing/2014/main" val="4197913852"/>
                  </a:ext>
                </a:extLst>
              </a:tr>
            </a:tbl>
          </a:graphicData>
        </a:graphic>
      </p:graphicFrame>
      <p:sp>
        <p:nvSpPr>
          <p:cNvPr id="4" name="Text Placeholder 3">
            <a:extLst>
              <a:ext uri="{FF2B5EF4-FFF2-40B4-BE49-F238E27FC236}">
                <a16:creationId xmlns:a16="http://schemas.microsoft.com/office/drawing/2014/main" id="{11076867-A2EC-F843-9E19-4852A8D78FE8}"/>
              </a:ext>
            </a:extLst>
          </p:cNvPr>
          <p:cNvSpPr>
            <a:spLocks noGrp="1"/>
          </p:cNvSpPr>
          <p:nvPr>
            <p:ph type="body" sz="half" idx="2"/>
          </p:nvPr>
        </p:nvSpPr>
        <p:spPr/>
        <p:txBody>
          <a:bodyPr/>
          <a:lstStyle/>
          <a:p>
            <a:r>
              <a:rPr lang="en-US" dirty="0">
                <a:solidFill>
                  <a:srgbClr val="FF0000"/>
                </a:solidFill>
              </a:rPr>
              <a:t>Capital One </a:t>
            </a:r>
            <a:r>
              <a:rPr lang="en-US" dirty="0"/>
              <a:t>Attack</a:t>
            </a:r>
          </a:p>
        </p:txBody>
      </p:sp>
      <p:sp>
        <p:nvSpPr>
          <p:cNvPr id="7" name="Oval 6">
            <a:extLst>
              <a:ext uri="{FF2B5EF4-FFF2-40B4-BE49-F238E27FC236}">
                <a16:creationId xmlns:a16="http://schemas.microsoft.com/office/drawing/2014/main" id="{FE445659-968D-9147-A79D-8E6391E3DB43}"/>
              </a:ext>
            </a:extLst>
          </p:cNvPr>
          <p:cNvSpPr/>
          <p:nvPr/>
        </p:nvSpPr>
        <p:spPr>
          <a:xfrm>
            <a:off x="3899337" y="1016876"/>
            <a:ext cx="493987" cy="54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a:extLst>
              <a:ext uri="{FF2B5EF4-FFF2-40B4-BE49-F238E27FC236}">
                <a16:creationId xmlns:a16="http://schemas.microsoft.com/office/drawing/2014/main" id="{7A7B0471-E224-7A43-91F6-8128CC8375F2}"/>
              </a:ext>
            </a:extLst>
          </p:cNvPr>
          <p:cNvSpPr/>
          <p:nvPr/>
        </p:nvSpPr>
        <p:spPr>
          <a:xfrm>
            <a:off x="3878313" y="1968953"/>
            <a:ext cx="493987" cy="54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a:extLst>
              <a:ext uri="{FF2B5EF4-FFF2-40B4-BE49-F238E27FC236}">
                <a16:creationId xmlns:a16="http://schemas.microsoft.com/office/drawing/2014/main" id="{8AD158FE-8F32-E647-B622-12EC8F23AC1A}"/>
              </a:ext>
            </a:extLst>
          </p:cNvPr>
          <p:cNvSpPr/>
          <p:nvPr/>
        </p:nvSpPr>
        <p:spPr>
          <a:xfrm>
            <a:off x="3878316" y="2823971"/>
            <a:ext cx="493987" cy="54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Oval 9">
            <a:extLst>
              <a:ext uri="{FF2B5EF4-FFF2-40B4-BE49-F238E27FC236}">
                <a16:creationId xmlns:a16="http://schemas.microsoft.com/office/drawing/2014/main" id="{BB3833EA-5446-B24C-838A-74764465C70E}"/>
              </a:ext>
            </a:extLst>
          </p:cNvPr>
          <p:cNvSpPr/>
          <p:nvPr/>
        </p:nvSpPr>
        <p:spPr>
          <a:xfrm>
            <a:off x="3899335" y="3521097"/>
            <a:ext cx="493987" cy="54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 name="Oval 10">
            <a:extLst>
              <a:ext uri="{FF2B5EF4-FFF2-40B4-BE49-F238E27FC236}">
                <a16:creationId xmlns:a16="http://schemas.microsoft.com/office/drawing/2014/main" id="{A154D580-73BF-2E4E-AAE5-C653A8B4DA96}"/>
              </a:ext>
            </a:extLst>
          </p:cNvPr>
          <p:cNvSpPr/>
          <p:nvPr/>
        </p:nvSpPr>
        <p:spPr>
          <a:xfrm>
            <a:off x="3878315" y="4297417"/>
            <a:ext cx="493987" cy="54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a:extLst>
              <a:ext uri="{FF2B5EF4-FFF2-40B4-BE49-F238E27FC236}">
                <a16:creationId xmlns:a16="http://schemas.microsoft.com/office/drawing/2014/main" id="{9410C059-6455-4744-89D5-4A392ACC3EE0}"/>
              </a:ext>
            </a:extLst>
          </p:cNvPr>
          <p:cNvSpPr/>
          <p:nvPr/>
        </p:nvSpPr>
        <p:spPr>
          <a:xfrm>
            <a:off x="3878314" y="5141909"/>
            <a:ext cx="493987" cy="54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3" name="TextBox 2">
            <a:extLst>
              <a:ext uri="{FF2B5EF4-FFF2-40B4-BE49-F238E27FC236}">
                <a16:creationId xmlns:a16="http://schemas.microsoft.com/office/drawing/2014/main" id="{1B935484-7DF3-1346-AC2C-75935B744D12}"/>
              </a:ext>
            </a:extLst>
          </p:cNvPr>
          <p:cNvSpPr txBox="1"/>
          <p:nvPr/>
        </p:nvSpPr>
        <p:spPr>
          <a:xfrm>
            <a:off x="4711148" y="884583"/>
            <a:ext cx="5267739" cy="369332"/>
          </a:xfrm>
          <a:prstGeom prst="rect">
            <a:avLst/>
          </a:prstGeom>
          <a:noFill/>
        </p:spPr>
        <p:txBody>
          <a:bodyPr wrap="square" rtlCol="0">
            <a:spAutoFit/>
          </a:bodyPr>
          <a:lstStyle/>
          <a:p>
            <a:r>
              <a:rPr lang="en-US" dirty="0"/>
              <a:t>Use TOR To hide </a:t>
            </a:r>
            <a:r>
              <a:rPr lang="en-US" dirty="0" err="1"/>
              <a:t>Acesss</a:t>
            </a:r>
            <a:endParaRPr lang="en-US" dirty="0"/>
          </a:p>
        </p:txBody>
      </p:sp>
      <p:sp>
        <p:nvSpPr>
          <p:cNvPr id="6" name="TextBox 5">
            <a:extLst>
              <a:ext uri="{FF2B5EF4-FFF2-40B4-BE49-F238E27FC236}">
                <a16:creationId xmlns:a16="http://schemas.microsoft.com/office/drawing/2014/main" id="{B56125E1-F653-E74D-B50E-7CC7573D2C6C}"/>
              </a:ext>
            </a:extLst>
          </p:cNvPr>
          <p:cNvSpPr txBox="1"/>
          <p:nvPr/>
        </p:nvSpPr>
        <p:spPr>
          <a:xfrm>
            <a:off x="4711148" y="1888435"/>
            <a:ext cx="4701209" cy="369332"/>
          </a:xfrm>
          <a:prstGeom prst="rect">
            <a:avLst/>
          </a:prstGeom>
          <a:noFill/>
        </p:spPr>
        <p:txBody>
          <a:bodyPr wrap="square" rtlCol="0">
            <a:spAutoFit/>
          </a:bodyPr>
          <a:lstStyle/>
          <a:p>
            <a:r>
              <a:rPr lang="en-US" dirty="0"/>
              <a:t>Use SSRF attack tot run commands</a:t>
            </a:r>
          </a:p>
        </p:txBody>
      </p:sp>
      <p:sp>
        <p:nvSpPr>
          <p:cNvPr id="13" name="TextBox 12">
            <a:extLst>
              <a:ext uri="{FF2B5EF4-FFF2-40B4-BE49-F238E27FC236}">
                <a16:creationId xmlns:a16="http://schemas.microsoft.com/office/drawing/2014/main" id="{70ADACC9-AA03-5C41-9D3D-84CBB2D5E78C}"/>
              </a:ext>
            </a:extLst>
          </p:cNvPr>
          <p:cNvSpPr txBox="1"/>
          <p:nvPr/>
        </p:nvSpPr>
        <p:spPr>
          <a:xfrm>
            <a:off x="4711148" y="2614497"/>
            <a:ext cx="5854148" cy="646331"/>
          </a:xfrm>
          <a:prstGeom prst="rect">
            <a:avLst/>
          </a:prstGeom>
          <a:noFill/>
        </p:spPr>
        <p:txBody>
          <a:bodyPr wrap="square" rtlCol="0">
            <a:spAutoFit/>
          </a:bodyPr>
          <a:lstStyle/>
          <a:p>
            <a:r>
              <a:rPr lang="en-US" dirty="0"/>
              <a:t>Exploit WAF misconfiguration to relay the commands to the AWS metadata service</a:t>
            </a:r>
          </a:p>
        </p:txBody>
      </p:sp>
      <p:sp>
        <p:nvSpPr>
          <p:cNvPr id="14" name="TextBox 13">
            <a:extLst>
              <a:ext uri="{FF2B5EF4-FFF2-40B4-BE49-F238E27FC236}">
                <a16:creationId xmlns:a16="http://schemas.microsoft.com/office/drawing/2014/main" id="{471D0EC0-49DF-C54B-843B-C829117214B8}"/>
              </a:ext>
            </a:extLst>
          </p:cNvPr>
          <p:cNvSpPr txBox="1"/>
          <p:nvPr/>
        </p:nvSpPr>
        <p:spPr>
          <a:xfrm>
            <a:off x="4860235" y="3520440"/>
            <a:ext cx="5476461" cy="369332"/>
          </a:xfrm>
          <a:prstGeom prst="rect">
            <a:avLst/>
          </a:prstGeom>
          <a:noFill/>
        </p:spPr>
        <p:txBody>
          <a:bodyPr wrap="square" rtlCol="0">
            <a:spAutoFit/>
          </a:bodyPr>
          <a:lstStyle/>
          <a:p>
            <a:r>
              <a:rPr lang="en-US" dirty="0"/>
              <a:t>Obtain access credentials </a:t>
            </a:r>
          </a:p>
        </p:txBody>
      </p:sp>
      <p:sp>
        <p:nvSpPr>
          <p:cNvPr id="15" name="TextBox 14">
            <a:extLst>
              <a:ext uri="{FF2B5EF4-FFF2-40B4-BE49-F238E27FC236}">
                <a16:creationId xmlns:a16="http://schemas.microsoft.com/office/drawing/2014/main" id="{CC5E1AD9-529C-3A4C-8E68-794755CF9787}"/>
              </a:ext>
            </a:extLst>
          </p:cNvPr>
          <p:cNvSpPr txBox="1"/>
          <p:nvPr/>
        </p:nvSpPr>
        <p:spPr>
          <a:xfrm>
            <a:off x="4860235" y="4297417"/>
            <a:ext cx="5198165" cy="646331"/>
          </a:xfrm>
          <a:prstGeom prst="rect">
            <a:avLst/>
          </a:prstGeom>
          <a:noFill/>
        </p:spPr>
        <p:txBody>
          <a:bodyPr wrap="square" rtlCol="0">
            <a:spAutoFit/>
          </a:bodyPr>
          <a:lstStyle/>
          <a:p>
            <a:r>
              <a:rPr lang="en-US" dirty="0"/>
              <a:t>Run commands in the AWS command line interface and to list the AWS S3 buckets</a:t>
            </a:r>
          </a:p>
        </p:txBody>
      </p:sp>
      <p:sp>
        <p:nvSpPr>
          <p:cNvPr id="16" name="TextBox 15">
            <a:extLst>
              <a:ext uri="{FF2B5EF4-FFF2-40B4-BE49-F238E27FC236}">
                <a16:creationId xmlns:a16="http://schemas.microsoft.com/office/drawing/2014/main" id="{EC5426DA-416B-E440-A30C-CF68143FAE61}"/>
              </a:ext>
            </a:extLst>
          </p:cNvPr>
          <p:cNvSpPr txBox="1"/>
          <p:nvPr/>
        </p:nvSpPr>
        <p:spPr>
          <a:xfrm>
            <a:off x="4711148" y="5141909"/>
            <a:ext cx="5854148" cy="646331"/>
          </a:xfrm>
          <a:prstGeom prst="rect">
            <a:avLst/>
          </a:prstGeom>
          <a:noFill/>
        </p:spPr>
        <p:txBody>
          <a:bodyPr wrap="square" rtlCol="0">
            <a:spAutoFit/>
          </a:bodyPr>
          <a:lstStyle/>
          <a:p>
            <a:r>
              <a:rPr lang="en-US" dirty="0"/>
              <a:t>Use the sync command to copy the AWS bucket data to a local machine</a:t>
            </a:r>
          </a:p>
        </p:txBody>
      </p:sp>
    </p:spTree>
    <p:extLst>
      <p:ext uri="{BB962C8B-B14F-4D97-AF65-F5344CB8AC3E}">
        <p14:creationId xmlns:p14="http://schemas.microsoft.com/office/powerpoint/2010/main" val="373119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5F7F-5AF7-4D4D-94CC-4622168095B5}"/>
              </a:ext>
            </a:extLst>
          </p:cNvPr>
          <p:cNvSpPr>
            <a:spLocks noGrp="1"/>
          </p:cNvSpPr>
          <p:nvPr>
            <p:ph type="title"/>
          </p:nvPr>
        </p:nvSpPr>
        <p:spPr/>
        <p:txBody>
          <a:bodyPr/>
          <a:lstStyle/>
          <a:p>
            <a:r>
              <a:rPr lang="en-US" dirty="0"/>
              <a:t>Vulnerabilities</a:t>
            </a:r>
          </a:p>
        </p:txBody>
      </p:sp>
      <p:sp>
        <p:nvSpPr>
          <p:cNvPr id="5" name="TextBox 4">
            <a:extLst>
              <a:ext uri="{FF2B5EF4-FFF2-40B4-BE49-F238E27FC236}">
                <a16:creationId xmlns:a16="http://schemas.microsoft.com/office/drawing/2014/main" id="{C4FB422C-A6B1-3A46-AACA-6D7A568D1BFC}"/>
              </a:ext>
            </a:extLst>
          </p:cNvPr>
          <p:cNvSpPr txBox="1"/>
          <p:nvPr/>
        </p:nvSpPr>
        <p:spPr>
          <a:xfrm>
            <a:off x="3636579" y="746234"/>
            <a:ext cx="2259724" cy="7017306"/>
          </a:xfrm>
          <a:prstGeom prst="rect">
            <a:avLst/>
          </a:prstGeom>
          <a:noFill/>
          <a:ln>
            <a:solidFill>
              <a:srgbClr val="0070C0"/>
            </a:solidFill>
          </a:ln>
        </p:spPr>
        <p:txBody>
          <a:bodyPr wrap="square" rtlCol="0">
            <a:spAutoFit/>
          </a:bodyPr>
          <a:lstStyle/>
          <a:p>
            <a:r>
              <a:rPr lang="en-US" dirty="0">
                <a:solidFill>
                  <a:srgbClr val="FF0000"/>
                </a:solidFill>
              </a:rPr>
              <a:t>Overall Summary</a:t>
            </a:r>
          </a:p>
          <a:p>
            <a:endParaRPr lang="en-US" dirty="0">
              <a:solidFill>
                <a:srgbClr val="FF0000"/>
              </a:solidFill>
            </a:endParaRPr>
          </a:p>
          <a:p>
            <a:endParaRPr lang="en-US" dirty="0">
              <a:solidFill>
                <a:srgbClr val="FF0000"/>
              </a:solidFill>
            </a:endParaRPr>
          </a:p>
          <a:p>
            <a:r>
              <a:rPr lang="en-US" dirty="0"/>
              <a:t>Capital one confirmed that the hacker was able to exploit a configuration vulnerability in the company’s infrastructure to gain access to the sensitive data. </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
        <p:nvSpPr>
          <p:cNvPr id="6" name="TextBox 5">
            <a:extLst>
              <a:ext uri="{FF2B5EF4-FFF2-40B4-BE49-F238E27FC236}">
                <a16:creationId xmlns:a16="http://schemas.microsoft.com/office/drawing/2014/main" id="{6B9D74C9-03E8-4742-A70A-66EA2122A140}"/>
              </a:ext>
            </a:extLst>
          </p:cNvPr>
          <p:cNvSpPr txBox="1"/>
          <p:nvPr/>
        </p:nvSpPr>
        <p:spPr>
          <a:xfrm>
            <a:off x="6096000" y="378372"/>
            <a:ext cx="2774731" cy="4524315"/>
          </a:xfrm>
          <a:prstGeom prst="rect">
            <a:avLst/>
          </a:prstGeom>
          <a:solidFill>
            <a:schemeClr val="accent3"/>
          </a:solidFill>
        </p:spPr>
        <p:txBody>
          <a:bodyPr wrap="square" rtlCol="0">
            <a:spAutoFit/>
          </a:bodyPr>
          <a:lstStyle/>
          <a:p>
            <a:r>
              <a:rPr lang="en-US" u="sng" dirty="0">
                <a:solidFill>
                  <a:srgbClr val="FF0000"/>
                </a:solidFill>
              </a:rPr>
              <a:t>Vulnerability #1</a:t>
            </a:r>
          </a:p>
          <a:p>
            <a:endParaRPr lang="en-US" u="sng" dirty="0">
              <a:solidFill>
                <a:srgbClr val="FF0000"/>
              </a:solidFill>
            </a:endParaRPr>
          </a:p>
          <a:p>
            <a:r>
              <a:rPr lang="en-US" dirty="0"/>
              <a:t>Open source Apache Web Service</a:t>
            </a:r>
          </a:p>
          <a:p>
            <a:endParaRPr lang="en-US" dirty="0">
              <a:solidFill>
                <a:srgbClr val="FF0000"/>
              </a:solidFill>
            </a:endParaRPr>
          </a:p>
          <a:p>
            <a:r>
              <a:rPr lang="en-US" dirty="0">
                <a:solidFill>
                  <a:srgbClr val="FF0000"/>
                </a:solidFill>
              </a:rPr>
              <a:t>Summary</a:t>
            </a:r>
          </a:p>
          <a:p>
            <a:endParaRPr lang="en-US" dirty="0">
              <a:solidFill>
                <a:srgbClr val="FF0000"/>
              </a:solidFill>
            </a:endParaRPr>
          </a:p>
          <a:p>
            <a:r>
              <a:rPr lang="en-US" dirty="0"/>
              <a:t>Access to the system endpoint through a VPN Company</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
        <p:nvSpPr>
          <p:cNvPr id="7" name="TextBox 6">
            <a:extLst>
              <a:ext uri="{FF2B5EF4-FFF2-40B4-BE49-F238E27FC236}">
                <a16:creationId xmlns:a16="http://schemas.microsoft.com/office/drawing/2014/main" id="{CE663FC1-2F11-5C4D-990D-6605DB716C10}"/>
              </a:ext>
            </a:extLst>
          </p:cNvPr>
          <p:cNvSpPr txBox="1"/>
          <p:nvPr/>
        </p:nvSpPr>
        <p:spPr>
          <a:xfrm>
            <a:off x="6096000" y="3617306"/>
            <a:ext cx="2774731" cy="2862322"/>
          </a:xfrm>
          <a:prstGeom prst="rect">
            <a:avLst/>
          </a:prstGeom>
          <a:solidFill>
            <a:schemeClr val="accent3">
              <a:lumMod val="40000"/>
              <a:lumOff val="60000"/>
            </a:schemeClr>
          </a:solidFill>
        </p:spPr>
        <p:txBody>
          <a:bodyPr wrap="square" rtlCol="0">
            <a:spAutoFit/>
          </a:bodyPr>
          <a:lstStyle/>
          <a:p>
            <a:r>
              <a:rPr lang="en-US" u="sng" dirty="0">
                <a:solidFill>
                  <a:srgbClr val="FF0000"/>
                </a:solidFill>
              </a:rPr>
              <a:t>Vulnerability #3</a:t>
            </a:r>
          </a:p>
          <a:p>
            <a:endParaRPr lang="en-US" dirty="0">
              <a:solidFill>
                <a:srgbClr val="FF0000"/>
              </a:solidFill>
            </a:endParaRPr>
          </a:p>
          <a:p>
            <a:r>
              <a:rPr lang="en-US" dirty="0">
                <a:solidFill>
                  <a:srgbClr val="FF0000"/>
                </a:solidFill>
              </a:rPr>
              <a:t>Summary</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
        <p:nvSpPr>
          <p:cNvPr id="8" name="TextBox 7">
            <a:extLst>
              <a:ext uri="{FF2B5EF4-FFF2-40B4-BE49-F238E27FC236}">
                <a16:creationId xmlns:a16="http://schemas.microsoft.com/office/drawing/2014/main" id="{7B228AC3-88B2-7E4A-B390-71436A55D0D9}"/>
              </a:ext>
            </a:extLst>
          </p:cNvPr>
          <p:cNvSpPr txBox="1"/>
          <p:nvPr/>
        </p:nvSpPr>
        <p:spPr>
          <a:xfrm>
            <a:off x="8981090" y="378372"/>
            <a:ext cx="2774731" cy="5078313"/>
          </a:xfrm>
          <a:prstGeom prst="rect">
            <a:avLst/>
          </a:prstGeom>
          <a:solidFill>
            <a:schemeClr val="accent3">
              <a:lumMod val="20000"/>
              <a:lumOff val="80000"/>
            </a:schemeClr>
          </a:solidFill>
        </p:spPr>
        <p:txBody>
          <a:bodyPr wrap="square" rtlCol="0">
            <a:spAutoFit/>
          </a:bodyPr>
          <a:lstStyle/>
          <a:p>
            <a:r>
              <a:rPr lang="en-US" u="sng" dirty="0">
                <a:solidFill>
                  <a:srgbClr val="FF0000"/>
                </a:solidFill>
              </a:rPr>
              <a:t>Vulnerability #2</a:t>
            </a:r>
          </a:p>
          <a:p>
            <a:endParaRPr lang="en-US" dirty="0">
              <a:solidFill>
                <a:srgbClr val="FF0000"/>
              </a:solidFill>
            </a:endParaRPr>
          </a:p>
          <a:p>
            <a:r>
              <a:rPr lang="en-US" dirty="0"/>
              <a:t>Configuration Vulnerability </a:t>
            </a:r>
          </a:p>
          <a:p>
            <a:endParaRPr lang="en-US" dirty="0"/>
          </a:p>
          <a:p>
            <a:r>
              <a:rPr lang="en-US" dirty="0">
                <a:solidFill>
                  <a:srgbClr val="FF0000"/>
                </a:solidFill>
              </a:rPr>
              <a:t>Summary</a:t>
            </a:r>
          </a:p>
          <a:p>
            <a:endParaRPr lang="en-US" dirty="0">
              <a:solidFill>
                <a:srgbClr val="FF0000"/>
              </a:solidFill>
            </a:endParaRPr>
          </a:p>
          <a:p>
            <a:r>
              <a:rPr lang="en-US" dirty="0"/>
              <a:t>Exploit WAF misconfiguration to relay the commands to the AWS metadata service</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
        <p:nvSpPr>
          <p:cNvPr id="9" name="TextBox 8">
            <a:extLst>
              <a:ext uri="{FF2B5EF4-FFF2-40B4-BE49-F238E27FC236}">
                <a16:creationId xmlns:a16="http://schemas.microsoft.com/office/drawing/2014/main" id="{CC389B1A-F289-1C4C-B7B3-C83CB997D27C}"/>
              </a:ext>
            </a:extLst>
          </p:cNvPr>
          <p:cNvSpPr txBox="1"/>
          <p:nvPr/>
        </p:nvSpPr>
        <p:spPr>
          <a:xfrm>
            <a:off x="8991599" y="3617306"/>
            <a:ext cx="2774731" cy="2862322"/>
          </a:xfrm>
          <a:prstGeom prst="rect">
            <a:avLst/>
          </a:prstGeom>
          <a:solidFill>
            <a:schemeClr val="accent3">
              <a:lumMod val="60000"/>
              <a:lumOff val="40000"/>
            </a:schemeClr>
          </a:solidFill>
        </p:spPr>
        <p:txBody>
          <a:bodyPr wrap="square" rtlCol="0">
            <a:spAutoFit/>
          </a:bodyPr>
          <a:lstStyle/>
          <a:p>
            <a:r>
              <a:rPr lang="en-US" u="sng" dirty="0">
                <a:solidFill>
                  <a:srgbClr val="FF0000"/>
                </a:solidFill>
              </a:rPr>
              <a:t>Vulnerability #4</a:t>
            </a:r>
          </a:p>
          <a:p>
            <a:endParaRPr lang="en-US" dirty="0">
              <a:solidFill>
                <a:srgbClr val="FF0000"/>
              </a:solidFill>
            </a:endParaRPr>
          </a:p>
          <a:p>
            <a:r>
              <a:rPr lang="en-US" dirty="0">
                <a:solidFill>
                  <a:srgbClr val="FF0000"/>
                </a:solidFill>
              </a:rPr>
              <a:t>Summary</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117983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FA3B0-8375-7248-8831-91D67C1BE263}"/>
              </a:ext>
            </a:extLst>
          </p:cNvPr>
          <p:cNvSpPr txBox="1"/>
          <p:nvPr/>
        </p:nvSpPr>
        <p:spPr>
          <a:xfrm>
            <a:off x="914400" y="777766"/>
            <a:ext cx="3426372" cy="707886"/>
          </a:xfrm>
          <a:prstGeom prst="rect">
            <a:avLst/>
          </a:prstGeom>
          <a:noFill/>
        </p:spPr>
        <p:txBody>
          <a:bodyPr wrap="square" rtlCol="0">
            <a:spAutoFit/>
          </a:bodyPr>
          <a:lstStyle/>
          <a:p>
            <a:r>
              <a:rPr lang="en-US" sz="4000" dirty="0"/>
              <a:t>Costs</a:t>
            </a:r>
          </a:p>
        </p:txBody>
      </p:sp>
      <p:sp>
        <p:nvSpPr>
          <p:cNvPr id="3" name="TextBox 2">
            <a:extLst>
              <a:ext uri="{FF2B5EF4-FFF2-40B4-BE49-F238E27FC236}">
                <a16:creationId xmlns:a16="http://schemas.microsoft.com/office/drawing/2014/main" id="{D380DC7A-7435-7042-9F3C-2D9213606173}"/>
              </a:ext>
            </a:extLst>
          </p:cNvPr>
          <p:cNvSpPr txBox="1"/>
          <p:nvPr/>
        </p:nvSpPr>
        <p:spPr>
          <a:xfrm>
            <a:off x="7304690" y="777766"/>
            <a:ext cx="3184634" cy="707886"/>
          </a:xfrm>
          <a:prstGeom prst="rect">
            <a:avLst/>
          </a:prstGeom>
          <a:noFill/>
        </p:spPr>
        <p:txBody>
          <a:bodyPr wrap="square" rtlCol="0">
            <a:spAutoFit/>
          </a:bodyPr>
          <a:lstStyle/>
          <a:p>
            <a:r>
              <a:rPr lang="en-US" sz="4000" dirty="0"/>
              <a:t>Prevention</a:t>
            </a:r>
          </a:p>
        </p:txBody>
      </p:sp>
      <p:sp>
        <p:nvSpPr>
          <p:cNvPr id="4" name="TextBox 3">
            <a:extLst>
              <a:ext uri="{FF2B5EF4-FFF2-40B4-BE49-F238E27FC236}">
                <a16:creationId xmlns:a16="http://schemas.microsoft.com/office/drawing/2014/main" id="{2C422F5D-F446-9140-AF1A-D8A8D3D0D89C}"/>
              </a:ext>
            </a:extLst>
          </p:cNvPr>
          <p:cNvSpPr txBox="1"/>
          <p:nvPr/>
        </p:nvSpPr>
        <p:spPr>
          <a:xfrm>
            <a:off x="515007" y="1755228"/>
            <a:ext cx="5144814" cy="2230739"/>
          </a:xfrm>
          <a:prstGeom prst="rect">
            <a:avLst/>
          </a:prstGeom>
          <a:solidFill>
            <a:schemeClr val="accent1">
              <a:lumMod val="40000"/>
              <a:lumOff val="60000"/>
            </a:schemeClr>
          </a:solidFill>
        </p:spPr>
        <p:txBody>
          <a:bodyPr wrap="square" rtlCol="0">
            <a:spAutoFit/>
          </a:bodyPr>
          <a:lstStyle/>
          <a:p>
            <a:pPr marL="285750" indent="-285750">
              <a:lnSpc>
                <a:spcPct val="200000"/>
              </a:lnSpc>
              <a:buFont typeface="Arial" panose="020B0604020202020204" pitchFamily="34" charset="0"/>
              <a:buChar char="•"/>
            </a:pPr>
            <a:r>
              <a:rPr lang="en-US" dirty="0">
                <a:solidFill>
                  <a:srgbClr val="FF0000"/>
                </a:solidFill>
              </a:rPr>
              <a:t>The U.S. Treasury Department has fined Capital One $80 million for careless network security practices. </a:t>
            </a:r>
          </a:p>
          <a:p>
            <a:pPr marL="285750" indent="-285750">
              <a:lnSpc>
                <a:spcPct val="200000"/>
              </a:lnSpc>
              <a:buFont typeface="Arial" panose="020B0604020202020204" pitchFamily="34" charset="0"/>
              <a:buChar char="•"/>
            </a:pPr>
            <a:endParaRPr lang="en-US" dirty="0">
              <a:solidFill>
                <a:srgbClr val="FF0000"/>
              </a:solidFill>
            </a:endParaRPr>
          </a:p>
        </p:txBody>
      </p:sp>
      <p:sp>
        <p:nvSpPr>
          <p:cNvPr id="6" name="TextBox 5">
            <a:extLst>
              <a:ext uri="{FF2B5EF4-FFF2-40B4-BE49-F238E27FC236}">
                <a16:creationId xmlns:a16="http://schemas.microsoft.com/office/drawing/2014/main" id="{16638FC7-538C-694B-80D8-10A37AC4F8C4}"/>
              </a:ext>
            </a:extLst>
          </p:cNvPr>
          <p:cNvSpPr txBox="1"/>
          <p:nvPr/>
        </p:nvSpPr>
        <p:spPr>
          <a:xfrm>
            <a:off x="6637283" y="1755227"/>
            <a:ext cx="5144814" cy="3338735"/>
          </a:xfrm>
          <a:prstGeom prst="rect">
            <a:avLst/>
          </a:prstGeom>
          <a:solidFill>
            <a:schemeClr val="accent3">
              <a:lumMod val="40000"/>
              <a:lumOff val="60000"/>
            </a:schemeClr>
          </a:solidFill>
        </p:spPr>
        <p:txBody>
          <a:bodyPr wrap="square" rtlCol="0">
            <a:spAutoFit/>
          </a:bodyPr>
          <a:lstStyle/>
          <a:p>
            <a:pPr marL="285750" indent="-285750">
              <a:lnSpc>
                <a:spcPct val="200000"/>
              </a:lnSpc>
              <a:buFont typeface="Arial" panose="020B0604020202020204" pitchFamily="34" charset="0"/>
              <a:buChar char="•"/>
            </a:pPr>
            <a:r>
              <a:rPr lang="en-US" dirty="0">
                <a:solidFill>
                  <a:srgbClr val="FF0000"/>
                </a:solidFill>
              </a:rPr>
              <a:t>Enhance Network Security</a:t>
            </a:r>
          </a:p>
          <a:p>
            <a:pPr marL="285750" indent="-285750">
              <a:lnSpc>
                <a:spcPct val="200000"/>
              </a:lnSpc>
              <a:buFont typeface="Arial" panose="020B0604020202020204" pitchFamily="34" charset="0"/>
              <a:buChar char="•"/>
            </a:pPr>
            <a:r>
              <a:rPr lang="en-US" dirty="0">
                <a:solidFill>
                  <a:srgbClr val="FF0000"/>
                </a:solidFill>
              </a:rPr>
              <a:t>Fix Misconfiguration on WAF</a:t>
            </a:r>
          </a:p>
          <a:p>
            <a:pPr marL="285750" indent="-285750">
              <a:lnSpc>
                <a:spcPct val="200000"/>
              </a:lnSpc>
              <a:buFont typeface="Arial" panose="020B0604020202020204" pitchFamily="34" charset="0"/>
              <a:buChar char="•"/>
            </a:pPr>
            <a:r>
              <a:rPr lang="en-US" dirty="0">
                <a:solidFill>
                  <a:srgbClr val="FF0000"/>
                </a:solidFill>
              </a:rPr>
              <a:t>Security Logs and events</a:t>
            </a:r>
          </a:p>
          <a:p>
            <a:pPr marL="285750" indent="-285750">
              <a:lnSpc>
                <a:spcPct val="200000"/>
              </a:lnSpc>
              <a:buFont typeface="Arial" panose="020B0604020202020204" pitchFamily="34" charset="0"/>
              <a:buChar char="•"/>
            </a:pPr>
            <a:r>
              <a:rPr lang="en-US" dirty="0">
                <a:solidFill>
                  <a:srgbClr val="FF0000"/>
                </a:solidFill>
              </a:rPr>
              <a:t>Vulnerability Data</a:t>
            </a:r>
          </a:p>
          <a:p>
            <a:pPr marL="285750" indent="-285750">
              <a:lnSpc>
                <a:spcPct val="200000"/>
              </a:lnSpc>
              <a:buFont typeface="Arial" panose="020B0604020202020204" pitchFamily="34" charset="0"/>
              <a:buChar char="•"/>
            </a:pPr>
            <a:r>
              <a:rPr lang="en-US" dirty="0">
                <a:solidFill>
                  <a:srgbClr val="FF0000"/>
                </a:solidFill>
              </a:rPr>
              <a:t>Implement IDS/IPS systems</a:t>
            </a:r>
          </a:p>
          <a:p>
            <a:pPr>
              <a:lnSpc>
                <a:spcPct val="200000"/>
              </a:lnSpc>
            </a:pPr>
            <a:endParaRPr lang="en-US" dirty="0">
              <a:solidFill>
                <a:srgbClr val="FF0000"/>
              </a:solidFill>
            </a:endParaRPr>
          </a:p>
        </p:txBody>
      </p:sp>
    </p:spTree>
    <p:extLst>
      <p:ext uri="{BB962C8B-B14F-4D97-AF65-F5344CB8AC3E}">
        <p14:creationId xmlns:p14="http://schemas.microsoft.com/office/powerpoint/2010/main" val="62299747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120</TotalTime>
  <Words>450</Words>
  <Application>Microsoft Macintosh PowerPoint</Application>
  <PresentationFormat>Widescreen</PresentationFormat>
  <Paragraphs>101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Corbel</vt:lpstr>
      <vt:lpstr>Wingdings 2</vt:lpstr>
      <vt:lpstr>Frame</vt:lpstr>
      <vt:lpstr>Data Breach Case Study</vt:lpstr>
      <vt:lpstr>Attack Category (Data Leaks, Intrusion, </vt:lpstr>
      <vt:lpstr>PowerPoint Presentation</vt:lpstr>
      <vt:lpstr>Timeline</vt:lpstr>
      <vt:lpstr>Vulnerabilities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 Case Study</dc:title>
  <dc:creator>Coreen Ryskamp</dc:creator>
  <cp:lastModifiedBy>keerthana madhavaan</cp:lastModifiedBy>
  <cp:revision>11</cp:revision>
  <dcterms:created xsi:type="dcterms:W3CDTF">2020-05-13T19:30:08Z</dcterms:created>
  <dcterms:modified xsi:type="dcterms:W3CDTF">2020-08-16T22:23:36Z</dcterms:modified>
</cp:coreProperties>
</file>