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70" r:id="rId3"/>
    <p:sldId id="271" r:id="rId4"/>
    <p:sldId id="272" r:id="rId5"/>
    <p:sldId id="273" r:id="rId6"/>
    <p:sldId id="274" r:id="rId7"/>
    <p:sldId id="259" r:id="rId8"/>
    <p:sldId id="261" r:id="rId9"/>
    <p:sldId id="262" r:id="rId10"/>
    <p:sldId id="263" r:id="rId11"/>
    <p:sldId id="265" r:id="rId12"/>
    <p:sldId id="264" r:id="rId13"/>
    <p:sldId id="266" r:id="rId14"/>
    <p:sldId id="267" r:id="rId15"/>
    <p:sldId id="26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C9A1EB0-92DB-4EC6-94B6-41F27FF72E42}"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25B92-5C92-4374-A99B-EFDB9EB4B4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9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A1EB0-92DB-4EC6-94B6-41F27FF72E42}"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25B92-5C92-4374-A99B-EFDB9EB4B41A}" type="slidenum">
              <a:rPr lang="en-IN" smtClean="0"/>
              <a:t>‹#›</a:t>
            </a:fld>
            <a:endParaRPr lang="en-IN"/>
          </a:p>
        </p:txBody>
      </p:sp>
    </p:spTree>
    <p:extLst>
      <p:ext uri="{BB962C8B-B14F-4D97-AF65-F5344CB8AC3E}">
        <p14:creationId xmlns:p14="http://schemas.microsoft.com/office/powerpoint/2010/main" val="309794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A1EB0-92DB-4EC6-94B6-41F27FF72E42}"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25B92-5C92-4374-A99B-EFDB9EB4B41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60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A1EB0-92DB-4EC6-94B6-41F27FF72E42}"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25B92-5C92-4374-A99B-EFDB9EB4B41A}" type="slidenum">
              <a:rPr lang="en-IN" smtClean="0"/>
              <a:t>‹#›</a:t>
            </a:fld>
            <a:endParaRPr lang="en-IN"/>
          </a:p>
        </p:txBody>
      </p:sp>
    </p:spTree>
    <p:extLst>
      <p:ext uri="{BB962C8B-B14F-4D97-AF65-F5344CB8AC3E}">
        <p14:creationId xmlns:p14="http://schemas.microsoft.com/office/powerpoint/2010/main" val="399896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9A1EB0-92DB-4EC6-94B6-41F27FF72E42}"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025B92-5C92-4374-A99B-EFDB9EB4B4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6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9A1EB0-92DB-4EC6-94B6-41F27FF72E42}"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25B92-5C92-4374-A99B-EFDB9EB4B41A}" type="slidenum">
              <a:rPr lang="en-IN" smtClean="0"/>
              <a:t>‹#›</a:t>
            </a:fld>
            <a:endParaRPr lang="en-IN"/>
          </a:p>
        </p:txBody>
      </p:sp>
    </p:spTree>
    <p:extLst>
      <p:ext uri="{BB962C8B-B14F-4D97-AF65-F5344CB8AC3E}">
        <p14:creationId xmlns:p14="http://schemas.microsoft.com/office/powerpoint/2010/main" val="271850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9A1EB0-92DB-4EC6-94B6-41F27FF72E42}"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025B92-5C92-4374-A99B-EFDB9EB4B41A}" type="slidenum">
              <a:rPr lang="en-IN" smtClean="0"/>
              <a:t>‹#›</a:t>
            </a:fld>
            <a:endParaRPr lang="en-IN"/>
          </a:p>
        </p:txBody>
      </p:sp>
    </p:spTree>
    <p:extLst>
      <p:ext uri="{BB962C8B-B14F-4D97-AF65-F5344CB8AC3E}">
        <p14:creationId xmlns:p14="http://schemas.microsoft.com/office/powerpoint/2010/main" val="240246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9A1EB0-92DB-4EC6-94B6-41F27FF72E42}"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025B92-5C92-4374-A99B-EFDB9EB4B41A}" type="slidenum">
              <a:rPr lang="en-IN" smtClean="0"/>
              <a:t>‹#›</a:t>
            </a:fld>
            <a:endParaRPr lang="en-IN"/>
          </a:p>
        </p:txBody>
      </p:sp>
    </p:spTree>
    <p:extLst>
      <p:ext uri="{BB962C8B-B14F-4D97-AF65-F5344CB8AC3E}">
        <p14:creationId xmlns:p14="http://schemas.microsoft.com/office/powerpoint/2010/main" val="403782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A1EB0-92DB-4EC6-94B6-41F27FF72E42}"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025B92-5C92-4374-A99B-EFDB9EB4B41A}" type="slidenum">
              <a:rPr lang="en-IN" smtClean="0"/>
              <a:t>‹#›</a:t>
            </a:fld>
            <a:endParaRPr lang="en-IN"/>
          </a:p>
        </p:txBody>
      </p:sp>
    </p:spTree>
    <p:extLst>
      <p:ext uri="{BB962C8B-B14F-4D97-AF65-F5344CB8AC3E}">
        <p14:creationId xmlns:p14="http://schemas.microsoft.com/office/powerpoint/2010/main" val="400143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A1EB0-92DB-4EC6-94B6-41F27FF72E42}"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25B92-5C92-4374-A99B-EFDB9EB4B41A}" type="slidenum">
              <a:rPr lang="en-IN" smtClean="0"/>
              <a:t>‹#›</a:t>
            </a:fld>
            <a:endParaRPr lang="en-IN"/>
          </a:p>
        </p:txBody>
      </p:sp>
    </p:spTree>
    <p:extLst>
      <p:ext uri="{BB962C8B-B14F-4D97-AF65-F5344CB8AC3E}">
        <p14:creationId xmlns:p14="http://schemas.microsoft.com/office/powerpoint/2010/main" val="72872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9A1EB0-92DB-4EC6-94B6-41F27FF72E42}"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025B92-5C92-4374-A99B-EFDB9EB4B4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06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9A1EB0-92DB-4EC6-94B6-41F27FF72E42}" type="datetimeFigureOut">
              <a:rPr lang="en-IN" smtClean="0"/>
              <a:t>05-11-2024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025B92-5C92-4374-A99B-EFDB9EB4B41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30828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6F3D71-F649-7A37-EE7F-21B947E5C767}"/>
              </a:ext>
            </a:extLst>
          </p:cNvPr>
          <p:cNvSpPr>
            <a:spLocks noGrp="1"/>
          </p:cNvSpPr>
          <p:nvPr>
            <p:ph type="ctrTitle"/>
          </p:nvPr>
        </p:nvSpPr>
        <p:spPr>
          <a:xfrm>
            <a:off x="465992" y="4766705"/>
            <a:ext cx="7772400" cy="1906657"/>
          </a:xfrm>
        </p:spPr>
        <p:txBody>
          <a:bodyPr>
            <a:normAutofit/>
          </a:bodyPr>
          <a:lstStyle/>
          <a:p>
            <a:r>
              <a:rPr lang="en-IN" dirty="0"/>
              <a:t>FINANCE AND SUPPLY CHAIN ANALYTICS</a:t>
            </a:r>
            <a:endParaRPr lang="en-IN" sz="2500" dirty="0">
              <a:solidFill>
                <a:schemeClr val="accent2">
                  <a:lumMod val="75000"/>
                </a:schemeClr>
              </a:solidFill>
            </a:endParaRPr>
          </a:p>
        </p:txBody>
      </p:sp>
      <p:sp>
        <p:nvSpPr>
          <p:cNvPr id="8" name="Subtitle 7">
            <a:extLst>
              <a:ext uri="{FF2B5EF4-FFF2-40B4-BE49-F238E27FC236}">
                <a16:creationId xmlns:a16="http://schemas.microsoft.com/office/drawing/2014/main" id="{6D0F8B37-CCAF-E729-0A4E-F8BFDD41234F}"/>
              </a:ext>
            </a:extLst>
          </p:cNvPr>
          <p:cNvSpPr>
            <a:spLocks noGrp="1"/>
          </p:cNvSpPr>
          <p:nvPr>
            <p:ph type="subTitle" idx="1"/>
          </p:nvPr>
        </p:nvSpPr>
        <p:spPr/>
        <p:txBody>
          <a:bodyPr/>
          <a:lstStyle/>
          <a:p>
            <a:r>
              <a:rPr lang="en-IN" dirty="0">
                <a:solidFill>
                  <a:schemeClr val="accent1">
                    <a:lumMod val="75000"/>
                  </a:schemeClr>
                </a:solidFill>
              </a:rPr>
              <a:t>Presented by </a:t>
            </a:r>
            <a:r>
              <a:rPr lang="en-IN" sz="2200" dirty="0">
                <a:solidFill>
                  <a:schemeClr val="accent1">
                    <a:lumMod val="75000"/>
                  </a:schemeClr>
                </a:solidFill>
                <a:latin typeface="+mj-lt"/>
              </a:rPr>
              <a:t>IMRAN</a:t>
            </a:r>
          </a:p>
        </p:txBody>
      </p:sp>
      <p:sp>
        <p:nvSpPr>
          <p:cNvPr id="9" name="Rectangle 8">
            <a:extLst>
              <a:ext uri="{FF2B5EF4-FFF2-40B4-BE49-F238E27FC236}">
                <a16:creationId xmlns:a16="http://schemas.microsoft.com/office/drawing/2014/main" id="{AA1272C8-83E5-636E-2B85-A7B4435E8208}"/>
              </a:ext>
            </a:extLst>
          </p:cNvPr>
          <p:cNvSpPr/>
          <p:nvPr/>
        </p:nvSpPr>
        <p:spPr>
          <a:xfrm>
            <a:off x="-13189" y="0"/>
            <a:ext cx="12218378" cy="4574419"/>
          </a:xfrm>
          <a:prstGeom prst="rect">
            <a:avLst/>
          </a:prstGeom>
          <a:solidFill>
            <a:schemeClr val="accent1">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grpSp>
        <p:nvGrpSpPr>
          <p:cNvPr id="12" name="Graphic 10">
            <a:extLst>
              <a:ext uri="{FF2B5EF4-FFF2-40B4-BE49-F238E27FC236}">
                <a16:creationId xmlns:a16="http://schemas.microsoft.com/office/drawing/2014/main" id="{AC7D48BF-77F7-5B74-746D-5AF9FAE26C54}"/>
              </a:ext>
            </a:extLst>
          </p:cNvPr>
          <p:cNvGrpSpPr/>
          <p:nvPr/>
        </p:nvGrpSpPr>
        <p:grpSpPr>
          <a:xfrm>
            <a:off x="6642588" y="2744789"/>
            <a:ext cx="1323243" cy="1619252"/>
            <a:chOff x="6112685" y="2276340"/>
            <a:chExt cx="1678140" cy="1619252"/>
          </a:xfrm>
        </p:grpSpPr>
        <p:sp>
          <p:nvSpPr>
            <p:cNvPr id="13" name="Freeform: Shape 12">
              <a:extLst>
                <a:ext uri="{FF2B5EF4-FFF2-40B4-BE49-F238E27FC236}">
                  <a16:creationId xmlns:a16="http://schemas.microsoft.com/office/drawing/2014/main" id="{6DEB991A-7DA7-0578-D7AF-D96380DA0D28}"/>
                </a:ext>
              </a:extLst>
            </p:cNvPr>
            <p:cNvSpPr/>
            <p:nvPr/>
          </p:nvSpPr>
          <p:spPr>
            <a:xfrm>
              <a:off x="6112760" y="2276340"/>
              <a:ext cx="1678065" cy="557425"/>
            </a:xfrm>
            <a:custGeom>
              <a:avLst/>
              <a:gdLst>
                <a:gd name="connsiteX0" fmla="*/ 809604 w 1678065"/>
                <a:gd name="connsiteY0" fmla="*/ 166 h 557425"/>
                <a:gd name="connsiteX1" fmla="*/ 1677460 w 1678065"/>
                <a:gd name="connsiteY1" fmla="*/ 268946 h 557425"/>
                <a:gd name="connsiteX2" fmla="*/ 868305 w 1678065"/>
                <a:gd name="connsiteY2" fmla="*/ 557226 h 557425"/>
                <a:gd name="connsiteX3" fmla="*/ 449 w 1678065"/>
                <a:gd name="connsiteY3" fmla="*/ 288446 h 557425"/>
                <a:gd name="connsiteX4" fmla="*/ 809604 w 1678065"/>
                <a:gd name="connsiteY4" fmla="*/ 166 h 5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065" h="557425">
                  <a:moveTo>
                    <a:pt x="809604" y="166"/>
                  </a:moveTo>
                  <a:cubicBezTo>
                    <a:pt x="1272380" y="-5262"/>
                    <a:pt x="1661176" y="115358"/>
                    <a:pt x="1677460" y="268946"/>
                  </a:cubicBezTo>
                  <a:cubicBezTo>
                    <a:pt x="1693743" y="422736"/>
                    <a:pt x="1331081" y="552000"/>
                    <a:pt x="868305" y="557226"/>
                  </a:cubicBezTo>
                  <a:cubicBezTo>
                    <a:pt x="405529" y="562855"/>
                    <a:pt x="16532" y="442236"/>
                    <a:pt x="449" y="288446"/>
                  </a:cubicBezTo>
                  <a:cubicBezTo>
                    <a:pt x="-15834" y="134858"/>
                    <a:pt x="346627" y="5594"/>
                    <a:pt x="809604" y="166"/>
                  </a:cubicBezTo>
                  <a:close/>
                </a:path>
              </a:pathLst>
            </a:custGeom>
            <a:gradFill>
              <a:gsLst>
                <a:gs pos="0">
                  <a:srgbClr val="E92D28"/>
                </a:gs>
                <a:gs pos="50000">
                  <a:srgbClr val="AB1620"/>
                </a:gs>
                <a:gs pos="100000">
                  <a:srgbClr val="6D0018"/>
                </a:gs>
              </a:gsLst>
              <a:lin ang="2700000" scaled="1"/>
            </a:gradFill>
            <a:ln w="2000" cap="flat">
              <a:noFill/>
              <a:prstDash val="solid"/>
              <a:miter/>
            </a:ln>
          </p:spPr>
          <p:txBody>
            <a:bodyPr rtlCol="0" anchor="ctr"/>
            <a:lstStyle/>
            <a:p>
              <a:endParaRPr lang="en-IN" dirty="0"/>
            </a:p>
          </p:txBody>
        </p:sp>
        <p:sp>
          <p:nvSpPr>
            <p:cNvPr id="14" name="Freeform: Shape 13">
              <a:extLst>
                <a:ext uri="{FF2B5EF4-FFF2-40B4-BE49-F238E27FC236}">
                  <a16:creationId xmlns:a16="http://schemas.microsoft.com/office/drawing/2014/main" id="{15847C8E-24EF-2C30-FE69-0ED4456DA057}"/>
                </a:ext>
              </a:extLst>
            </p:cNvPr>
            <p:cNvSpPr/>
            <p:nvPr/>
          </p:nvSpPr>
          <p:spPr>
            <a:xfrm>
              <a:off x="6112685" y="2589323"/>
              <a:ext cx="1678015" cy="593598"/>
            </a:xfrm>
            <a:custGeom>
              <a:avLst/>
              <a:gdLst>
                <a:gd name="connsiteX0" fmla="*/ 525 w 1678015"/>
                <a:gd name="connsiteY0" fmla="*/ 324255 h 593598"/>
                <a:gd name="connsiteX1" fmla="*/ 525 w 1678015"/>
                <a:gd name="connsiteY1" fmla="*/ 304554 h 593598"/>
                <a:gd name="connsiteX2" fmla="*/ 525 w 1678015"/>
                <a:gd name="connsiteY2" fmla="*/ -10 h 593598"/>
                <a:gd name="connsiteX3" fmla="*/ 927 w 1678015"/>
                <a:gd name="connsiteY3" fmla="*/ -10 h 593598"/>
                <a:gd name="connsiteX4" fmla="*/ 927 w 1678015"/>
                <a:gd name="connsiteY4" fmla="*/ 19490 h 593598"/>
                <a:gd name="connsiteX5" fmla="*/ 868782 w 1678015"/>
                <a:gd name="connsiteY5" fmla="*/ 288471 h 593598"/>
                <a:gd name="connsiteX6" fmla="*/ 1677937 w 1678015"/>
                <a:gd name="connsiteY6" fmla="*/ 19892 h 593598"/>
                <a:gd name="connsiteX7" fmla="*/ 1677937 w 1678015"/>
                <a:gd name="connsiteY7" fmla="*/ 324456 h 593598"/>
                <a:gd name="connsiteX8" fmla="*/ 1677334 w 1678015"/>
                <a:gd name="connsiteY8" fmla="*/ 324456 h 593598"/>
                <a:gd name="connsiteX9" fmla="*/ 868179 w 1678015"/>
                <a:gd name="connsiteY9" fmla="*/ 593437 h 593598"/>
                <a:gd name="connsiteX10" fmla="*/ 525 w 1678015"/>
                <a:gd name="connsiteY10" fmla="*/ 324255 h 593598"/>
                <a:gd name="connsiteX11" fmla="*/ 525 w 1678015"/>
                <a:gd name="connsiteY11" fmla="*/ 324255 h 59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015" h="593598">
                  <a:moveTo>
                    <a:pt x="525" y="324255"/>
                  </a:moveTo>
                  <a:cubicBezTo>
                    <a:pt x="-280" y="317621"/>
                    <a:pt x="-280" y="310987"/>
                    <a:pt x="525" y="304554"/>
                  </a:cubicBezTo>
                  <a:lnTo>
                    <a:pt x="525" y="-10"/>
                  </a:lnTo>
                  <a:lnTo>
                    <a:pt x="927" y="-10"/>
                  </a:lnTo>
                  <a:cubicBezTo>
                    <a:pt x="123" y="6423"/>
                    <a:pt x="324" y="12856"/>
                    <a:pt x="927" y="19490"/>
                  </a:cubicBezTo>
                  <a:cubicBezTo>
                    <a:pt x="17009" y="173280"/>
                    <a:pt x="406006" y="293698"/>
                    <a:pt x="868782" y="288471"/>
                  </a:cubicBezTo>
                  <a:cubicBezTo>
                    <a:pt x="1311656" y="283244"/>
                    <a:pt x="1662659" y="164836"/>
                    <a:pt x="1677937" y="19892"/>
                  </a:cubicBezTo>
                  <a:lnTo>
                    <a:pt x="1677937" y="324456"/>
                  </a:lnTo>
                  <a:lnTo>
                    <a:pt x="1677334" y="324456"/>
                  </a:lnTo>
                  <a:cubicBezTo>
                    <a:pt x="1662457" y="469400"/>
                    <a:pt x="1311254" y="588210"/>
                    <a:pt x="868179" y="593437"/>
                  </a:cubicBezTo>
                  <a:cubicBezTo>
                    <a:pt x="405604" y="598463"/>
                    <a:pt x="16607" y="478044"/>
                    <a:pt x="525" y="324255"/>
                  </a:cubicBezTo>
                  <a:lnTo>
                    <a:pt x="525" y="324255"/>
                  </a:lnTo>
                  <a:close/>
                </a:path>
              </a:pathLst>
            </a:custGeom>
            <a:gradFill>
              <a:gsLst>
                <a:gs pos="0">
                  <a:srgbClr val="E92D28"/>
                </a:gs>
                <a:gs pos="50000">
                  <a:srgbClr val="AB1620"/>
                </a:gs>
                <a:gs pos="100000">
                  <a:srgbClr val="6D0018"/>
                </a:gs>
              </a:gsLst>
              <a:lin ang="2700000" scaled="1"/>
            </a:gradFill>
            <a:ln w="2000"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5492C948-C54B-6DCC-F0EC-49CF769624C5}"/>
                </a:ext>
              </a:extLst>
            </p:cNvPr>
            <p:cNvSpPr/>
            <p:nvPr/>
          </p:nvSpPr>
          <p:spPr>
            <a:xfrm>
              <a:off x="6112685" y="2945753"/>
              <a:ext cx="1678015" cy="593409"/>
            </a:xfrm>
            <a:custGeom>
              <a:avLst/>
              <a:gdLst>
                <a:gd name="connsiteX0" fmla="*/ 525 w 1678015"/>
                <a:gd name="connsiteY0" fmla="*/ 324255 h 593409"/>
                <a:gd name="connsiteX1" fmla="*/ 525 w 1678015"/>
                <a:gd name="connsiteY1" fmla="*/ 304554 h 593409"/>
                <a:gd name="connsiteX2" fmla="*/ 525 w 1678015"/>
                <a:gd name="connsiteY2" fmla="*/ -10 h 593409"/>
                <a:gd name="connsiteX3" fmla="*/ 927 w 1678015"/>
                <a:gd name="connsiteY3" fmla="*/ -10 h 593409"/>
                <a:gd name="connsiteX4" fmla="*/ 927 w 1678015"/>
                <a:gd name="connsiteY4" fmla="*/ 19490 h 593409"/>
                <a:gd name="connsiteX5" fmla="*/ 868782 w 1678015"/>
                <a:gd name="connsiteY5" fmla="*/ 288471 h 593409"/>
                <a:gd name="connsiteX6" fmla="*/ 1677937 w 1678015"/>
                <a:gd name="connsiteY6" fmla="*/ 19892 h 593409"/>
                <a:gd name="connsiteX7" fmla="*/ 1677937 w 1678015"/>
                <a:gd name="connsiteY7" fmla="*/ 324255 h 593409"/>
                <a:gd name="connsiteX8" fmla="*/ 1677334 w 1678015"/>
                <a:gd name="connsiteY8" fmla="*/ 324255 h 593409"/>
                <a:gd name="connsiteX9" fmla="*/ 868380 w 1678015"/>
                <a:gd name="connsiteY9" fmla="*/ 593236 h 593409"/>
                <a:gd name="connsiteX10" fmla="*/ 525 w 1678015"/>
                <a:gd name="connsiteY10" fmla="*/ 324255 h 593409"/>
                <a:gd name="connsiteX11" fmla="*/ 525 w 1678015"/>
                <a:gd name="connsiteY11" fmla="*/ 324255 h 59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015" h="593409">
                  <a:moveTo>
                    <a:pt x="525" y="324255"/>
                  </a:moveTo>
                  <a:cubicBezTo>
                    <a:pt x="-280" y="317621"/>
                    <a:pt x="-280" y="310987"/>
                    <a:pt x="525" y="304554"/>
                  </a:cubicBezTo>
                  <a:lnTo>
                    <a:pt x="525" y="-10"/>
                  </a:lnTo>
                  <a:lnTo>
                    <a:pt x="927" y="-10"/>
                  </a:lnTo>
                  <a:cubicBezTo>
                    <a:pt x="123" y="6423"/>
                    <a:pt x="324" y="13057"/>
                    <a:pt x="927" y="19490"/>
                  </a:cubicBezTo>
                  <a:cubicBezTo>
                    <a:pt x="17009" y="173280"/>
                    <a:pt x="406006" y="293698"/>
                    <a:pt x="868782" y="288471"/>
                  </a:cubicBezTo>
                  <a:cubicBezTo>
                    <a:pt x="1311656" y="283244"/>
                    <a:pt x="1662659" y="164635"/>
                    <a:pt x="1677937" y="19892"/>
                  </a:cubicBezTo>
                  <a:lnTo>
                    <a:pt x="1677937" y="324255"/>
                  </a:lnTo>
                  <a:lnTo>
                    <a:pt x="1677334" y="324255"/>
                  </a:lnTo>
                  <a:cubicBezTo>
                    <a:pt x="1662659" y="469400"/>
                    <a:pt x="1311455" y="588009"/>
                    <a:pt x="868380" y="593236"/>
                  </a:cubicBezTo>
                  <a:cubicBezTo>
                    <a:pt x="405604" y="598463"/>
                    <a:pt x="16808" y="478044"/>
                    <a:pt x="525" y="324255"/>
                  </a:cubicBezTo>
                  <a:lnTo>
                    <a:pt x="525" y="324255"/>
                  </a:lnTo>
                  <a:close/>
                </a:path>
              </a:pathLst>
            </a:custGeom>
            <a:gradFill>
              <a:gsLst>
                <a:gs pos="0">
                  <a:srgbClr val="E92D28"/>
                </a:gs>
                <a:gs pos="50000">
                  <a:srgbClr val="AB1620"/>
                </a:gs>
                <a:gs pos="100000">
                  <a:srgbClr val="6D0018"/>
                </a:gs>
              </a:gsLst>
              <a:lin ang="2700000" scaled="1"/>
            </a:gradFill>
            <a:ln w="2000"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B9946798-F050-EC41-68E4-3F9095E7457A}"/>
                </a:ext>
              </a:extLst>
            </p:cNvPr>
            <p:cNvSpPr/>
            <p:nvPr/>
          </p:nvSpPr>
          <p:spPr>
            <a:xfrm>
              <a:off x="6112685" y="3301982"/>
              <a:ext cx="1678015" cy="593610"/>
            </a:xfrm>
            <a:custGeom>
              <a:avLst/>
              <a:gdLst>
                <a:gd name="connsiteX0" fmla="*/ 525 w 1678015"/>
                <a:gd name="connsiteY0" fmla="*/ 324255 h 593610"/>
                <a:gd name="connsiteX1" fmla="*/ 525 w 1678015"/>
                <a:gd name="connsiteY1" fmla="*/ 304554 h 593610"/>
                <a:gd name="connsiteX2" fmla="*/ 525 w 1678015"/>
                <a:gd name="connsiteY2" fmla="*/ -10 h 593610"/>
                <a:gd name="connsiteX3" fmla="*/ 927 w 1678015"/>
                <a:gd name="connsiteY3" fmla="*/ -10 h 593610"/>
                <a:gd name="connsiteX4" fmla="*/ 927 w 1678015"/>
                <a:gd name="connsiteY4" fmla="*/ 19490 h 593610"/>
                <a:gd name="connsiteX5" fmla="*/ 868782 w 1678015"/>
                <a:gd name="connsiteY5" fmla="*/ 288471 h 593610"/>
                <a:gd name="connsiteX6" fmla="*/ 1677937 w 1678015"/>
                <a:gd name="connsiteY6" fmla="*/ 19892 h 593610"/>
                <a:gd name="connsiteX7" fmla="*/ 1677937 w 1678015"/>
                <a:gd name="connsiteY7" fmla="*/ 324456 h 593610"/>
                <a:gd name="connsiteX8" fmla="*/ 1677334 w 1678015"/>
                <a:gd name="connsiteY8" fmla="*/ 324456 h 593610"/>
                <a:gd name="connsiteX9" fmla="*/ 868179 w 1678015"/>
                <a:gd name="connsiteY9" fmla="*/ 593437 h 593610"/>
                <a:gd name="connsiteX10" fmla="*/ 525 w 1678015"/>
                <a:gd name="connsiteY10" fmla="*/ 324255 h 5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015" h="593610">
                  <a:moveTo>
                    <a:pt x="525" y="324255"/>
                  </a:moveTo>
                  <a:cubicBezTo>
                    <a:pt x="-280" y="317621"/>
                    <a:pt x="-280" y="310987"/>
                    <a:pt x="525" y="304554"/>
                  </a:cubicBezTo>
                  <a:lnTo>
                    <a:pt x="525" y="-10"/>
                  </a:lnTo>
                  <a:lnTo>
                    <a:pt x="927" y="-10"/>
                  </a:lnTo>
                  <a:cubicBezTo>
                    <a:pt x="123" y="6423"/>
                    <a:pt x="324" y="13057"/>
                    <a:pt x="927" y="19490"/>
                  </a:cubicBezTo>
                  <a:cubicBezTo>
                    <a:pt x="17009" y="173280"/>
                    <a:pt x="406006" y="293698"/>
                    <a:pt x="868782" y="288471"/>
                  </a:cubicBezTo>
                  <a:cubicBezTo>
                    <a:pt x="1311656" y="283244"/>
                    <a:pt x="1662659" y="164836"/>
                    <a:pt x="1677937" y="19892"/>
                  </a:cubicBezTo>
                  <a:lnTo>
                    <a:pt x="1677937" y="324456"/>
                  </a:lnTo>
                  <a:lnTo>
                    <a:pt x="1677334" y="324456"/>
                  </a:lnTo>
                  <a:cubicBezTo>
                    <a:pt x="1662457" y="469601"/>
                    <a:pt x="1311254" y="588210"/>
                    <a:pt x="868179" y="593437"/>
                  </a:cubicBezTo>
                  <a:cubicBezTo>
                    <a:pt x="405604" y="598664"/>
                    <a:pt x="16808" y="478044"/>
                    <a:pt x="525" y="324255"/>
                  </a:cubicBezTo>
                  <a:close/>
                </a:path>
              </a:pathLst>
            </a:custGeom>
            <a:gradFill>
              <a:gsLst>
                <a:gs pos="0">
                  <a:srgbClr val="E92D28"/>
                </a:gs>
                <a:gs pos="50000">
                  <a:srgbClr val="AB1620"/>
                </a:gs>
                <a:gs pos="100000">
                  <a:srgbClr val="6D0018"/>
                </a:gs>
              </a:gsLst>
              <a:lin ang="2700000" scaled="1"/>
            </a:gradFill>
            <a:ln w="2000" cap="flat">
              <a:noFill/>
              <a:prstDash val="solid"/>
              <a:miter/>
            </a:ln>
          </p:spPr>
          <p:txBody>
            <a:bodyPr rtlCol="0" anchor="ctr"/>
            <a:lstStyle/>
            <a:p>
              <a:endParaRPr lang="en-IN"/>
            </a:p>
          </p:txBody>
        </p:sp>
      </p:grpSp>
      <p:sp>
        <p:nvSpPr>
          <p:cNvPr id="18" name="TextBox 17">
            <a:extLst>
              <a:ext uri="{FF2B5EF4-FFF2-40B4-BE49-F238E27FC236}">
                <a16:creationId xmlns:a16="http://schemas.microsoft.com/office/drawing/2014/main" id="{2ED86D81-E9D0-36D2-DC8A-2D73EE0A3CCC}"/>
              </a:ext>
            </a:extLst>
          </p:cNvPr>
          <p:cNvSpPr txBox="1"/>
          <p:nvPr/>
        </p:nvSpPr>
        <p:spPr>
          <a:xfrm>
            <a:off x="2061796" y="2815751"/>
            <a:ext cx="4580792" cy="1477328"/>
          </a:xfrm>
          <a:prstGeom prst="rect">
            <a:avLst/>
          </a:prstGeom>
          <a:noFill/>
        </p:spPr>
        <p:txBody>
          <a:bodyPr wrap="square" rtlCol="0">
            <a:spAutoFit/>
          </a:bodyPr>
          <a:lstStyle/>
          <a:p>
            <a:r>
              <a:rPr lang="en-IN" sz="9000" dirty="0">
                <a:latin typeface="+mj-lt"/>
              </a:rPr>
              <a:t>SQL PROJECT</a:t>
            </a:r>
          </a:p>
        </p:txBody>
      </p:sp>
    </p:spTree>
    <p:extLst>
      <p:ext uri="{BB962C8B-B14F-4D97-AF65-F5344CB8AC3E}">
        <p14:creationId xmlns:p14="http://schemas.microsoft.com/office/powerpoint/2010/main" val="3676135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A5977-DD5D-FDA6-972D-6B296368B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385D0F-C848-4FF0-F614-B64783018781}"/>
              </a:ext>
            </a:extLst>
          </p:cNvPr>
          <p:cNvSpPr>
            <a:spLocks noGrp="1"/>
          </p:cNvSpPr>
          <p:nvPr>
            <p:ph type="title"/>
          </p:nvPr>
        </p:nvSpPr>
        <p:spPr>
          <a:xfrm>
            <a:off x="918464" y="701627"/>
            <a:ext cx="9720072" cy="703384"/>
          </a:xfrm>
        </p:spPr>
        <p:txBody>
          <a:bodyPr>
            <a:normAutofit/>
          </a:bodyPr>
          <a:lstStyle/>
          <a:p>
            <a:r>
              <a:rPr lang="en-IN" sz="3500" dirty="0"/>
              <a:t>REPORT OF PRIME customers in 2021 by net sales</a:t>
            </a:r>
          </a:p>
        </p:txBody>
      </p:sp>
      <p:sp>
        <p:nvSpPr>
          <p:cNvPr id="8" name="Text Placeholder 7">
            <a:extLst>
              <a:ext uri="{FF2B5EF4-FFF2-40B4-BE49-F238E27FC236}">
                <a16:creationId xmlns:a16="http://schemas.microsoft.com/office/drawing/2014/main" id="{4E07882A-6B6B-A322-546B-14F751574BEE}"/>
              </a:ext>
            </a:extLst>
          </p:cNvPr>
          <p:cNvSpPr>
            <a:spLocks noGrp="1"/>
          </p:cNvSpPr>
          <p:nvPr>
            <p:ph type="body" idx="1"/>
          </p:nvPr>
        </p:nvSpPr>
        <p:spPr>
          <a:xfrm>
            <a:off x="1023620" y="1611469"/>
            <a:ext cx="4754880" cy="822960"/>
          </a:xfrm>
        </p:spPr>
        <p:txBody>
          <a:bodyPr/>
          <a:lstStyle/>
          <a:p>
            <a:r>
              <a:rPr lang="en-IN" dirty="0"/>
              <a:t>SQL Query</a:t>
            </a:r>
          </a:p>
        </p:txBody>
      </p:sp>
      <p:sp>
        <p:nvSpPr>
          <p:cNvPr id="9" name="Text Placeholder 8">
            <a:extLst>
              <a:ext uri="{FF2B5EF4-FFF2-40B4-BE49-F238E27FC236}">
                <a16:creationId xmlns:a16="http://schemas.microsoft.com/office/drawing/2014/main" id="{E2E9289C-639D-065B-0179-489B99C2AC05}"/>
              </a:ext>
            </a:extLst>
          </p:cNvPr>
          <p:cNvSpPr>
            <a:spLocks noGrp="1"/>
          </p:cNvSpPr>
          <p:nvPr>
            <p:ph type="body" sz="quarter" idx="3"/>
          </p:nvPr>
        </p:nvSpPr>
        <p:spPr>
          <a:xfrm>
            <a:off x="6658390" y="1611469"/>
            <a:ext cx="4754880" cy="822960"/>
          </a:xfrm>
        </p:spPr>
        <p:txBody>
          <a:bodyPr/>
          <a:lstStyle/>
          <a:p>
            <a:r>
              <a:rPr lang="en-IN" dirty="0"/>
              <a:t>Output</a:t>
            </a:r>
          </a:p>
        </p:txBody>
      </p:sp>
      <p:sp>
        <p:nvSpPr>
          <p:cNvPr id="3" name="TextBox 2">
            <a:extLst>
              <a:ext uri="{FF2B5EF4-FFF2-40B4-BE49-F238E27FC236}">
                <a16:creationId xmlns:a16="http://schemas.microsoft.com/office/drawing/2014/main" id="{7AF111AD-5884-26F9-F4E0-758AFCC4D50A}"/>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pic>
        <p:nvPicPr>
          <p:cNvPr id="23" name="Content Placeholder 22">
            <a:extLst>
              <a:ext uri="{FF2B5EF4-FFF2-40B4-BE49-F238E27FC236}">
                <a16:creationId xmlns:a16="http://schemas.microsoft.com/office/drawing/2014/main" id="{432C624B-B96E-015F-8028-9DD16B48F39D}"/>
              </a:ext>
            </a:extLst>
          </p:cNvPr>
          <p:cNvPicPr>
            <a:picLocks noGrp="1" noChangeAspect="1"/>
          </p:cNvPicPr>
          <p:nvPr>
            <p:ph sz="half" idx="2"/>
          </p:nvPr>
        </p:nvPicPr>
        <p:blipFill>
          <a:blip r:embed="rId2"/>
          <a:stretch>
            <a:fillRect/>
          </a:stretch>
        </p:blipFill>
        <p:spPr>
          <a:xfrm>
            <a:off x="698622" y="2799149"/>
            <a:ext cx="4754562" cy="2327354"/>
          </a:xfrm>
        </p:spPr>
      </p:pic>
      <p:pic>
        <p:nvPicPr>
          <p:cNvPr id="25" name="Picture 24">
            <a:extLst>
              <a:ext uri="{FF2B5EF4-FFF2-40B4-BE49-F238E27FC236}">
                <a16:creationId xmlns:a16="http://schemas.microsoft.com/office/drawing/2014/main" id="{DB1FC5CE-4B5B-2342-0C16-1FF5304AE1CE}"/>
              </a:ext>
            </a:extLst>
          </p:cNvPr>
          <p:cNvPicPr>
            <a:picLocks noChangeAspect="1"/>
          </p:cNvPicPr>
          <p:nvPr/>
        </p:nvPicPr>
        <p:blipFill>
          <a:blip r:embed="rId3"/>
          <a:stretch>
            <a:fillRect/>
          </a:stretch>
        </p:blipFill>
        <p:spPr>
          <a:xfrm>
            <a:off x="6619079" y="2374320"/>
            <a:ext cx="4258269" cy="1686592"/>
          </a:xfrm>
          <a:prstGeom prst="rect">
            <a:avLst/>
          </a:prstGeom>
        </p:spPr>
      </p:pic>
      <p:pic>
        <p:nvPicPr>
          <p:cNvPr id="30" name="Content Placeholder 29">
            <a:extLst>
              <a:ext uri="{FF2B5EF4-FFF2-40B4-BE49-F238E27FC236}">
                <a16:creationId xmlns:a16="http://schemas.microsoft.com/office/drawing/2014/main" id="{0E057ECA-3FE1-619C-C50D-69D89499B112}"/>
              </a:ext>
            </a:extLst>
          </p:cNvPr>
          <p:cNvPicPr>
            <a:picLocks noGrp="1" noChangeAspect="1"/>
          </p:cNvPicPr>
          <p:nvPr>
            <p:ph sz="quarter" idx="4"/>
          </p:nvPr>
        </p:nvPicPr>
        <p:blipFill>
          <a:blip r:embed="rId4"/>
          <a:stretch>
            <a:fillRect/>
          </a:stretch>
        </p:blipFill>
        <p:spPr>
          <a:xfrm>
            <a:off x="6619079" y="4454313"/>
            <a:ext cx="4582164" cy="1591408"/>
          </a:xfrm>
        </p:spPr>
      </p:pic>
      <p:sp>
        <p:nvSpPr>
          <p:cNvPr id="28" name="TextBox 27">
            <a:extLst>
              <a:ext uri="{FF2B5EF4-FFF2-40B4-BE49-F238E27FC236}">
                <a16:creationId xmlns:a16="http://schemas.microsoft.com/office/drawing/2014/main" id="{4E65530B-B3D5-D24B-6548-F44471FBD842}"/>
              </a:ext>
            </a:extLst>
          </p:cNvPr>
          <p:cNvSpPr txBox="1"/>
          <p:nvPr/>
        </p:nvSpPr>
        <p:spPr>
          <a:xfrm>
            <a:off x="8233273" y="2043674"/>
            <a:ext cx="676888" cy="369332"/>
          </a:xfrm>
          <a:prstGeom prst="rect">
            <a:avLst/>
          </a:prstGeom>
          <a:noFill/>
        </p:spPr>
        <p:txBody>
          <a:bodyPr wrap="square" rtlCol="0">
            <a:spAutoFit/>
          </a:bodyPr>
          <a:lstStyle/>
          <a:p>
            <a:r>
              <a:rPr lang="en-IN" dirty="0">
                <a:solidFill>
                  <a:schemeClr val="tx1">
                    <a:lumMod val="95000"/>
                    <a:lumOff val="5000"/>
                  </a:schemeClr>
                </a:solidFill>
                <a:latin typeface="+mj-lt"/>
              </a:rPr>
              <a:t>Top 5</a:t>
            </a:r>
          </a:p>
        </p:txBody>
      </p:sp>
      <p:sp>
        <p:nvSpPr>
          <p:cNvPr id="31" name="TextBox 30">
            <a:extLst>
              <a:ext uri="{FF2B5EF4-FFF2-40B4-BE49-F238E27FC236}">
                <a16:creationId xmlns:a16="http://schemas.microsoft.com/office/drawing/2014/main" id="{F946FD77-571F-667C-8951-B4826CBD2B5B}"/>
              </a:ext>
            </a:extLst>
          </p:cNvPr>
          <p:cNvSpPr txBox="1"/>
          <p:nvPr/>
        </p:nvSpPr>
        <p:spPr>
          <a:xfrm>
            <a:off x="8326297" y="4063558"/>
            <a:ext cx="843831" cy="369332"/>
          </a:xfrm>
          <a:prstGeom prst="rect">
            <a:avLst/>
          </a:prstGeom>
          <a:noFill/>
        </p:spPr>
        <p:txBody>
          <a:bodyPr wrap="square" rtlCol="0">
            <a:spAutoFit/>
          </a:bodyPr>
          <a:lstStyle/>
          <a:p>
            <a:r>
              <a:rPr lang="en-IN" dirty="0">
                <a:solidFill>
                  <a:schemeClr val="tx1">
                    <a:lumMod val="95000"/>
                    <a:lumOff val="5000"/>
                  </a:schemeClr>
                </a:solidFill>
                <a:latin typeface="+mj-lt"/>
              </a:rPr>
              <a:t>Bottom 5</a:t>
            </a:r>
          </a:p>
        </p:txBody>
      </p:sp>
      <p:sp>
        <p:nvSpPr>
          <p:cNvPr id="32" name="Rectangle 31">
            <a:extLst>
              <a:ext uri="{FF2B5EF4-FFF2-40B4-BE49-F238E27FC236}">
                <a16:creationId xmlns:a16="http://schemas.microsoft.com/office/drawing/2014/main" id="{A246027F-D864-F8B1-E401-F8197949F853}"/>
              </a:ext>
            </a:extLst>
          </p:cNvPr>
          <p:cNvSpPr/>
          <p:nvPr/>
        </p:nvSpPr>
        <p:spPr>
          <a:xfrm>
            <a:off x="6209641" y="1611469"/>
            <a:ext cx="133861" cy="454490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613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5E7C6-77BA-CCE9-6B46-643167C9D8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1B3053-0294-C182-C480-94B13F0D7620}"/>
              </a:ext>
            </a:extLst>
          </p:cNvPr>
          <p:cNvSpPr>
            <a:spLocks noGrp="1"/>
          </p:cNvSpPr>
          <p:nvPr>
            <p:ph type="title"/>
          </p:nvPr>
        </p:nvSpPr>
        <p:spPr>
          <a:xfrm>
            <a:off x="918464" y="701627"/>
            <a:ext cx="9720072" cy="703384"/>
          </a:xfrm>
        </p:spPr>
        <p:txBody>
          <a:bodyPr>
            <a:normAutofit/>
          </a:bodyPr>
          <a:lstStyle/>
          <a:p>
            <a:r>
              <a:rPr lang="en-IN" sz="3500" dirty="0"/>
              <a:t>REPORT OF KEY MARKETS in 2021 by net sales</a:t>
            </a:r>
          </a:p>
        </p:txBody>
      </p:sp>
      <p:sp>
        <p:nvSpPr>
          <p:cNvPr id="8" name="Text Placeholder 7">
            <a:extLst>
              <a:ext uri="{FF2B5EF4-FFF2-40B4-BE49-F238E27FC236}">
                <a16:creationId xmlns:a16="http://schemas.microsoft.com/office/drawing/2014/main" id="{C9FD5D88-26CB-D6B7-ABFA-03BF8CE65AFA}"/>
              </a:ext>
            </a:extLst>
          </p:cNvPr>
          <p:cNvSpPr>
            <a:spLocks noGrp="1"/>
          </p:cNvSpPr>
          <p:nvPr>
            <p:ph type="body" idx="1"/>
          </p:nvPr>
        </p:nvSpPr>
        <p:spPr>
          <a:xfrm>
            <a:off x="1023620" y="1611469"/>
            <a:ext cx="4754880" cy="822960"/>
          </a:xfrm>
        </p:spPr>
        <p:txBody>
          <a:bodyPr/>
          <a:lstStyle/>
          <a:p>
            <a:r>
              <a:rPr lang="en-IN" dirty="0"/>
              <a:t>SQL Query</a:t>
            </a:r>
          </a:p>
        </p:txBody>
      </p:sp>
      <p:sp>
        <p:nvSpPr>
          <p:cNvPr id="9" name="Text Placeholder 8">
            <a:extLst>
              <a:ext uri="{FF2B5EF4-FFF2-40B4-BE49-F238E27FC236}">
                <a16:creationId xmlns:a16="http://schemas.microsoft.com/office/drawing/2014/main" id="{D1E9B882-72A2-F38F-8296-1A9F95184837}"/>
              </a:ext>
            </a:extLst>
          </p:cNvPr>
          <p:cNvSpPr>
            <a:spLocks noGrp="1"/>
          </p:cNvSpPr>
          <p:nvPr>
            <p:ph type="body" sz="quarter" idx="3"/>
          </p:nvPr>
        </p:nvSpPr>
        <p:spPr>
          <a:xfrm>
            <a:off x="6730963" y="1507868"/>
            <a:ext cx="4754880" cy="822960"/>
          </a:xfrm>
        </p:spPr>
        <p:txBody>
          <a:bodyPr/>
          <a:lstStyle/>
          <a:p>
            <a:r>
              <a:rPr lang="en-IN" dirty="0"/>
              <a:t>Output</a:t>
            </a:r>
          </a:p>
        </p:txBody>
      </p:sp>
      <p:sp>
        <p:nvSpPr>
          <p:cNvPr id="3" name="TextBox 2">
            <a:extLst>
              <a:ext uri="{FF2B5EF4-FFF2-40B4-BE49-F238E27FC236}">
                <a16:creationId xmlns:a16="http://schemas.microsoft.com/office/drawing/2014/main" id="{2D87630C-0D4B-225F-00DD-57382D3BC5F9}"/>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sp>
        <p:nvSpPr>
          <p:cNvPr id="28" name="TextBox 27">
            <a:extLst>
              <a:ext uri="{FF2B5EF4-FFF2-40B4-BE49-F238E27FC236}">
                <a16:creationId xmlns:a16="http://schemas.microsoft.com/office/drawing/2014/main" id="{3148FD72-6208-A2EE-5A76-19CFD107A98E}"/>
              </a:ext>
            </a:extLst>
          </p:cNvPr>
          <p:cNvSpPr txBox="1"/>
          <p:nvPr/>
        </p:nvSpPr>
        <p:spPr>
          <a:xfrm>
            <a:off x="8290264" y="1901029"/>
            <a:ext cx="676888" cy="369332"/>
          </a:xfrm>
          <a:prstGeom prst="rect">
            <a:avLst/>
          </a:prstGeom>
          <a:noFill/>
        </p:spPr>
        <p:txBody>
          <a:bodyPr wrap="square" rtlCol="0">
            <a:spAutoFit/>
          </a:bodyPr>
          <a:lstStyle/>
          <a:p>
            <a:r>
              <a:rPr lang="en-IN" dirty="0">
                <a:solidFill>
                  <a:schemeClr val="tx1">
                    <a:lumMod val="95000"/>
                    <a:lumOff val="5000"/>
                  </a:schemeClr>
                </a:solidFill>
                <a:latin typeface="+mj-lt"/>
              </a:rPr>
              <a:t>Top 5</a:t>
            </a:r>
          </a:p>
        </p:txBody>
      </p:sp>
      <p:sp>
        <p:nvSpPr>
          <p:cNvPr id="31" name="TextBox 30">
            <a:extLst>
              <a:ext uri="{FF2B5EF4-FFF2-40B4-BE49-F238E27FC236}">
                <a16:creationId xmlns:a16="http://schemas.microsoft.com/office/drawing/2014/main" id="{7BA1405B-8D5F-4ABB-19E9-4735C69C9ABC}"/>
              </a:ext>
            </a:extLst>
          </p:cNvPr>
          <p:cNvSpPr txBox="1"/>
          <p:nvPr/>
        </p:nvSpPr>
        <p:spPr>
          <a:xfrm>
            <a:off x="8206793" y="4044098"/>
            <a:ext cx="843831" cy="369332"/>
          </a:xfrm>
          <a:prstGeom prst="rect">
            <a:avLst/>
          </a:prstGeom>
          <a:noFill/>
        </p:spPr>
        <p:txBody>
          <a:bodyPr wrap="square" rtlCol="0">
            <a:spAutoFit/>
          </a:bodyPr>
          <a:lstStyle/>
          <a:p>
            <a:r>
              <a:rPr lang="en-IN" dirty="0">
                <a:solidFill>
                  <a:schemeClr val="tx1">
                    <a:lumMod val="95000"/>
                    <a:lumOff val="5000"/>
                  </a:schemeClr>
                </a:solidFill>
                <a:latin typeface="+mj-lt"/>
              </a:rPr>
              <a:t>Bottom 5</a:t>
            </a:r>
          </a:p>
        </p:txBody>
      </p:sp>
      <p:pic>
        <p:nvPicPr>
          <p:cNvPr id="7" name="Content Placeholder 6">
            <a:extLst>
              <a:ext uri="{FF2B5EF4-FFF2-40B4-BE49-F238E27FC236}">
                <a16:creationId xmlns:a16="http://schemas.microsoft.com/office/drawing/2014/main" id="{F9A0F632-3F8B-2ACC-E460-FB07AC745499}"/>
              </a:ext>
            </a:extLst>
          </p:cNvPr>
          <p:cNvPicPr>
            <a:picLocks noGrp="1" noChangeAspect="1"/>
          </p:cNvPicPr>
          <p:nvPr>
            <p:ph sz="half" idx="2"/>
          </p:nvPr>
        </p:nvPicPr>
        <p:blipFill>
          <a:blip r:embed="rId2"/>
          <a:stretch>
            <a:fillRect/>
          </a:stretch>
        </p:blipFill>
        <p:spPr>
          <a:xfrm>
            <a:off x="821715" y="2892959"/>
            <a:ext cx="4754562" cy="2325165"/>
          </a:xfrm>
        </p:spPr>
      </p:pic>
      <p:pic>
        <p:nvPicPr>
          <p:cNvPr id="13" name="Content Placeholder 12">
            <a:extLst>
              <a:ext uri="{FF2B5EF4-FFF2-40B4-BE49-F238E27FC236}">
                <a16:creationId xmlns:a16="http://schemas.microsoft.com/office/drawing/2014/main" id="{5BE3C901-9237-79FE-F466-159C7157DD68}"/>
              </a:ext>
            </a:extLst>
          </p:cNvPr>
          <p:cNvPicPr>
            <a:picLocks noGrp="1" noChangeAspect="1"/>
          </p:cNvPicPr>
          <p:nvPr>
            <p:ph sz="quarter" idx="4"/>
          </p:nvPr>
        </p:nvPicPr>
        <p:blipFill>
          <a:blip r:embed="rId3"/>
          <a:srcRect b="14945"/>
          <a:stretch/>
        </p:blipFill>
        <p:spPr>
          <a:xfrm>
            <a:off x="6820255" y="4378555"/>
            <a:ext cx="4550030" cy="1766374"/>
          </a:xfrm>
        </p:spPr>
      </p:pic>
      <p:pic>
        <p:nvPicPr>
          <p:cNvPr id="15" name="Picture 14">
            <a:extLst>
              <a:ext uri="{FF2B5EF4-FFF2-40B4-BE49-F238E27FC236}">
                <a16:creationId xmlns:a16="http://schemas.microsoft.com/office/drawing/2014/main" id="{1BDB48F8-66C8-35E7-D900-118C1EDCD51B}"/>
              </a:ext>
            </a:extLst>
          </p:cNvPr>
          <p:cNvPicPr>
            <a:picLocks noChangeAspect="1"/>
          </p:cNvPicPr>
          <p:nvPr/>
        </p:nvPicPr>
        <p:blipFill>
          <a:blip r:embed="rId4"/>
          <a:stretch>
            <a:fillRect/>
          </a:stretch>
        </p:blipFill>
        <p:spPr>
          <a:xfrm>
            <a:off x="6730963" y="2262997"/>
            <a:ext cx="4639322" cy="1867161"/>
          </a:xfrm>
          <a:prstGeom prst="rect">
            <a:avLst/>
          </a:prstGeom>
        </p:spPr>
      </p:pic>
      <p:sp>
        <p:nvSpPr>
          <p:cNvPr id="16" name="Rectangle 15">
            <a:extLst>
              <a:ext uri="{FF2B5EF4-FFF2-40B4-BE49-F238E27FC236}">
                <a16:creationId xmlns:a16="http://schemas.microsoft.com/office/drawing/2014/main" id="{65EC977E-6B08-AA53-FCEE-CFA2D9FDEEC9}"/>
              </a:ext>
            </a:extLst>
          </p:cNvPr>
          <p:cNvSpPr/>
          <p:nvPr/>
        </p:nvSpPr>
        <p:spPr>
          <a:xfrm>
            <a:off x="6209641" y="1611469"/>
            <a:ext cx="133861" cy="454490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9274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861DE-2E68-7CB5-173A-2F8025EA2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0038A1-F3DD-2168-740C-5B661B855187}"/>
              </a:ext>
            </a:extLst>
          </p:cNvPr>
          <p:cNvSpPr>
            <a:spLocks noGrp="1"/>
          </p:cNvSpPr>
          <p:nvPr>
            <p:ph type="title"/>
          </p:nvPr>
        </p:nvSpPr>
        <p:spPr>
          <a:xfrm>
            <a:off x="918464" y="701627"/>
            <a:ext cx="9720072" cy="703384"/>
          </a:xfrm>
        </p:spPr>
        <p:txBody>
          <a:bodyPr>
            <a:normAutofit fontScale="90000"/>
          </a:bodyPr>
          <a:lstStyle/>
          <a:p>
            <a:r>
              <a:rPr lang="en-IN" sz="3500" dirty="0"/>
              <a:t>% OF MARKET SHARE Contributed by CUSTOMERS BASED ON NET SALES</a:t>
            </a:r>
          </a:p>
        </p:txBody>
      </p:sp>
      <p:sp>
        <p:nvSpPr>
          <p:cNvPr id="8" name="Text Placeholder 7">
            <a:extLst>
              <a:ext uri="{FF2B5EF4-FFF2-40B4-BE49-F238E27FC236}">
                <a16:creationId xmlns:a16="http://schemas.microsoft.com/office/drawing/2014/main" id="{CEDB005D-E7A9-512A-C91E-9BF474631C96}"/>
              </a:ext>
            </a:extLst>
          </p:cNvPr>
          <p:cNvSpPr>
            <a:spLocks noGrp="1"/>
          </p:cNvSpPr>
          <p:nvPr>
            <p:ph type="body" idx="1"/>
          </p:nvPr>
        </p:nvSpPr>
        <p:spPr>
          <a:xfrm>
            <a:off x="1023620" y="1611469"/>
            <a:ext cx="4754880" cy="822960"/>
          </a:xfrm>
        </p:spPr>
        <p:txBody>
          <a:bodyPr/>
          <a:lstStyle/>
          <a:p>
            <a:r>
              <a:rPr lang="en-IN" dirty="0"/>
              <a:t>SQL Query</a:t>
            </a:r>
          </a:p>
        </p:txBody>
      </p:sp>
      <p:sp>
        <p:nvSpPr>
          <p:cNvPr id="9" name="Text Placeholder 8">
            <a:extLst>
              <a:ext uri="{FF2B5EF4-FFF2-40B4-BE49-F238E27FC236}">
                <a16:creationId xmlns:a16="http://schemas.microsoft.com/office/drawing/2014/main" id="{CBF459A6-75F4-FAEC-F130-1E0CA2EA72A5}"/>
              </a:ext>
            </a:extLst>
          </p:cNvPr>
          <p:cNvSpPr>
            <a:spLocks noGrp="1"/>
          </p:cNvSpPr>
          <p:nvPr>
            <p:ph type="body" sz="quarter" idx="3"/>
          </p:nvPr>
        </p:nvSpPr>
        <p:spPr>
          <a:xfrm>
            <a:off x="6501064" y="1487660"/>
            <a:ext cx="4754880" cy="822960"/>
          </a:xfrm>
        </p:spPr>
        <p:txBody>
          <a:bodyPr/>
          <a:lstStyle/>
          <a:p>
            <a:r>
              <a:rPr lang="en-IN" dirty="0"/>
              <a:t>Output</a:t>
            </a:r>
          </a:p>
        </p:txBody>
      </p:sp>
      <p:sp>
        <p:nvSpPr>
          <p:cNvPr id="3" name="TextBox 2">
            <a:extLst>
              <a:ext uri="{FF2B5EF4-FFF2-40B4-BE49-F238E27FC236}">
                <a16:creationId xmlns:a16="http://schemas.microsoft.com/office/drawing/2014/main" id="{832A6019-CFC3-F82E-2220-70C17C4C5B47}"/>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pic>
        <p:nvPicPr>
          <p:cNvPr id="15" name="Content Placeholder 14">
            <a:extLst>
              <a:ext uri="{FF2B5EF4-FFF2-40B4-BE49-F238E27FC236}">
                <a16:creationId xmlns:a16="http://schemas.microsoft.com/office/drawing/2014/main" id="{BDC41B90-E072-FFD6-3041-B4891A270ED6}"/>
              </a:ext>
            </a:extLst>
          </p:cNvPr>
          <p:cNvPicPr>
            <a:picLocks noGrp="1" noChangeAspect="1"/>
          </p:cNvPicPr>
          <p:nvPr>
            <p:ph sz="quarter" idx="4"/>
          </p:nvPr>
        </p:nvPicPr>
        <p:blipFill>
          <a:blip r:embed="rId2"/>
          <a:stretch>
            <a:fillRect/>
          </a:stretch>
        </p:blipFill>
        <p:spPr>
          <a:xfrm>
            <a:off x="6590269" y="2224965"/>
            <a:ext cx="2616212" cy="3855794"/>
          </a:xfrm>
        </p:spPr>
      </p:pic>
      <p:pic>
        <p:nvPicPr>
          <p:cNvPr id="12" name="Content Placeholder 11">
            <a:extLst>
              <a:ext uri="{FF2B5EF4-FFF2-40B4-BE49-F238E27FC236}">
                <a16:creationId xmlns:a16="http://schemas.microsoft.com/office/drawing/2014/main" id="{ECA095EF-D98B-4F3E-835E-24BC3FE5DA22}"/>
              </a:ext>
            </a:extLst>
          </p:cNvPr>
          <p:cNvPicPr>
            <a:picLocks noGrp="1" noChangeAspect="1"/>
          </p:cNvPicPr>
          <p:nvPr>
            <p:ph sz="half" idx="2"/>
          </p:nvPr>
        </p:nvPicPr>
        <p:blipFill>
          <a:blip r:embed="rId3"/>
          <a:stretch>
            <a:fillRect/>
          </a:stretch>
        </p:blipFill>
        <p:spPr>
          <a:xfrm>
            <a:off x="1023620" y="2792838"/>
            <a:ext cx="4754562" cy="2535299"/>
          </a:xfrm>
        </p:spPr>
      </p:pic>
      <p:pic>
        <p:nvPicPr>
          <p:cNvPr id="17" name="Picture 16">
            <a:extLst>
              <a:ext uri="{FF2B5EF4-FFF2-40B4-BE49-F238E27FC236}">
                <a16:creationId xmlns:a16="http://schemas.microsoft.com/office/drawing/2014/main" id="{B35F9ACE-C846-3AC7-C5FD-26D20EACD09A}"/>
              </a:ext>
            </a:extLst>
          </p:cNvPr>
          <p:cNvPicPr>
            <a:picLocks noChangeAspect="1"/>
          </p:cNvPicPr>
          <p:nvPr/>
        </p:nvPicPr>
        <p:blipFill>
          <a:blip r:embed="rId4"/>
          <a:stretch>
            <a:fillRect/>
          </a:stretch>
        </p:blipFill>
        <p:spPr>
          <a:xfrm>
            <a:off x="9295686" y="2159873"/>
            <a:ext cx="2450837" cy="3855795"/>
          </a:xfrm>
          <a:prstGeom prst="rect">
            <a:avLst/>
          </a:prstGeom>
        </p:spPr>
      </p:pic>
      <p:sp>
        <p:nvSpPr>
          <p:cNvPr id="19" name="Rectangle 18">
            <a:extLst>
              <a:ext uri="{FF2B5EF4-FFF2-40B4-BE49-F238E27FC236}">
                <a16:creationId xmlns:a16="http://schemas.microsoft.com/office/drawing/2014/main" id="{1198E87F-DB3C-6CC9-FD4D-5FC867112CC1}"/>
              </a:ext>
            </a:extLst>
          </p:cNvPr>
          <p:cNvSpPr/>
          <p:nvPr/>
        </p:nvSpPr>
        <p:spPr>
          <a:xfrm>
            <a:off x="6209641" y="1611469"/>
            <a:ext cx="133861" cy="454490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425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E6435-DECE-29FA-240D-5B2D68E58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325BC-EBB4-2EE1-D491-DB460A18E808}"/>
              </a:ext>
            </a:extLst>
          </p:cNvPr>
          <p:cNvSpPr>
            <a:spLocks noGrp="1"/>
          </p:cNvSpPr>
          <p:nvPr>
            <p:ph type="title"/>
          </p:nvPr>
        </p:nvSpPr>
        <p:spPr>
          <a:xfrm>
            <a:off x="918464" y="701627"/>
            <a:ext cx="9720072" cy="703384"/>
          </a:xfrm>
        </p:spPr>
        <p:txBody>
          <a:bodyPr>
            <a:normAutofit/>
          </a:bodyPr>
          <a:lstStyle/>
          <a:p>
            <a:r>
              <a:rPr lang="en-IN" sz="3500" dirty="0"/>
              <a:t>% OF Market SHARE by REGION BASED ON NET SALES</a:t>
            </a:r>
          </a:p>
        </p:txBody>
      </p:sp>
      <p:sp>
        <p:nvSpPr>
          <p:cNvPr id="8" name="Text Placeholder 7">
            <a:extLst>
              <a:ext uri="{FF2B5EF4-FFF2-40B4-BE49-F238E27FC236}">
                <a16:creationId xmlns:a16="http://schemas.microsoft.com/office/drawing/2014/main" id="{AF387CAA-6511-D9BD-93F6-E8B5337DCB1E}"/>
              </a:ext>
            </a:extLst>
          </p:cNvPr>
          <p:cNvSpPr>
            <a:spLocks noGrp="1"/>
          </p:cNvSpPr>
          <p:nvPr>
            <p:ph type="body" idx="1"/>
          </p:nvPr>
        </p:nvSpPr>
        <p:spPr>
          <a:xfrm>
            <a:off x="1023620" y="1611469"/>
            <a:ext cx="4754880" cy="822960"/>
          </a:xfrm>
        </p:spPr>
        <p:txBody>
          <a:bodyPr/>
          <a:lstStyle/>
          <a:p>
            <a:r>
              <a:rPr lang="en-IN" dirty="0"/>
              <a:t>SQL Query</a:t>
            </a:r>
          </a:p>
        </p:txBody>
      </p:sp>
      <p:sp>
        <p:nvSpPr>
          <p:cNvPr id="9" name="Text Placeholder 8">
            <a:extLst>
              <a:ext uri="{FF2B5EF4-FFF2-40B4-BE49-F238E27FC236}">
                <a16:creationId xmlns:a16="http://schemas.microsoft.com/office/drawing/2014/main" id="{E3273D5D-6C1B-2A57-8D85-7FD8EDEC08E8}"/>
              </a:ext>
            </a:extLst>
          </p:cNvPr>
          <p:cNvSpPr>
            <a:spLocks noGrp="1"/>
          </p:cNvSpPr>
          <p:nvPr>
            <p:ph type="body" sz="quarter" idx="3"/>
          </p:nvPr>
        </p:nvSpPr>
        <p:spPr>
          <a:xfrm>
            <a:off x="6897079" y="1519312"/>
            <a:ext cx="3583352" cy="822960"/>
          </a:xfrm>
        </p:spPr>
        <p:txBody>
          <a:bodyPr/>
          <a:lstStyle/>
          <a:p>
            <a:r>
              <a:rPr lang="en-IN" dirty="0"/>
              <a:t>Output</a:t>
            </a:r>
          </a:p>
        </p:txBody>
      </p:sp>
      <p:sp>
        <p:nvSpPr>
          <p:cNvPr id="3" name="TextBox 2">
            <a:extLst>
              <a:ext uri="{FF2B5EF4-FFF2-40B4-BE49-F238E27FC236}">
                <a16:creationId xmlns:a16="http://schemas.microsoft.com/office/drawing/2014/main" id="{03B860F3-114A-7C75-12A1-17B6955E6448}"/>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pic>
        <p:nvPicPr>
          <p:cNvPr id="11" name="Content Placeholder 10">
            <a:extLst>
              <a:ext uri="{FF2B5EF4-FFF2-40B4-BE49-F238E27FC236}">
                <a16:creationId xmlns:a16="http://schemas.microsoft.com/office/drawing/2014/main" id="{CB85415C-14FD-6B66-FC56-D589EC9DF2C9}"/>
              </a:ext>
            </a:extLst>
          </p:cNvPr>
          <p:cNvPicPr>
            <a:picLocks noGrp="1" noChangeAspect="1"/>
          </p:cNvPicPr>
          <p:nvPr>
            <p:ph sz="half" idx="2"/>
          </p:nvPr>
        </p:nvPicPr>
        <p:blipFill>
          <a:blip r:embed="rId2"/>
          <a:stretch>
            <a:fillRect/>
          </a:stretch>
        </p:blipFill>
        <p:spPr>
          <a:xfrm>
            <a:off x="1023938" y="2484457"/>
            <a:ext cx="4754562" cy="2597497"/>
          </a:xfrm>
        </p:spPr>
      </p:pic>
      <p:pic>
        <p:nvPicPr>
          <p:cNvPr id="18" name="Content Placeholder 17">
            <a:extLst>
              <a:ext uri="{FF2B5EF4-FFF2-40B4-BE49-F238E27FC236}">
                <a16:creationId xmlns:a16="http://schemas.microsoft.com/office/drawing/2014/main" id="{E5510CE0-A94A-8DC9-C3F2-65A1614595DB}"/>
              </a:ext>
            </a:extLst>
          </p:cNvPr>
          <p:cNvPicPr>
            <a:picLocks noGrp="1" noChangeAspect="1"/>
          </p:cNvPicPr>
          <p:nvPr>
            <p:ph sz="quarter" idx="4"/>
          </p:nvPr>
        </p:nvPicPr>
        <p:blipFill>
          <a:blip r:embed="rId3"/>
          <a:stretch>
            <a:fillRect/>
          </a:stretch>
        </p:blipFill>
        <p:spPr>
          <a:xfrm>
            <a:off x="7150760" y="2342272"/>
            <a:ext cx="3329671" cy="3539782"/>
          </a:xfrm>
        </p:spPr>
      </p:pic>
      <p:sp>
        <p:nvSpPr>
          <p:cNvPr id="20" name="Rectangle 19">
            <a:extLst>
              <a:ext uri="{FF2B5EF4-FFF2-40B4-BE49-F238E27FC236}">
                <a16:creationId xmlns:a16="http://schemas.microsoft.com/office/drawing/2014/main" id="{0F02F829-EE1F-5934-A0AE-226A3A92CEF3}"/>
              </a:ext>
            </a:extLst>
          </p:cNvPr>
          <p:cNvSpPr/>
          <p:nvPr/>
        </p:nvSpPr>
        <p:spPr>
          <a:xfrm>
            <a:off x="6209641" y="1611469"/>
            <a:ext cx="133861" cy="454490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8038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038A7-A7DF-19E5-061A-A00C9C6C3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CBE91-BBC8-3545-4BD6-31A1D6E214A2}"/>
              </a:ext>
            </a:extLst>
          </p:cNvPr>
          <p:cNvSpPr>
            <a:spLocks noGrp="1"/>
          </p:cNvSpPr>
          <p:nvPr>
            <p:ph type="title"/>
          </p:nvPr>
        </p:nvSpPr>
        <p:spPr>
          <a:xfrm>
            <a:off x="918464" y="701627"/>
            <a:ext cx="9720072" cy="703384"/>
          </a:xfrm>
        </p:spPr>
        <p:txBody>
          <a:bodyPr>
            <a:normAutofit/>
          </a:bodyPr>
          <a:lstStyle/>
          <a:p>
            <a:r>
              <a:rPr lang="en-IN" sz="3500" dirty="0"/>
              <a:t>SUPPLY CHAIN – FORECAST ACCURACY – </a:t>
            </a:r>
            <a:r>
              <a:rPr lang="en-IN" sz="3500" dirty="0">
                <a:solidFill>
                  <a:schemeClr val="accent1">
                    <a:lumMod val="75000"/>
                  </a:schemeClr>
                </a:solidFill>
              </a:rPr>
              <a:t>SQL QUERY</a:t>
            </a:r>
          </a:p>
        </p:txBody>
      </p:sp>
      <p:sp>
        <p:nvSpPr>
          <p:cNvPr id="3" name="TextBox 2">
            <a:extLst>
              <a:ext uri="{FF2B5EF4-FFF2-40B4-BE49-F238E27FC236}">
                <a16:creationId xmlns:a16="http://schemas.microsoft.com/office/drawing/2014/main" id="{88B412A2-FFDF-1514-F3A0-918547D042B8}"/>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pic>
        <p:nvPicPr>
          <p:cNvPr id="33" name="Picture 32">
            <a:extLst>
              <a:ext uri="{FF2B5EF4-FFF2-40B4-BE49-F238E27FC236}">
                <a16:creationId xmlns:a16="http://schemas.microsoft.com/office/drawing/2014/main" id="{B4F11A3B-9FD7-4175-C384-B6DC0737F073}"/>
              </a:ext>
            </a:extLst>
          </p:cNvPr>
          <p:cNvPicPr>
            <a:picLocks noChangeAspect="1"/>
          </p:cNvPicPr>
          <p:nvPr/>
        </p:nvPicPr>
        <p:blipFill>
          <a:blip r:embed="rId2"/>
          <a:stretch>
            <a:fillRect/>
          </a:stretch>
        </p:blipFill>
        <p:spPr>
          <a:xfrm>
            <a:off x="1354015" y="1302503"/>
            <a:ext cx="8532779" cy="4977454"/>
          </a:xfrm>
          <a:prstGeom prst="rect">
            <a:avLst/>
          </a:prstGeom>
        </p:spPr>
      </p:pic>
    </p:spTree>
    <p:extLst>
      <p:ext uri="{BB962C8B-B14F-4D97-AF65-F5344CB8AC3E}">
        <p14:creationId xmlns:p14="http://schemas.microsoft.com/office/powerpoint/2010/main" val="15567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2A38B-997E-C7C6-4395-7981D2269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6B987-1BAF-13CD-09EF-726B90360DF3}"/>
              </a:ext>
            </a:extLst>
          </p:cNvPr>
          <p:cNvSpPr>
            <a:spLocks noGrp="1"/>
          </p:cNvSpPr>
          <p:nvPr>
            <p:ph type="title"/>
          </p:nvPr>
        </p:nvSpPr>
        <p:spPr>
          <a:xfrm>
            <a:off x="918464" y="701627"/>
            <a:ext cx="9720072" cy="703384"/>
          </a:xfrm>
        </p:spPr>
        <p:txBody>
          <a:bodyPr>
            <a:normAutofit/>
          </a:bodyPr>
          <a:lstStyle/>
          <a:p>
            <a:r>
              <a:rPr lang="en-IN" sz="3500" dirty="0"/>
              <a:t>SUPPLY CHAIN – FORECAST ACCURACY – </a:t>
            </a:r>
            <a:r>
              <a:rPr lang="en-IN" sz="3500" dirty="0">
                <a:solidFill>
                  <a:schemeClr val="accent1">
                    <a:lumMod val="75000"/>
                  </a:schemeClr>
                </a:solidFill>
              </a:rPr>
              <a:t>OUTPUT</a:t>
            </a:r>
          </a:p>
        </p:txBody>
      </p:sp>
      <p:sp>
        <p:nvSpPr>
          <p:cNvPr id="3" name="TextBox 2">
            <a:extLst>
              <a:ext uri="{FF2B5EF4-FFF2-40B4-BE49-F238E27FC236}">
                <a16:creationId xmlns:a16="http://schemas.microsoft.com/office/drawing/2014/main" id="{6813F3D4-6110-5FD0-88D4-D7AF020B64F6}"/>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pic>
        <p:nvPicPr>
          <p:cNvPr id="9" name="Picture 8">
            <a:extLst>
              <a:ext uri="{FF2B5EF4-FFF2-40B4-BE49-F238E27FC236}">
                <a16:creationId xmlns:a16="http://schemas.microsoft.com/office/drawing/2014/main" id="{DDF65DBA-43F5-2F01-0EE9-F394CEB7CBC3}"/>
              </a:ext>
            </a:extLst>
          </p:cNvPr>
          <p:cNvPicPr>
            <a:picLocks noChangeAspect="1"/>
          </p:cNvPicPr>
          <p:nvPr/>
        </p:nvPicPr>
        <p:blipFill>
          <a:blip r:embed="rId2"/>
          <a:stretch>
            <a:fillRect/>
          </a:stretch>
        </p:blipFill>
        <p:spPr>
          <a:xfrm>
            <a:off x="994177" y="1529861"/>
            <a:ext cx="9880698" cy="4647587"/>
          </a:xfrm>
          <a:prstGeom prst="rect">
            <a:avLst/>
          </a:prstGeom>
        </p:spPr>
      </p:pic>
    </p:spTree>
    <p:extLst>
      <p:ext uri="{BB962C8B-B14F-4D97-AF65-F5344CB8AC3E}">
        <p14:creationId xmlns:p14="http://schemas.microsoft.com/office/powerpoint/2010/main" val="2689205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439C2-ABCA-35B9-03D4-A62206972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7C1B3-3CC2-8449-5788-B7B2A5DFB297}"/>
              </a:ext>
            </a:extLst>
          </p:cNvPr>
          <p:cNvSpPr>
            <a:spLocks noGrp="1"/>
          </p:cNvSpPr>
          <p:nvPr>
            <p:ph type="title"/>
          </p:nvPr>
        </p:nvSpPr>
        <p:spPr/>
        <p:txBody>
          <a:bodyPr>
            <a:normAutofit/>
          </a:bodyPr>
          <a:lstStyle/>
          <a:p>
            <a:r>
              <a:rPr lang="en-IN" sz="3500" dirty="0"/>
              <a:t>CONCLUSION</a:t>
            </a:r>
          </a:p>
        </p:txBody>
      </p:sp>
      <p:sp>
        <p:nvSpPr>
          <p:cNvPr id="10" name="Content Placeholder 9">
            <a:extLst>
              <a:ext uri="{FF2B5EF4-FFF2-40B4-BE49-F238E27FC236}">
                <a16:creationId xmlns:a16="http://schemas.microsoft.com/office/drawing/2014/main" id="{21B088F5-8C57-EA02-E5A9-BEA6FC812D66}"/>
              </a:ext>
            </a:extLst>
          </p:cNvPr>
          <p:cNvSpPr>
            <a:spLocks noGrp="1"/>
          </p:cNvSpPr>
          <p:nvPr>
            <p:ph idx="1"/>
          </p:nvPr>
        </p:nvSpPr>
        <p:spPr/>
        <p:txBody>
          <a:bodyPr>
            <a:normAutofit/>
          </a:bodyPr>
          <a:lstStyle/>
          <a:p>
            <a:pPr lvl="1"/>
            <a:r>
              <a:rPr lang="en-US" sz="2300" dirty="0">
                <a:solidFill>
                  <a:schemeClr val="tx2">
                    <a:lumMod val="50000"/>
                  </a:schemeClr>
                </a:solidFill>
              </a:rPr>
              <a:t>Net sales of Amazon is highest with 109.03M in fiscal year 2021followed by AtliQ Exclusive with 79.92M. </a:t>
            </a:r>
          </a:p>
          <a:p>
            <a:pPr lvl="1"/>
            <a:r>
              <a:rPr lang="en-US" sz="2300" dirty="0">
                <a:solidFill>
                  <a:schemeClr val="tx2">
                    <a:lumMod val="50000"/>
                  </a:schemeClr>
                </a:solidFill>
              </a:rPr>
              <a:t>Market in India generated maximum net sales with 210.67M in fiscal year 2021 followed by USA with 132.05M. </a:t>
            </a:r>
          </a:p>
          <a:p>
            <a:pPr lvl="1"/>
            <a:r>
              <a:rPr lang="en-US" sz="2300" dirty="0">
                <a:solidFill>
                  <a:schemeClr val="tx2">
                    <a:lumMod val="50000"/>
                  </a:schemeClr>
                </a:solidFill>
              </a:rPr>
              <a:t>Amazon generated 13.23% of total net sales among all customers in fiscal year 2021. </a:t>
            </a:r>
          </a:p>
          <a:p>
            <a:pPr lvl="1"/>
            <a:r>
              <a:rPr lang="en-US" sz="2300" dirty="0">
                <a:solidFill>
                  <a:schemeClr val="tx2">
                    <a:lumMod val="50000"/>
                  </a:schemeClr>
                </a:solidFill>
              </a:rPr>
              <a:t>In APAC region, Amazon contributed maximum net sales % of12.99 % among rest customers in 2021.</a:t>
            </a:r>
          </a:p>
          <a:p>
            <a:pPr lvl="1"/>
            <a:r>
              <a:rPr lang="en-US" sz="2300" dirty="0">
                <a:solidFill>
                  <a:schemeClr val="tx2">
                    <a:lumMod val="50000"/>
                  </a:schemeClr>
                </a:solidFill>
              </a:rPr>
              <a:t>India secures the top spot in total gross sales within the APAC region.</a:t>
            </a:r>
          </a:p>
          <a:p>
            <a:pPr lvl="1"/>
            <a:endParaRPr lang="en-IN" sz="2300" dirty="0">
              <a:solidFill>
                <a:schemeClr val="tx2">
                  <a:lumMod val="50000"/>
                </a:schemeClr>
              </a:solidFill>
            </a:endParaRPr>
          </a:p>
        </p:txBody>
      </p:sp>
      <p:sp>
        <p:nvSpPr>
          <p:cNvPr id="3" name="TextBox 2">
            <a:extLst>
              <a:ext uri="{FF2B5EF4-FFF2-40B4-BE49-F238E27FC236}">
                <a16:creationId xmlns:a16="http://schemas.microsoft.com/office/drawing/2014/main" id="{0BE7A610-5B13-262E-F7A0-F619F0C8D30D}"/>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sp>
        <p:nvSpPr>
          <p:cNvPr id="11" name="Rectangle 10">
            <a:extLst>
              <a:ext uri="{FF2B5EF4-FFF2-40B4-BE49-F238E27FC236}">
                <a16:creationId xmlns:a16="http://schemas.microsoft.com/office/drawing/2014/main" id="{0A92BD76-F0BD-5047-5482-368A0686FA58}"/>
              </a:ext>
            </a:extLst>
          </p:cNvPr>
          <p:cNvSpPr/>
          <p:nvPr/>
        </p:nvSpPr>
        <p:spPr>
          <a:xfrm>
            <a:off x="11394830" y="457200"/>
            <a:ext cx="682869" cy="5936207"/>
          </a:xfrm>
          <a:prstGeom prst="rect">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30229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2C4622-979D-B9E9-94C6-D6F36372FF73}"/>
              </a:ext>
            </a:extLst>
          </p:cNvPr>
          <p:cNvSpPr/>
          <p:nvPr/>
        </p:nvSpPr>
        <p:spPr>
          <a:xfrm>
            <a:off x="0" y="1799617"/>
            <a:ext cx="12192000" cy="5058383"/>
          </a:xfrm>
          <a:prstGeom prst="rect">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63694AE-3133-F8A4-8044-146EBC53D26A}"/>
              </a:ext>
            </a:extLst>
          </p:cNvPr>
          <p:cNvSpPr>
            <a:spLocks noGrp="1"/>
          </p:cNvSpPr>
          <p:nvPr>
            <p:ph type="title"/>
          </p:nvPr>
        </p:nvSpPr>
        <p:spPr>
          <a:xfrm>
            <a:off x="1024128" y="585216"/>
            <a:ext cx="3169803" cy="1499616"/>
          </a:xfrm>
        </p:spPr>
        <p:txBody>
          <a:bodyPr/>
          <a:lstStyle/>
          <a:p>
            <a:r>
              <a:rPr lang="en-US" dirty="0"/>
              <a:t>CONTENTS</a:t>
            </a:r>
            <a:endParaRPr lang="en-IN" dirty="0"/>
          </a:p>
        </p:txBody>
      </p:sp>
      <p:sp>
        <p:nvSpPr>
          <p:cNvPr id="9" name="Content Placeholder 8">
            <a:extLst>
              <a:ext uri="{FF2B5EF4-FFF2-40B4-BE49-F238E27FC236}">
                <a16:creationId xmlns:a16="http://schemas.microsoft.com/office/drawing/2014/main" id="{BB720F3B-9873-4F69-B077-49059707BB2D}"/>
              </a:ext>
            </a:extLst>
          </p:cNvPr>
          <p:cNvSpPr>
            <a:spLocks noGrp="1"/>
          </p:cNvSpPr>
          <p:nvPr>
            <p:ph idx="1"/>
          </p:nvPr>
        </p:nvSpPr>
        <p:spPr>
          <a:xfrm>
            <a:off x="1024127" y="2084832"/>
            <a:ext cx="6184069" cy="4023360"/>
          </a:xfrm>
        </p:spPr>
        <p:txBody>
          <a:bodyPr>
            <a:noAutofit/>
          </a:bodyPr>
          <a:lstStyle/>
          <a:p>
            <a:pPr>
              <a:buClr>
                <a:schemeClr val="tx1"/>
              </a:buClr>
              <a:buFont typeface="Wingdings" panose="05000000000000000000" pitchFamily="2" charset="2"/>
              <a:buChar char="§"/>
            </a:pPr>
            <a:r>
              <a:rPr lang="en-US" sz="1800" dirty="0">
                <a:solidFill>
                  <a:schemeClr val="bg2">
                    <a:lumMod val="10000"/>
                  </a:schemeClr>
                </a:solidFill>
              </a:rPr>
              <a:t>About AtliQ and Problem Statement</a:t>
            </a:r>
          </a:p>
          <a:p>
            <a:pPr>
              <a:buClr>
                <a:schemeClr val="tx1"/>
              </a:buClr>
              <a:buFont typeface="Wingdings" panose="05000000000000000000" pitchFamily="2" charset="2"/>
              <a:buChar char="§"/>
            </a:pPr>
            <a:r>
              <a:rPr lang="en-US" sz="1800" dirty="0">
                <a:solidFill>
                  <a:schemeClr val="bg2">
                    <a:lumMod val="10000"/>
                  </a:schemeClr>
                </a:solidFill>
              </a:rPr>
              <a:t>Project overview</a:t>
            </a:r>
          </a:p>
          <a:p>
            <a:pPr>
              <a:buClr>
                <a:schemeClr val="tx1"/>
              </a:buClr>
              <a:buFont typeface="Wingdings" panose="05000000000000000000" pitchFamily="2" charset="2"/>
              <a:buChar char="§"/>
            </a:pPr>
            <a:r>
              <a:rPr lang="en-US" sz="1800" dirty="0">
                <a:solidFill>
                  <a:schemeClr val="bg2">
                    <a:lumMod val="10000"/>
                  </a:schemeClr>
                </a:solidFill>
              </a:rPr>
              <a:t>Tables, Views, Functions and Stored Procedures</a:t>
            </a:r>
          </a:p>
          <a:p>
            <a:pPr>
              <a:buClr>
                <a:schemeClr val="tx1"/>
              </a:buClr>
              <a:buFont typeface="Wingdings" panose="05000000000000000000" pitchFamily="2" charset="2"/>
              <a:buChar char="§"/>
            </a:pPr>
            <a:r>
              <a:rPr lang="en-US" sz="1800" dirty="0">
                <a:solidFill>
                  <a:schemeClr val="bg2">
                    <a:lumMod val="10000"/>
                  </a:schemeClr>
                </a:solidFill>
              </a:rPr>
              <a:t>2021 Sales Report for Croma categorized by product</a:t>
            </a:r>
          </a:p>
          <a:p>
            <a:pPr>
              <a:buClr>
                <a:schemeClr val="tx1"/>
              </a:buClr>
              <a:buFont typeface="Wingdings" panose="05000000000000000000" pitchFamily="2" charset="2"/>
              <a:buChar char="§"/>
            </a:pPr>
            <a:r>
              <a:rPr lang="en-US" sz="1800" dirty="0">
                <a:solidFill>
                  <a:schemeClr val="bg2">
                    <a:lumMod val="10000"/>
                  </a:schemeClr>
                </a:solidFill>
              </a:rPr>
              <a:t>Monthly Total Gross Sales Report for Croma</a:t>
            </a:r>
          </a:p>
          <a:p>
            <a:pPr>
              <a:buClr>
                <a:schemeClr val="tx1"/>
              </a:buClr>
              <a:buFont typeface="Wingdings" panose="05000000000000000000" pitchFamily="2" charset="2"/>
              <a:buChar char="§"/>
            </a:pPr>
            <a:r>
              <a:rPr lang="en-US" sz="1800" dirty="0">
                <a:solidFill>
                  <a:schemeClr val="bg2">
                    <a:lumMod val="10000"/>
                  </a:schemeClr>
                </a:solidFill>
              </a:rPr>
              <a:t>Annual GROSS Sales Overview for Croma India</a:t>
            </a:r>
          </a:p>
          <a:p>
            <a:pPr>
              <a:buClr>
                <a:schemeClr val="tx1"/>
              </a:buClr>
              <a:buFont typeface="Wingdings" panose="05000000000000000000" pitchFamily="2" charset="2"/>
              <a:buChar char="§"/>
            </a:pPr>
            <a:r>
              <a:rPr lang="en-US" sz="1800" dirty="0">
                <a:solidFill>
                  <a:schemeClr val="bg2">
                    <a:lumMod val="10000"/>
                  </a:schemeClr>
                </a:solidFill>
              </a:rPr>
              <a:t>Key Markets and Prime Customers in the Financial Year -2021'</a:t>
            </a:r>
          </a:p>
          <a:p>
            <a:pPr>
              <a:buClr>
                <a:schemeClr val="tx1"/>
              </a:buClr>
              <a:buFont typeface="Wingdings" panose="05000000000000000000" pitchFamily="2" charset="2"/>
              <a:buChar char="§"/>
            </a:pPr>
            <a:r>
              <a:rPr lang="en-US" sz="1800" dirty="0">
                <a:solidFill>
                  <a:schemeClr val="bg2">
                    <a:lumMod val="10000"/>
                  </a:schemeClr>
                </a:solidFill>
              </a:rPr>
              <a:t>% of Net Sales contributed by Customers in the Market Share</a:t>
            </a:r>
          </a:p>
          <a:p>
            <a:pPr>
              <a:buClr>
                <a:schemeClr val="tx1"/>
              </a:buClr>
              <a:buFont typeface="Wingdings" panose="05000000000000000000" pitchFamily="2" charset="2"/>
              <a:buChar char="§"/>
            </a:pPr>
            <a:r>
              <a:rPr lang="en-US" sz="1800" dirty="0">
                <a:solidFill>
                  <a:schemeClr val="bg2">
                    <a:lumMod val="10000"/>
                  </a:schemeClr>
                </a:solidFill>
              </a:rPr>
              <a:t>% of Market Share by Region based on Net Sales</a:t>
            </a:r>
          </a:p>
          <a:p>
            <a:pPr>
              <a:buClr>
                <a:schemeClr val="tx1"/>
              </a:buClr>
              <a:buFont typeface="Wingdings" panose="05000000000000000000" pitchFamily="2" charset="2"/>
              <a:buChar char="§"/>
            </a:pPr>
            <a:r>
              <a:rPr lang="en-US" sz="1800" dirty="0">
                <a:solidFill>
                  <a:schemeClr val="bg2">
                    <a:lumMod val="10000"/>
                  </a:schemeClr>
                </a:solidFill>
              </a:rPr>
              <a:t>Supply Chain Forecast Quantity</a:t>
            </a:r>
            <a:endParaRPr lang="en-IN" sz="1800" dirty="0">
              <a:solidFill>
                <a:schemeClr val="bg2">
                  <a:lumMod val="10000"/>
                </a:schemeClr>
              </a:solidFill>
            </a:endParaRPr>
          </a:p>
        </p:txBody>
      </p:sp>
      <p:grpSp>
        <p:nvGrpSpPr>
          <p:cNvPr id="23" name="Graphic 10">
            <a:extLst>
              <a:ext uri="{FF2B5EF4-FFF2-40B4-BE49-F238E27FC236}">
                <a16:creationId xmlns:a16="http://schemas.microsoft.com/office/drawing/2014/main" id="{381770A9-9EAD-9B5E-ADA9-60F966FB7707}"/>
              </a:ext>
            </a:extLst>
          </p:cNvPr>
          <p:cNvGrpSpPr/>
          <p:nvPr/>
        </p:nvGrpSpPr>
        <p:grpSpPr>
          <a:xfrm>
            <a:off x="9580684" y="2404146"/>
            <a:ext cx="1740878" cy="2369024"/>
            <a:chOff x="6112685" y="2276340"/>
            <a:chExt cx="1678140" cy="1619252"/>
          </a:xfrm>
        </p:grpSpPr>
        <p:sp>
          <p:nvSpPr>
            <p:cNvPr id="24" name="Freeform: Shape 23">
              <a:extLst>
                <a:ext uri="{FF2B5EF4-FFF2-40B4-BE49-F238E27FC236}">
                  <a16:creationId xmlns:a16="http://schemas.microsoft.com/office/drawing/2014/main" id="{75CCFA74-4669-A00F-1DF3-12DCDD5DFCCA}"/>
                </a:ext>
              </a:extLst>
            </p:cNvPr>
            <p:cNvSpPr/>
            <p:nvPr/>
          </p:nvSpPr>
          <p:spPr>
            <a:xfrm>
              <a:off x="6112760" y="2276340"/>
              <a:ext cx="1678065" cy="557425"/>
            </a:xfrm>
            <a:custGeom>
              <a:avLst/>
              <a:gdLst>
                <a:gd name="connsiteX0" fmla="*/ 809604 w 1678065"/>
                <a:gd name="connsiteY0" fmla="*/ 166 h 557425"/>
                <a:gd name="connsiteX1" fmla="*/ 1677460 w 1678065"/>
                <a:gd name="connsiteY1" fmla="*/ 268946 h 557425"/>
                <a:gd name="connsiteX2" fmla="*/ 868305 w 1678065"/>
                <a:gd name="connsiteY2" fmla="*/ 557226 h 557425"/>
                <a:gd name="connsiteX3" fmla="*/ 449 w 1678065"/>
                <a:gd name="connsiteY3" fmla="*/ 288446 h 557425"/>
                <a:gd name="connsiteX4" fmla="*/ 809604 w 1678065"/>
                <a:gd name="connsiteY4" fmla="*/ 166 h 5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8065" h="557425">
                  <a:moveTo>
                    <a:pt x="809604" y="166"/>
                  </a:moveTo>
                  <a:cubicBezTo>
                    <a:pt x="1272380" y="-5262"/>
                    <a:pt x="1661176" y="115358"/>
                    <a:pt x="1677460" y="268946"/>
                  </a:cubicBezTo>
                  <a:cubicBezTo>
                    <a:pt x="1693743" y="422736"/>
                    <a:pt x="1331081" y="552000"/>
                    <a:pt x="868305" y="557226"/>
                  </a:cubicBezTo>
                  <a:cubicBezTo>
                    <a:pt x="405529" y="562855"/>
                    <a:pt x="16532" y="442236"/>
                    <a:pt x="449" y="288446"/>
                  </a:cubicBezTo>
                  <a:cubicBezTo>
                    <a:pt x="-15834" y="134858"/>
                    <a:pt x="346627" y="5594"/>
                    <a:pt x="809604" y="166"/>
                  </a:cubicBezTo>
                  <a:close/>
                </a:path>
              </a:pathLst>
            </a:custGeom>
            <a:solidFill>
              <a:schemeClr val="accent2">
                <a:lumMod val="75000"/>
              </a:schemeClr>
            </a:solidFill>
            <a:ln w="2000" cap="flat">
              <a:noFill/>
              <a:prstDash val="solid"/>
              <a:miter/>
            </a:ln>
          </p:spPr>
          <p:txBody>
            <a:bodyPr rtlCol="0" anchor="ctr"/>
            <a:lstStyle/>
            <a:p>
              <a:endParaRPr lang="en-IN" dirty="0"/>
            </a:p>
          </p:txBody>
        </p:sp>
        <p:sp>
          <p:nvSpPr>
            <p:cNvPr id="25" name="Freeform: Shape 24">
              <a:extLst>
                <a:ext uri="{FF2B5EF4-FFF2-40B4-BE49-F238E27FC236}">
                  <a16:creationId xmlns:a16="http://schemas.microsoft.com/office/drawing/2014/main" id="{A6401F69-A07E-DBC5-97CE-669F2880CE3E}"/>
                </a:ext>
              </a:extLst>
            </p:cNvPr>
            <p:cNvSpPr/>
            <p:nvPr/>
          </p:nvSpPr>
          <p:spPr>
            <a:xfrm>
              <a:off x="6112685" y="2589323"/>
              <a:ext cx="1678015" cy="593598"/>
            </a:xfrm>
            <a:custGeom>
              <a:avLst/>
              <a:gdLst>
                <a:gd name="connsiteX0" fmla="*/ 525 w 1678015"/>
                <a:gd name="connsiteY0" fmla="*/ 324255 h 593598"/>
                <a:gd name="connsiteX1" fmla="*/ 525 w 1678015"/>
                <a:gd name="connsiteY1" fmla="*/ 304554 h 593598"/>
                <a:gd name="connsiteX2" fmla="*/ 525 w 1678015"/>
                <a:gd name="connsiteY2" fmla="*/ -10 h 593598"/>
                <a:gd name="connsiteX3" fmla="*/ 927 w 1678015"/>
                <a:gd name="connsiteY3" fmla="*/ -10 h 593598"/>
                <a:gd name="connsiteX4" fmla="*/ 927 w 1678015"/>
                <a:gd name="connsiteY4" fmla="*/ 19490 h 593598"/>
                <a:gd name="connsiteX5" fmla="*/ 868782 w 1678015"/>
                <a:gd name="connsiteY5" fmla="*/ 288471 h 593598"/>
                <a:gd name="connsiteX6" fmla="*/ 1677937 w 1678015"/>
                <a:gd name="connsiteY6" fmla="*/ 19892 h 593598"/>
                <a:gd name="connsiteX7" fmla="*/ 1677937 w 1678015"/>
                <a:gd name="connsiteY7" fmla="*/ 324456 h 593598"/>
                <a:gd name="connsiteX8" fmla="*/ 1677334 w 1678015"/>
                <a:gd name="connsiteY8" fmla="*/ 324456 h 593598"/>
                <a:gd name="connsiteX9" fmla="*/ 868179 w 1678015"/>
                <a:gd name="connsiteY9" fmla="*/ 593437 h 593598"/>
                <a:gd name="connsiteX10" fmla="*/ 525 w 1678015"/>
                <a:gd name="connsiteY10" fmla="*/ 324255 h 593598"/>
                <a:gd name="connsiteX11" fmla="*/ 525 w 1678015"/>
                <a:gd name="connsiteY11" fmla="*/ 324255 h 593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015" h="593598">
                  <a:moveTo>
                    <a:pt x="525" y="324255"/>
                  </a:moveTo>
                  <a:cubicBezTo>
                    <a:pt x="-280" y="317621"/>
                    <a:pt x="-280" y="310987"/>
                    <a:pt x="525" y="304554"/>
                  </a:cubicBezTo>
                  <a:lnTo>
                    <a:pt x="525" y="-10"/>
                  </a:lnTo>
                  <a:lnTo>
                    <a:pt x="927" y="-10"/>
                  </a:lnTo>
                  <a:cubicBezTo>
                    <a:pt x="123" y="6423"/>
                    <a:pt x="324" y="12856"/>
                    <a:pt x="927" y="19490"/>
                  </a:cubicBezTo>
                  <a:cubicBezTo>
                    <a:pt x="17009" y="173280"/>
                    <a:pt x="406006" y="293698"/>
                    <a:pt x="868782" y="288471"/>
                  </a:cubicBezTo>
                  <a:cubicBezTo>
                    <a:pt x="1311656" y="283244"/>
                    <a:pt x="1662659" y="164836"/>
                    <a:pt x="1677937" y="19892"/>
                  </a:cubicBezTo>
                  <a:lnTo>
                    <a:pt x="1677937" y="324456"/>
                  </a:lnTo>
                  <a:lnTo>
                    <a:pt x="1677334" y="324456"/>
                  </a:lnTo>
                  <a:cubicBezTo>
                    <a:pt x="1662457" y="469400"/>
                    <a:pt x="1311254" y="588210"/>
                    <a:pt x="868179" y="593437"/>
                  </a:cubicBezTo>
                  <a:cubicBezTo>
                    <a:pt x="405604" y="598463"/>
                    <a:pt x="16607" y="478044"/>
                    <a:pt x="525" y="324255"/>
                  </a:cubicBezTo>
                  <a:lnTo>
                    <a:pt x="525" y="324255"/>
                  </a:lnTo>
                  <a:close/>
                </a:path>
              </a:pathLst>
            </a:custGeom>
            <a:solidFill>
              <a:schemeClr val="accent2">
                <a:lumMod val="75000"/>
              </a:schemeClr>
            </a:solidFill>
            <a:ln w="2000"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29CC3539-61A0-E424-623E-88339D60620F}"/>
                </a:ext>
              </a:extLst>
            </p:cNvPr>
            <p:cNvSpPr/>
            <p:nvPr/>
          </p:nvSpPr>
          <p:spPr>
            <a:xfrm>
              <a:off x="6112685" y="2945753"/>
              <a:ext cx="1678015" cy="593409"/>
            </a:xfrm>
            <a:custGeom>
              <a:avLst/>
              <a:gdLst>
                <a:gd name="connsiteX0" fmla="*/ 525 w 1678015"/>
                <a:gd name="connsiteY0" fmla="*/ 324255 h 593409"/>
                <a:gd name="connsiteX1" fmla="*/ 525 w 1678015"/>
                <a:gd name="connsiteY1" fmla="*/ 304554 h 593409"/>
                <a:gd name="connsiteX2" fmla="*/ 525 w 1678015"/>
                <a:gd name="connsiteY2" fmla="*/ -10 h 593409"/>
                <a:gd name="connsiteX3" fmla="*/ 927 w 1678015"/>
                <a:gd name="connsiteY3" fmla="*/ -10 h 593409"/>
                <a:gd name="connsiteX4" fmla="*/ 927 w 1678015"/>
                <a:gd name="connsiteY4" fmla="*/ 19490 h 593409"/>
                <a:gd name="connsiteX5" fmla="*/ 868782 w 1678015"/>
                <a:gd name="connsiteY5" fmla="*/ 288471 h 593409"/>
                <a:gd name="connsiteX6" fmla="*/ 1677937 w 1678015"/>
                <a:gd name="connsiteY6" fmla="*/ 19892 h 593409"/>
                <a:gd name="connsiteX7" fmla="*/ 1677937 w 1678015"/>
                <a:gd name="connsiteY7" fmla="*/ 324255 h 593409"/>
                <a:gd name="connsiteX8" fmla="*/ 1677334 w 1678015"/>
                <a:gd name="connsiteY8" fmla="*/ 324255 h 593409"/>
                <a:gd name="connsiteX9" fmla="*/ 868380 w 1678015"/>
                <a:gd name="connsiteY9" fmla="*/ 593236 h 593409"/>
                <a:gd name="connsiteX10" fmla="*/ 525 w 1678015"/>
                <a:gd name="connsiteY10" fmla="*/ 324255 h 593409"/>
                <a:gd name="connsiteX11" fmla="*/ 525 w 1678015"/>
                <a:gd name="connsiteY11" fmla="*/ 324255 h 59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8015" h="593409">
                  <a:moveTo>
                    <a:pt x="525" y="324255"/>
                  </a:moveTo>
                  <a:cubicBezTo>
                    <a:pt x="-280" y="317621"/>
                    <a:pt x="-280" y="310987"/>
                    <a:pt x="525" y="304554"/>
                  </a:cubicBezTo>
                  <a:lnTo>
                    <a:pt x="525" y="-10"/>
                  </a:lnTo>
                  <a:lnTo>
                    <a:pt x="927" y="-10"/>
                  </a:lnTo>
                  <a:cubicBezTo>
                    <a:pt x="123" y="6423"/>
                    <a:pt x="324" y="13057"/>
                    <a:pt x="927" y="19490"/>
                  </a:cubicBezTo>
                  <a:cubicBezTo>
                    <a:pt x="17009" y="173280"/>
                    <a:pt x="406006" y="293698"/>
                    <a:pt x="868782" y="288471"/>
                  </a:cubicBezTo>
                  <a:cubicBezTo>
                    <a:pt x="1311656" y="283244"/>
                    <a:pt x="1662659" y="164635"/>
                    <a:pt x="1677937" y="19892"/>
                  </a:cubicBezTo>
                  <a:lnTo>
                    <a:pt x="1677937" y="324255"/>
                  </a:lnTo>
                  <a:lnTo>
                    <a:pt x="1677334" y="324255"/>
                  </a:lnTo>
                  <a:cubicBezTo>
                    <a:pt x="1662659" y="469400"/>
                    <a:pt x="1311455" y="588009"/>
                    <a:pt x="868380" y="593236"/>
                  </a:cubicBezTo>
                  <a:cubicBezTo>
                    <a:pt x="405604" y="598463"/>
                    <a:pt x="16808" y="478044"/>
                    <a:pt x="525" y="324255"/>
                  </a:cubicBezTo>
                  <a:lnTo>
                    <a:pt x="525" y="324255"/>
                  </a:lnTo>
                  <a:close/>
                </a:path>
              </a:pathLst>
            </a:custGeom>
            <a:solidFill>
              <a:schemeClr val="accent2">
                <a:lumMod val="75000"/>
              </a:schemeClr>
            </a:solidFill>
            <a:ln w="200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5856BEB3-A55B-7773-0A8C-C948A335C491}"/>
                </a:ext>
              </a:extLst>
            </p:cNvPr>
            <p:cNvSpPr/>
            <p:nvPr/>
          </p:nvSpPr>
          <p:spPr>
            <a:xfrm>
              <a:off x="6112685" y="3301982"/>
              <a:ext cx="1678015" cy="593610"/>
            </a:xfrm>
            <a:custGeom>
              <a:avLst/>
              <a:gdLst>
                <a:gd name="connsiteX0" fmla="*/ 525 w 1678015"/>
                <a:gd name="connsiteY0" fmla="*/ 324255 h 593610"/>
                <a:gd name="connsiteX1" fmla="*/ 525 w 1678015"/>
                <a:gd name="connsiteY1" fmla="*/ 304554 h 593610"/>
                <a:gd name="connsiteX2" fmla="*/ 525 w 1678015"/>
                <a:gd name="connsiteY2" fmla="*/ -10 h 593610"/>
                <a:gd name="connsiteX3" fmla="*/ 927 w 1678015"/>
                <a:gd name="connsiteY3" fmla="*/ -10 h 593610"/>
                <a:gd name="connsiteX4" fmla="*/ 927 w 1678015"/>
                <a:gd name="connsiteY4" fmla="*/ 19490 h 593610"/>
                <a:gd name="connsiteX5" fmla="*/ 868782 w 1678015"/>
                <a:gd name="connsiteY5" fmla="*/ 288471 h 593610"/>
                <a:gd name="connsiteX6" fmla="*/ 1677937 w 1678015"/>
                <a:gd name="connsiteY6" fmla="*/ 19892 h 593610"/>
                <a:gd name="connsiteX7" fmla="*/ 1677937 w 1678015"/>
                <a:gd name="connsiteY7" fmla="*/ 324456 h 593610"/>
                <a:gd name="connsiteX8" fmla="*/ 1677334 w 1678015"/>
                <a:gd name="connsiteY8" fmla="*/ 324456 h 593610"/>
                <a:gd name="connsiteX9" fmla="*/ 868179 w 1678015"/>
                <a:gd name="connsiteY9" fmla="*/ 593437 h 593610"/>
                <a:gd name="connsiteX10" fmla="*/ 525 w 1678015"/>
                <a:gd name="connsiteY10" fmla="*/ 324255 h 59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8015" h="593610">
                  <a:moveTo>
                    <a:pt x="525" y="324255"/>
                  </a:moveTo>
                  <a:cubicBezTo>
                    <a:pt x="-280" y="317621"/>
                    <a:pt x="-280" y="310987"/>
                    <a:pt x="525" y="304554"/>
                  </a:cubicBezTo>
                  <a:lnTo>
                    <a:pt x="525" y="-10"/>
                  </a:lnTo>
                  <a:lnTo>
                    <a:pt x="927" y="-10"/>
                  </a:lnTo>
                  <a:cubicBezTo>
                    <a:pt x="123" y="6423"/>
                    <a:pt x="324" y="13057"/>
                    <a:pt x="927" y="19490"/>
                  </a:cubicBezTo>
                  <a:cubicBezTo>
                    <a:pt x="17009" y="173280"/>
                    <a:pt x="406006" y="293698"/>
                    <a:pt x="868782" y="288471"/>
                  </a:cubicBezTo>
                  <a:cubicBezTo>
                    <a:pt x="1311656" y="283244"/>
                    <a:pt x="1662659" y="164836"/>
                    <a:pt x="1677937" y="19892"/>
                  </a:cubicBezTo>
                  <a:lnTo>
                    <a:pt x="1677937" y="324456"/>
                  </a:lnTo>
                  <a:lnTo>
                    <a:pt x="1677334" y="324456"/>
                  </a:lnTo>
                  <a:cubicBezTo>
                    <a:pt x="1662457" y="469601"/>
                    <a:pt x="1311254" y="588210"/>
                    <a:pt x="868179" y="593437"/>
                  </a:cubicBezTo>
                  <a:cubicBezTo>
                    <a:pt x="405604" y="598664"/>
                    <a:pt x="16808" y="478044"/>
                    <a:pt x="525" y="324255"/>
                  </a:cubicBezTo>
                  <a:close/>
                </a:path>
              </a:pathLst>
            </a:custGeom>
            <a:solidFill>
              <a:schemeClr val="accent2">
                <a:lumMod val="75000"/>
              </a:schemeClr>
            </a:solidFill>
            <a:ln w="2000" cap="flat">
              <a:noFill/>
              <a:prstDash val="solid"/>
              <a:miter/>
            </a:ln>
          </p:spPr>
          <p:txBody>
            <a:bodyPr rtlCol="0" anchor="ctr"/>
            <a:lstStyle/>
            <a:p>
              <a:endParaRPr lang="en-IN"/>
            </a:p>
          </p:txBody>
        </p:sp>
      </p:grpSp>
      <p:grpSp>
        <p:nvGrpSpPr>
          <p:cNvPr id="31" name="Group 30">
            <a:extLst>
              <a:ext uri="{FF2B5EF4-FFF2-40B4-BE49-F238E27FC236}">
                <a16:creationId xmlns:a16="http://schemas.microsoft.com/office/drawing/2014/main" id="{D2AAE2AC-FC46-14FE-F021-4A398AAB71B9}"/>
              </a:ext>
            </a:extLst>
          </p:cNvPr>
          <p:cNvGrpSpPr/>
          <p:nvPr/>
        </p:nvGrpSpPr>
        <p:grpSpPr>
          <a:xfrm>
            <a:off x="9451942" y="4670867"/>
            <a:ext cx="2201823" cy="1246495"/>
            <a:chOff x="7904496" y="1426683"/>
            <a:chExt cx="2201823" cy="1246495"/>
          </a:xfrm>
        </p:grpSpPr>
        <p:sp>
          <p:nvSpPr>
            <p:cNvPr id="30" name="Rectangle: Rounded Corners 29">
              <a:extLst>
                <a:ext uri="{FF2B5EF4-FFF2-40B4-BE49-F238E27FC236}">
                  <a16:creationId xmlns:a16="http://schemas.microsoft.com/office/drawing/2014/main" id="{7EB9396C-1408-EB52-8B46-EF9A7401BDCB}"/>
                </a:ext>
              </a:extLst>
            </p:cNvPr>
            <p:cNvSpPr/>
            <p:nvPr/>
          </p:nvSpPr>
          <p:spPr>
            <a:xfrm>
              <a:off x="7904496" y="1609155"/>
              <a:ext cx="2201823" cy="868178"/>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6F934EB0-E08A-411C-9746-00CF5049E0D4}"/>
                </a:ext>
              </a:extLst>
            </p:cNvPr>
            <p:cNvSpPr txBox="1"/>
            <p:nvPr/>
          </p:nvSpPr>
          <p:spPr>
            <a:xfrm>
              <a:off x="8365571" y="1426683"/>
              <a:ext cx="1675244" cy="1246495"/>
            </a:xfrm>
            <a:prstGeom prst="rect">
              <a:avLst/>
            </a:prstGeom>
            <a:noFill/>
          </p:spPr>
          <p:txBody>
            <a:bodyPr wrap="square" rtlCol="0">
              <a:spAutoFit/>
            </a:bodyPr>
            <a:lstStyle/>
            <a:p>
              <a:r>
                <a:rPr lang="en-IN" sz="7500" dirty="0">
                  <a:solidFill>
                    <a:schemeClr val="bg1"/>
                  </a:solidFill>
                  <a:latin typeface="+mj-lt"/>
                </a:rPr>
                <a:t>SQL</a:t>
              </a:r>
            </a:p>
          </p:txBody>
        </p:sp>
      </p:grpSp>
    </p:spTree>
    <p:extLst>
      <p:ext uri="{BB962C8B-B14F-4D97-AF65-F5344CB8AC3E}">
        <p14:creationId xmlns:p14="http://schemas.microsoft.com/office/powerpoint/2010/main" val="38260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7D3BE-9B6A-81E5-9FBC-BA3C1DCBD54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E57A408-1351-C752-D65C-9237DEB5C1EC}"/>
              </a:ext>
            </a:extLst>
          </p:cNvPr>
          <p:cNvSpPr/>
          <p:nvPr/>
        </p:nvSpPr>
        <p:spPr>
          <a:xfrm>
            <a:off x="11394830" y="457200"/>
            <a:ext cx="682869" cy="5936207"/>
          </a:xfrm>
          <a:prstGeom prst="rect">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67F306E-7A05-500D-C163-3AB4496FA103}"/>
              </a:ext>
            </a:extLst>
          </p:cNvPr>
          <p:cNvSpPr>
            <a:spLocks noGrp="1"/>
          </p:cNvSpPr>
          <p:nvPr>
            <p:ph type="title"/>
          </p:nvPr>
        </p:nvSpPr>
        <p:spPr/>
        <p:txBody>
          <a:bodyPr/>
          <a:lstStyle/>
          <a:p>
            <a:r>
              <a:rPr lang="en-US" dirty="0"/>
              <a:t>About ATLIQ AND PROBLEM STATEMENT</a:t>
            </a:r>
            <a:endParaRPr lang="en-IN" dirty="0"/>
          </a:p>
        </p:txBody>
      </p:sp>
      <p:sp>
        <p:nvSpPr>
          <p:cNvPr id="9" name="Content Placeholder 8">
            <a:extLst>
              <a:ext uri="{FF2B5EF4-FFF2-40B4-BE49-F238E27FC236}">
                <a16:creationId xmlns:a16="http://schemas.microsoft.com/office/drawing/2014/main" id="{6290AEAB-C0A7-F1CB-72ED-9F77AE57F4FD}"/>
              </a:ext>
            </a:extLst>
          </p:cNvPr>
          <p:cNvSpPr>
            <a:spLocks noGrp="1"/>
          </p:cNvSpPr>
          <p:nvPr>
            <p:ph idx="1"/>
          </p:nvPr>
        </p:nvSpPr>
        <p:spPr>
          <a:xfrm>
            <a:off x="1024129" y="2225334"/>
            <a:ext cx="9720072" cy="4023360"/>
          </a:xfrm>
        </p:spPr>
        <p:txBody>
          <a:bodyPr>
            <a:noAutofit/>
          </a:bodyPr>
          <a:lstStyle/>
          <a:p>
            <a:pPr marL="0" indent="0">
              <a:lnSpc>
                <a:spcPct val="114000"/>
              </a:lnSpc>
              <a:buClr>
                <a:schemeClr val="tx1"/>
              </a:buClr>
              <a:buNone/>
            </a:pPr>
            <a:r>
              <a:rPr lang="en-US" sz="1800" dirty="0">
                <a:solidFill>
                  <a:schemeClr val="accent2">
                    <a:lumMod val="50000"/>
                  </a:schemeClr>
                </a:solidFill>
              </a:rPr>
              <a:t>AtliQ Hardware, a prominent company renowned for its global presence, specializes in manufacturing PCs, printers, mice, and computers.</a:t>
            </a:r>
          </a:p>
          <a:p>
            <a:pPr marL="0" indent="0">
              <a:lnSpc>
                <a:spcPct val="114000"/>
              </a:lnSpc>
              <a:buClr>
                <a:schemeClr val="tx1"/>
              </a:buClr>
              <a:buNone/>
            </a:pPr>
            <a:r>
              <a:rPr lang="en-US" sz="1800" dirty="0">
                <a:solidFill>
                  <a:schemeClr val="accent2">
                    <a:lumMod val="50000"/>
                  </a:schemeClr>
                </a:solidFill>
              </a:rPr>
              <a:t>The increased size of Excel files has resulted in performance issues, causing delays and inefficiencies. AtliQ Hardware has initiated a project to address this challenge, forming a team of data analysts. Leveraging MySQL as their database management system, the team aims to extract valuable insights from the data. These insights will empower the company to improve decision-making and streamline operations, leading to enhanced overall performance.</a:t>
            </a:r>
            <a:endParaRPr lang="en-IN" sz="1800" dirty="0">
              <a:solidFill>
                <a:schemeClr val="accent2">
                  <a:lumMod val="50000"/>
                </a:schemeClr>
              </a:solidFill>
            </a:endParaRPr>
          </a:p>
        </p:txBody>
      </p:sp>
      <p:sp>
        <p:nvSpPr>
          <p:cNvPr id="3" name="TextBox 2">
            <a:extLst>
              <a:ext uri="{FF2B5EF4-FFF2-40B4-BE49-F238E27FC236}">
                <a16:creationId xmlns:a16="http://schemas.microsoft.com/office/drawing/2014/main" id="{12D28F52-F300-78B4-11F6-BB1A41B097F5}"/>
              </a:ext>
            </a:extLst>
          </p:cNvPr>
          <p:cNvSpPr txBox="1"/>
          <p:nvPr/>
        </p:nvSpPr>
        <p:spPr>
          <a:xfrm>
            <a:off x="9737324" y="6349243"/>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spTree>
    <p:extLst>
      <p:ext uri="{BB962C8B-B14F-4D97-AF65-F5344CB8AC3E}">
        <p14:creationId xmlns:p14="http://schemas.microsoft.com/office/powerpoint/2010/main" val="251389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34842-DD83-66AF-43E0-AA937EB37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DB546-BEB6-9FC5-C4DB-5475CF1C1CE9}"/>
              </a:ext>
            </a:extLst>
          </p:cNvPr>
          <p:cNvSpPr>
            <a:spLocks noGrp="1"/>
          </p:cNvSpPr>
          <p:nvPr>
            <p:ph type="title"/>
          </p:nvPr>
        </p:nvSpPr>
        <p:spPr/>
        <p:txBody>
          <a:bodyPr/>
          <a:lstStyle/>
          <a:p>
            <a:r>
              <a:rPr lang="en-IN" dirty="0"/>
              <a:t>PROJECT OVERVIEW</a:t>
            </a:r>
          </a:p>
        </p:txBody>
      </p:sp>
      <p:sp>
        <p:nvSpPr>
          <p:cNvPr id="9" name="Content Placeholder 8">
            <a:extLst>
              <a:ext uri="{FF2B5EF4-FFF2-40B4-BE49-F238E27FC236}">
                <a16:creationId xmlns:a16="http://schemas.microsoft.com/office/drawing/2014/main" id="{B2ED3FFA-ADEB-9E28-CB1D-5C3EEEA349F2}"/>
              </a:ext>
            </a:extLst>
          </p:cNvPr>
          <p:cNvSpPr>
            <a:spLocks noGrp="1"/>
          </p:cNvSpPr>
          <p:nvPr>
            <p:ph idx="1"/>
          </p:nvPr>
        </p:nvSpPr>
        <p:spPr>
          <a:xfrm>
            <a:off x="1024128" y="2700119"/>
            <a:ext cx="9720072" cy="2179612"/>
          </a:xfrm>
        </p:spPr>
        <p:txBody>
          <a:bodyPr>
            <a:noAutofit/>
          </a:bodyPr>
          <a:lstStyle/>
          <a:p>
            <a:pPr marL="0" indent="0">
              <a:lnSpc>
                <a:spcPct val="114000"/>
              </a:lnSpc>
              <a:buClr>
                <a:schemeClr val="tx1"/>
              </a:buClr>
              <a:buNone/>
            </a:pPr>
            <a:r>
              <a:rPr lang="en-US" dirty="0">
                <a:solidFill>
                  <a:schemeClr val="accent2">
                    <a:lumMod val="50000"/>
                  </a:schemeClr>
                </a:solidFill>
              </a:rPr>
              <a:t>This project aims to analyze and derive valuable insights from the provided database, encompassing sales, products, customers, and regions data for Atliq Hardware. The objective is to address specific inquiries regarding sales reports, market analysis, customer behavior, and supply chain forecasting</a:t>
            </a:r>
            <a:endParaRPr lang="en-IN" dirty="0">
              <a:solidFill>
                <a:schemeClr val="accent2">
                  <a:lumMod val="50000"/>
                </a:schemeClr>
              </a:solidFill>
            </a:endParaRPr>
          </a:p>
        </p:txBody>
      </p:sp>
      <p:sp>
        <p:nvSpPr>
          <p:cNvPr id="3" name="TextBox 2">
            <a:extLst>
              <a:ext uri="{FF2B5EF4-FFF2-40B4-BE49-F238E27FC236}">
                <a16:creationId xmlns:a16="http://schemas.microsoft.com/office/drawing/2014/main" id="{D12D5DD6-DE76-6F76-6DC4-9F390DD039DC}"/>
              </a:ext>
            </a:extLst>
          </p:cNvPr>
          <p:cNvSpPr txBox="1"/>
          <p:nvPr/>
        </p:nvSpPr>
        <p:spPr>
          <a:xfrm>
            <a:off x="9737324" y="6272784"/>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sp>
        <p:nvSpPr>
          <p:cNvPr id="5" name="Rectangle 4">
            <a:extLst>
              <a:ext uri="{FF2B5EF4-FFF2-40B4-BE49-F238E27FC236}">
                <a16:creationId xmlns:a16="http://schemas.microsoft.com/office/drawing/2014/main" id="{7AAFB347-AEE5-883F-005C-4541BD92FC66}"/>
              </a:ext>
            </a:extLst>
          </p:cNvPr>
          <p:cNvSpPr/>
          <p:nvPr/>
        </p:nvSpPr>
        <p:spPr>
          <a:xfrm>
            <a:off x="11394830" y="457200"/>
            <a:ext cx="682869" cy="5936207"/>
          </a:xfrm>
          <a:prstGeom prst="rect">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876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11226-4A48-8F0E-0449-7373BF61CE5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E06BAFF-FE16-2249-7364-996C82580FF9}"/>
              </a:ext>
            </a:extLst>
          </p:cNvPr>
          <p:cNvSpPr/>
          <p:nvPr/>
        </p:nvSpPr>
        <p:spPr>
          <a:xfrm>
            <a:off x="5943600" y="334108"/>
            <a:ext cx="378069" cy="5944999"/>
          </a:xfrm>
          <a:prstGeom prst="rect">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4E4F5217-E5C4-C34E-EE19-157A77D78C32}"/>
              </a:ext>
            </a:extLst>
          </p:cNvPr>
          <p:cNvSpPr/>
          <p:nvPr/>
        </p:nvSpPr>
        <p:spPr>
          <a:xfrm>
            <a:off x="228600" y="334107"/>
            <a:ext cx="5524497" cy="292783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500" dirty="0">
                <a:solidFill>
                  <a:schemeClr val="accent2">
                    <a:lumMod val="50000"/>
                  </a:schemeClr>
                </a:solidFill>
                <a:latin typeface="+mj-lt"/>
              </a:rPr>
              <a:t>TABLES</a:t>
            </a:r>
          </a:p>
          <a:p>
            <a:r>
              <a:rPr kumimoji="0" lang="en-US" altLang="en-US" b="0" i="0" u="none" strike="noStrike" cap="none" normalizeH="0" baseline="0" dirty="0">
                <a:ln>
                  <a:noFill/>
                </a:ln>
                <a:solidFill>
                  <a:schemeClr val="tx1"/>
                </a:solidFill>
                <a:effectLst/>
              </a:rPr>
              <a:t>A table is a database object that stores data in rows and columns, where each row represents a unique record, and each column represents a specific attribute or field.</a:t>
            </a:r>
            <a:endParaRPr lang="en-IN" dirty="0">
              <a:solidFill>
                <a:schemeClr val="accent2">
                  <a:lumMod val="50000"/>
                </a:schemeClr>
              </a:solidFill>
            </a:endParaRPr>
          </a:p>
          <a:p>
            <a:r>
              <a:rPr lang="en-US" altLang="en-US" dirty="0">
                <a:solidFill>
                  <a:schemeClr val="tx1"/>
                </a:solidFill>
              </a:rPr>
              <a:t>Tables hold the actual data and are the primary structure for storing information in relational databases.</a:t>
            </a:r>
          </a:p>
          <a:p>
            <a:endParaRPr lang="en-IN" sz="1500" dirty="0">
              <a:solidFill>
                <a:schemeClr val="tx1"/>
              </a:solidFill>
            </a:endParaRPr>
          </a:p>
        </p:txBody>
      </p:sp>
      <p:sp>
        <p:nvSpPr>
          <p:cNvPr id="13" name="Rectangle 12">
            <a:extLst>
              <a:ext uri="{FF2B5EF4-FFF2-40B4-BE49-F238E27FC236}">
                <a16:creationId xmlns:a16="http://schemas.microsoft.com/office/drawing/2014/main" id="{A44D8E54-72E4-7CCE-7326-8F3D6EECD8E0}"/>
              </a:ext>
            </a:extLst>
          </p:cNvPr>
          <p:cNvSpPr/>
          <p:nvPr/>
        </p:nvSpPr>
        <p:spPr>
          <a:xfrm>
            <a:off x="6512172" y="334107"/>
            <a:ext cx="5524498" cy="292783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500" dirty="0">
                <a:solidFill>
                  <a:schemeClr val="accent2">
                    <a:lumMod val="50000"/>
                  </a:schemeClr>
                </a:solidFill>
                <a:latin typeface="+mj-lt"/>
              </a:rPr>
              <a:t>FUNCTIONS</a:t>
            </a:r>
          </a:p>
          <a:p>
            <a:r>
              <a:rPr lang="en-US" sz="1700" dirty="0">
                <a:solidFill>
                  <a:schemeClr val="tx1"/>
                </a:solidFill>
              </a:rPr>
              <a:t>A view is a virtual table created by querying data from one or more tables. It doesn’t store data itself; instead, it dynamically retrieves data from underlying tables each time the view is accessed. Views provide a way to simplify complex queries, enhance security by limiting data access, and present data in a specific format without altering the underlying tables</a:t>
            </a:r>
            <a:r>
              <a:rPr lang="en-US" sz="1700" dirty="0">
                <a:solidFill>
                  <a:schemeClr val="accent2">
                    <a:lumMod val="50000"/>
                  </a:schemeClr>
                </a:solidFill>
              </a:rPr>
              <a:t>.</a:t>
            </a:r>
            <a:endParaRPr lang="en-IN" sz="1700" dirty="0">
              <a:solidFill>
                <a:schemeClr val="accent2">
                  <a:lumMod val="50000"/>
                </a:schemeClr>
              </a:solidFill>
            </a:endParaRPr>
          </a:p>
        </p:txBody>
      </p:sp>
      <p:sp>
        <p:nvSpPr>
          <p:cNvPr id="14" name="Rectangle 13">
            <a:extLst>
              <a:ext uri="{FF2B5EF4-FFF2-40B4-BE49-F238E27FC236}">
                <a16:creationId xmlns:a16="http://schemas.microsoft.com/office/drawing/2014/main" id="{F943E984-BBE1-F6A6-1E8F-93F9D447A387}"/>
              </a:ext>
            </a:extLst>
          </p:cNvPr>
          <p:cNvSpPr/>
          <p:nvPr/>
        </p:nvSpPr>
        <p:spPr>
          <a:xfrm>
            <a:off x="228600" y="3429000"/>
            <a:ext cx="5524497" cy="2942494"/>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500" dirty="0">
                <a:solidFill>
                  <a:schemeClr val="accent2">
                    <a:lumMod val="50000"/>
                  </a:schemeClr>
                </a:solidFill>
                <a:latin typeface="+mj-lt"/>
              </a:rPr>
              <a:t>VIEWS</a:t>
            </a:r>
            <a:endParaRPr lang="en-IN" sz="3500" dirty="0">
              <a:solidFill>
                <a:schemeClr val="accent2">
                  <a:lumMod val="50000"/>
                </a:schemeClr>
              </a:solidFill>
            </a:endParaRPr>
          </a:p>
          <a:p>
            <a:r>
              <a:rPr lang="en-US" dirty="0">
                <a:solidFill>
                  <a:schemeClr val="tx1"/>
                </a:solidFill>
              </a:rPr>
              <a:t>Functions in SQL are reusable routines that return a single value or a table. They can perform calculations, transformations, or return specific sets of data. Functions allow you to encapsulate logic that can be reused across various queries, which is useful for complex calculations or data transformations.</a:t>
            </a:r>
            <a:endParaRPr lang="en-IN" dirty="0">
              <a:solidFill>
                <a:schemeClr val="tx1"/>
              </a:solidFill>
            </a:endParaRPr>
          </a:p>
        </p:txBody>
      </p:sp>
      <p:sp>
        <p:nvSpPr>
          <p:cNvPr id="15" name="Rectangle 14">
            <a:extLst>
              <a:ext uri="{FF2B5EF4-FFF2-40B4-BE49-F238E27FC236}">
                <a16:creationId xmlns:a16="http://schemas.microsoft.com/office/drawing/2014/main" id="{FACAFE9D-4924-EEA5-CB1D-628FD11955E3}"/>
              </a:ext>
            </a:extLst>
          </p:cNvPr>
          <p:cNvSpPr/>
          <p:nvPr/>
        </p:nvSpPr>
        <p:spPr>
          <a:xfrm>
            <a:off x="6512172" y="3429000"/>
            <a:ext cx="5524498" cy="294835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500" dirty="0">
                <a:solidFill>
                  <a:schemeClr val="accent2">
                    <a:lumMod val="50000"/>
                  </a:schemeClr>
                </a:solidFill>
                <a:latin typeface="+mj-lt"/>
              </a:rPr>
              <a:t>STORED PROCEDURES</a:t>
            </a:r>
          </a:p>
          <a:p>
            <a:r>
              <a:rPr lang="en-US" sz="1700" dirty="0">
                <a:solidFill>
                  <a:schemeClr val="tx1"/>
                </a:solidFill>
              </a:rPr>
              <a:t>A stored procedure is a precompiled set of one or more SQL statements that can be executed as a single unit. Stored procedures can include variables, control-of-flow statements, and can accept input parameters and return multiple values. Stored procedures are used to perform repetitive tasks, implement business logic, and enhance database performance by reducing the need for multiple SQL queries.</a:t>
            </a:r>
            <a:endParaRPr lang="en-IN" sz="1700" dirty="0">
              <a:solidFill>
                <a:schemeClr val="tx1"/>
              </a:solidFill>
            </a:endParaRPr>
          </a:p>
        </p:txBody>
      </p:sp>
      <p:sp>
        <p:nvSpPr>
          <p:cNvPr id="20" name="TextBox 19">
            <a:extLst>
              <a:ext uri="{FF2B5EF4-FFF2-40B4-BE49-F238E27FC236}">
                <a16:creationId xmlns:a16="http://schemas.microsoft.com/office/drawing/2014/main" id="{BC1D324F-5565-C6CE-A104-D3B251CDF7D7}"/>
              </a:ext>
            </a:extLst>
          </p:cNvPr>
          <p:cNvSpPr txBox="1"/>
          <p:nvPr/>
        </p:nvSpPr>
        <p:spPr>
          <a:xfrm>
            <a:off x="9904378" y="6420759"/>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spTree>
    <p:extLst>
      <p:ext uri="{BB962C8B-B14F-4D97-AF65-F5344CB8AC3E}">
        <p14:creationId xmlns:p14="http://schemas.microsoft.com/office/powerpoint/2010/main" val="174621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57C4D-7678-D83A-81C2-E76B3B5DFBF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A570864-81F4-22B0-34C8-723C181DCEAB}"/>
              </a:ext>
            </a:extLst>
          </p:cNvPr>
          <p:cNvSpPr/>
          <p:nvPr/>
        </p:nvSpPr>
        <p:spPr>
          <a:xfrm>
            <a:off x="5943600" y="334108"/>
            <a:ext cx="378069" cy="5944999"/>
          </a:xfrm>
          <a:prstGeom prst="rect">
            <a:avLst/>
          </a:prstGeom>
          <a:solidFill>
            <a:schemeClr val="accent1">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060DE61-BD16-2710-014A-9693CD011BD4}"/>
              </a:ext>
            </a:extLst>
          </p:cNvPr>
          <p:cNvSpPr>
            <a:spLocks noGrp="1"/>
          </p:cNvSpPr>
          <p:nvPr>
            <p:ph type="title"/>
          </p:nvPr>
        </p:nvSpPr>
        <p:spPr>
          <a:xfrm>
            <a:off x="1014691" y="847930"/>
            <a:ext cx="1579040" cy="699516"/>
          </a:xfrm>
        </p:spPr>
        <p:txBody>
          <a:bodyPr>
            <a:normAutofit fontScale="90000"/>
          </a:bodyPr>
          <a:lstStyle/>
          <a:p>
            <a:r>
              <a:rPr lang="en-IN" dirty="0"/>
              <a:t>Tables</a:t>
            </a:r>
          </a:p>
        </p:txBody>
      </p:sp>
      <p:sp>
        <p:nvSpPr>
          <p:cNvPr id="3" name="Title 1">
            <a:extLst>
              <a:ext uri="{FF2B5EF4-FFF2-40B4-BE49-F238E27FC236}">
                <a16:creationId xmlns:a16="http://schemas.microsoft.com/office/drawing/2014/main" id="{72E877BB-F381-89CA-D154-FF0AB58714D4}"/>
              </a:ext>
            </a:extLst>
          </p:cNvPr>
          <p:cNvSpPr txBox="1">
            <a:spLocks/>
          </p:cNvSpPr>
          <p:nvPr/>
        </p:nvSpPr>
        <p:spPr>
          <a:xfrm>
            <a:off x="6786840" y="3079242"/>
            <a:ext cx="4061401" cy="69951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500" dirty="0"/>
              <a:t>STORED PROCEDURES</a:t>
            </a:r>
          </a:p>
        </p:txBody>
      </p:sp>
      <p:sp>
        <p:nvSpPr>
          <p:cNvPr id="4" name="Title 1">
            <a:extLst>
              <a:ext uri="{FF2B5EF4-FFF2-40B4-BE49-F238E27FC236}">
                <a16:creationId xmlns:a16="http://schemas.microsoft.com/office/drawing/2014/main" id="{C6357785-2448-4F09-6B87-3E9BE4C61F34}"/>
              </a:ext>
            </a:extLst>
          </p:cNvPr>
          <p:cNvSpPr txBox="1">
            <a:spLocks/>
          </p:cNvSpPr>
          <p:nvPr/>
        </p:nvSpPr>
        <p:spPr>
          <a:xfrm>
            <a:off x="1014692" y="3843176"/>
            <a:ext cx="1579040" cy="699516"/>
          </a:xfrm>
          <a:prstGeom prst="rect">
            <a:avLst/>
          </a:prstGeom>
        </p:spPr>
        <p:txBody>
          <a:bodyPr vert="horz" lIns="91440" tIns="45720" rIns="91440" bIns="45720" rtlCol="0" anchor="ctr">
            <a:normAutofit fontScale="975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500" dirty="0"/>
              <a:t>VIEWS</a:t>
            </a:r>
          </a:p>
        </p:txBody>
      </p:sp>
      <p:sp>
        <p:nvSpPr>
          <p:cNvPr id="6" name="Title 1">
            <a:extLst>
              <a:ext uri="{FF2B5EF4-FFF2-40B4-BE49-F238E27FC236}">
                <a16:creationId xmlns:a16="http://schemas.microsoft.com/office/drawing/2014/main" id="{18B0E1FE-5FCC-DD66-63C0-0284E689EF69}"/>
              </a:ext>
            </a:extLst>
          </p:cNvPr>
          <p:cNvSpPr txBox="1">
            <a:spLocks/>
          </p:cNvSpPr>
          <p:nvPr/>
        </p:nvSpPr>
        <p:spPr>
          <a:xfrm>
            <a:off x="6917260" y="786383"/>
            <a:ext cx="3800563" cy="699516"/>
          </a:xfrm>
          <a:prstGeom prst="rect">
            <a:avLst/>
          </a:prstGeom>
        </p:spPr>
        <p:txBody>
          <a:bodyPr vert="horz" lIns="91440" tIns="45720" rIns="91440" bIns="45720" rtlCol="0" anchor="ctr">
            <a:normAutofit fontScale="975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500" dirty="0"/>
              <a:t>FUNCTIONS</a:t>
            </a:r>
          </a:p>
        </p:txBody>
      </p:sp>
      <p:pic>
        <p:nvPicPr>
          <p:cNvPr id="11" name="Picture 10">
            <a:extLst>
              <a:ext uri="{FF2B5EF4-FFF2-40B4-BE49-F238E27FC236}">
                <a16:creationId xmlns:a16="http://schemas.microsoft.com/office/drawing/2014/main" id="{3C6D5B97-C3A1-92EE-C08F-3FBA7F2B8F45}"/>
              </a:ext>
            </a:extLst>
          </p:cNvPr>
          <p:cNvPicPr>
            <a:picLocks noChangeAspect="1"/>
          </p:cNvPicPr>
          <p:nvPr/>
        </p:nvPicPr>
        <p:blipFill>
          <a:blip r:embed="rId2"/>
          <a:stretch>
            <a:fillRect/>
          </a:stretch>
        </p:blipFill>
        <p:spPr>
          <a:xfrm>
            <a:off x="6917261" y="1485899"/>
            <a:ext cx="4420217" cy="1400370"/>
          </a:xfrm>
          <a:prstGeom prst="rect">
            <a:avLst/>
          </a:prstGeom>
        </p:spPr>
      </p:pic>
      <p:pic>
        <p:nvPicPr>
          <p:cNvPr id="16" name="Picture 15">
            <a:extLst>
              <a:ext uri="{FF2B5EF4-FFF2-40B4-BE49-F238E27FC236}">
                <a16:creationId xmlns:a16="http://schemas.microsoft.com/office/drawing/2014/main" id="{87253B9B-DDC6-3FDF-CE40-6B7B8DD92CC0}"/>
              </a:ext>
            </a:extLst>
          </p:cNvPr>
          <p:cNvPicPr>
            <a:picLocks noChangeAspect="1"/>
          </p:cNvPicPr>
          <p:nvPr/>
        </p:nvPicPr>
        <p:blipFill>
          <a:blip r:embed="rId3"/>
          <a:stretch>
            <a:fillRect/>
          </a:stretch>
        </p:blipFill>
        <p:spPr>
          <a:xfrm>
            <a:off x="926207" y="4542692"/>
            <a:ext cx="4648849" cy="1390844"/>
          </a:xfrm>
          <a:prstGeom prst="rect">
            <a:avLst/>
          </a:prstGeom>
        </p:spPr>
      </p:pic>
      <p:pic>
        <p:nvPicPr>
          <p:cNvPr id="18" name="Picture 17">
            <a:extLst>
              <a:ext uri="{FF2B5EF4-FFF2-40B4-BE49-F238E27FC236}">
                <a16:creationId xmlns:a16="http://schemas.microsoft.com/office/drawing/2014/main" id="{D329E424-6C08-DF20-0A05-7E80ED991320}"/>
              </a:ext>
            </a:extLst>
          </p:cNvPr>
          <p:cNvPicPr>
            <a:picLocks noChangeAspect="1"/>
          </p:cNvPicPr>
          <p:nvPr/>
        </p:nvPicPr>
        <p:blipFill>
          <a:blip r:embed="rId4"/>
          <a:stretch>
            <a:fillRect/>
          </a:stretch>
        </p:blipFill>
        <p:spPr>
          <a:xfrm>
            <a:off x="926207" y="1485899"/>
            <a:ext cx="4094244" cy="2201386"/>
          </a:xfrm>
          <a:prstGeom prst="rect">
            <a:avLst/>
          </a:prstGeom>
        </p:spPr>
      </p:pic>
      <p:pic>
        <p:nvPicPr>
          <p:cNvPr id="20" name="Picture 19">
            <a:extLst>
              <a:ext uri="{FF2B5EF4-FFF2-40B4-BE49-F238E27FC236}">
                <a16:creationId xmlns:a16="http://schemas.microsoft.com/office/drawing/2014/main" id="{D5FD87E4-5827-B7B4-AD57-1E3C0B06976B}"/>
              </a:ext>
            </a:extLst>
          </p:cNvPr>
          <p:cNvPicPr>
            <a:picLocks noChangeAspect="1"/>
          </p:cNvPicPr>
          <p:nvPr/>
        </p:nvPicPr>
        <p:blipFill>
          <a:blip r:embed="rId5"/>
          <a:stretch>
            <a:fillRect/>
          </a:stretch>
        </p:blipFill>
        <p:spPr>
          <a:xfrm>
            <a:off x="6786840" y="3916577"/>
            <a:ext cx="4782217" cy="2362530"/>
          </a:xfrm>
          <a:prstGeom prst="rect">
            <a:avLst/>
          </a:prstGeom>
        </p:spPr>
      </p:pic>
      <p:sp>
        <p:nvSpPr>
          <p:cNvPr id="21" name="TextBox 20">
            <a:extLst>
              <a:ext uri="{FF2B5EF4-FFF2-40B4-BE49-F238E27FC236}">
                <a16:creationId xmlns:a16="http://schemas.microsoft.com/office/drawing/2014/main" id="{49EC2ECC-BFAA-B00D-3B1B-1362A7188DF5}"/>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spTree>
    <p:extLst>
      <p:ext uri="{BB962C8B-B14F-4D97-AF65-F5344CB8AC3E}">
        <p14:creationId xmlns:p14="http://schemas.microsoft.com/office/powerpoint/2010/main" val="195312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DC198-63A2-A00F-B1CC-5436CAA2C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A947F-8785-E85C-CA67-2BA004B4609F}"/>
              </a:ext>
            </a:extLst>
          </p:cNvPr>
          <p:cNvSpPr>
            <a:spLocks noGrp="1"/>
          </p:cNvSpPr>
          <p:nvPr>
            <p:ph type="title"/>
          </p:nvPr>
        </p:nvSpPr>
        <p:spPr>
          <a:xfrm>
            <a:off x="918464" y="701627"/>
            <a:ext cx="9720072" cy="703384"/>
          </a:xfrm>
        </p:spPr>
        <p:txBody>
          <a:bodyPr>
            <a:normAutofit/>
          </a:bodyPr>
          <a:lstStyle/>
          <a:p>
            <a:r>
              <a:rPr lang="en-IN" sz="3500" dirty="0"/>
              <a:t>2021 Sales report for CROMA categorised by product</a:t>
            </a:r>
          </a:p>
        </p:txBody>
      </p:sp>
      <p:sp>
        <p:nvSpPr>
          <p:cNvPr id="8" name="Text Placeholder 7">
            <a:extLst>
              <a:ext uri="{FF2B5EF4-FFF2-40B4-BE49-F238E27FC236}">
                <a16:creationId xmlns:a16="http://schemas.microsoft.com/office/drawing/2014/main" id="{FACF371F-47F5-8DDD-9164-DCED4DF29E39}"/>
              </a:ext>
            </a:extLst>
          </p:cNvPr>
          <p:cNvSpPr>
            <a:spLocks noGrp="1"/>
          </p:cNvSpPr>
          <p:nvPr>
            <p:ph type="body" idx="1"/>
          </p:nvPr>
        </p:nvSpPr>
        <p:spPr>
          <a:xfrm>
            <a:off x="1023620" y="1611469"/>
            <a:ext cx="4754880" cy="822960"/>
          </a:xfrm>
        </p:spPr>
        <p:txBody>
          <a:bodyPr/>
          <a:lstStyle/>
          <a:p>
            <a:r>
              <a:rPr lang="en-IN" dirty="0"/>
              <a:t>SQL Query</a:t>
            </a:r>
          </a:p>
        </p:txBody>
      </p:sp>
      <p:pic>
        <p:nvPicPr>
          <p:cNvPr id="6" name="Content Placeholder 5">
            <a:extLst>
              <a:ext uri="{FF2B5EF4-FFF2-40B4-BE49-F238E27FC236}">
                <a16:creationId xmlns:a16="http://schemas.microsoft.com/office/drawing/2014/main" id="{034E7144-69E1-816F-4C99-7F931731658D}"/>
              </a:ext>
            </a:extLst>
          </p:cNvPr>
          <p:cNvPicPr>
            <a:picLocks noGrp="1" noChangeAspect="1"/>
          </p:cNvPicPr>
          <p:nvPr>
            <p:ph sz="half" idx="2"/>
          </p:nvPr>
        </p:nvPicPr>
        <p:blipFill>
          <a:blip r:embed="rId2"/>
          <a:stretch>
            <a:fillRect/>
          </a:stretch>
        </p:blipFill>
        <p:spPr>
          <a:xfrm>
            <a:off x="918464" y="2566314"/>
            <a:ext cx="4754562" cy="3054967"/>
          </a:xfrm>
        </p:spPr>
      </p:pic>
      <p:sp>
        <p:nvSpPr>
          <p:cNvPr id="9" name="Text Placeholder 8">
            <a:extLst>
              <a:ext uri="{FF2B5EF4-FFF2-40B4-BE49-F238E27FC236}">
                <a16:creationId xmlns:a16="http://schemas.microsoft.com/office/drawing/2014/main" id="{935B67DC-A6F4-7840-A026-A33B13C6BD8C}"/>
              </a:ext>
            </a:extLst>
          </p:cNvPr>
          <p:cNvSpPr>
            <a:spLocks noGrp="1"/>
          </p:cNvSpPr>
          <p:nvPr>
            <p:ph type="body" sz="quarter" idx="3"/>
          </p:nvPr>
        </p:nvSpPr>
        <p:spPr>
          <a:xfrm>
            <a:off x="6711145" y="1519312"/>
            <a:ext cx="4754880" cy="822960"/>
          </a:xfrm>
        </p:spPr>
        <p:txBody>
          <a:bodyPr/>
          <a:lstStyle/>
          <a:p>
            <a:r>
              <a:rPr lang="en-IN" dirty="0"/>
              <a:t>Output</a:t>
            </a:r>
          </a:p>
        </p:txBody>
      </p:sp>
      <p:pic>
        <p:nvPicPr>
          <p:cNvPr id="4" name="Content Placeholder 3">
            <a:extLst>
              <a:ext uri="{FF2B5EF4-FFF2-40B4-BE49-F238E27FC236}">
                <a16:creationId xmlns:a16="http://schemas.microsoft.com/office/drawing/2014/main" id="{EE8D66DE-9BF6-D85E-69CA-361726320A02}"/>
              </a:ext>
            </a:extLst>
          </p:cNvPr>
          <p:cNvPicPr>
            <a:picLocks noGrp="1" noChangeAspect="1"/>
          </p:cNvPicPr>
          <p:nvPr>
            <p:ph sz="quarter" idx="4"/>
          </p:nvPr>
        </p:nvPicPr>
        <p:blipFill>
          <a:blip r:embed="rId3"/>
          <a:stretch>
            <a:fillRect/>
          </a:stretch>
        </p:blipFill>
        <p:spPr>
          <a:xfrm>
            <a:off x="6711462" y="2342272"/>
            <a:ext cx="4754563" cy="3279009"/>
          </a:xfrm>
        </p:spPr>
      </p:pic>
      <p:sp>
        <p:nvSpPr>
          <p:cNvPr id="3" name="TextBox 2">
            <a:extLst>
              <a:ext uri="{FF2B5EF4-FFF2-40B4-BE49-F238E27FC236}">
                <a16:creationId xmlns:a16="http://schemas.microsoft.com/office/drawing/2014/main" id="{B16D9181-0CA2-769E-3693-810DF4778D79}"/>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sp>
        <p:nvSpPr>
          <p:cNvPr id="5" name="Rectangle 4">
            <a:extLst>
              <a:ext uri="{FF2B5EF4-FFF2-40B4-BE49-F238E27FC236}">
                <a16:creationId xmlns:a16="http://schemas.microsoft.com/office/drawing/2014/main" id="{3D2FC938-3653-B970-01B1-6E05A0F49FDD}"/>
              </a:ext>
            </a:extLst>
          </p:cNvPr>
          <p:cNvSpPr/>
          <p:nvPr/>
        </p:nvSpPr>
        <p:spPr>
          <a:xfrm>
            <a:off x="6209641" y="1611469"/>
            <a:ext cx="133861" cy="454490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374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1562B-BF9E-6742-2A02-E2E5A747E3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B727C-6672-0836-26F4-99ECA70BAF9F}"/>
              </a:ext>
            </a:extLst>
          </p:cNvPr>
          <p:cNvSpPr>
            <a:spLocks noGrp="1"/>
          </p:cNvSpPr>
          <p:nvPr>
            <p:ph type="title"/>
          </p:nvPr>
        </p:nvSpPr>
        <p:spPr>
          <a:xfrm>
            <a:off x="918464" y="701627"/>
            <a:ext cx="9720072" cy="703384"/>
          </a:xfrm>
        </p:spPr>
        <p:txBody>
          <a:bodyPr>
            <a:normAutofit/>
          </a:bodyPr>
          <a:lstStyle/>
          <a:p>
            <a:r>
              <a:rPr lang="en-IN" sz="3500" dirty="0"/>
              <a:t>MONTHLY total gross sales report for CROMA</a:t>
            </a:r>
          </a:p>
        </p:txBody>
      </p:sp>
      <p:sp>
        <p:nvSpPr>
          <p:cNvPr id="8" name="Text Placeholder 7">
            <a:extLst>
              <a:ext uri="{FF2B5EF4-FFF2-40B4-BE49-F238E27FC236}">
                <a16:creationId xmlns:a16="http://schemas.microsoft.com/office/drawing/2014/main" id="{13761A7D-9293-174A-D2D6-62189A73E72E}"/>
              </a:ext>
            </a:extLst>
          </p:cNvPr>
          <p:cNvSpPr>
            <a:spLocks noGrp="1"/>
          </p:cNvSpPr>
          <p:nvPr>
            <p:ph type="body" idx="1"/>
          </p:nvPr>
        </p:nvSpPr>
        <p:spPr>
          <a:xfrm>
            <a:off x="1023620" y="1611469"/>
            <a:ext cx="4754880" cy="822960"/>
          </a:xfrm>
        </p:spPr>
        <p:txBody>
          <a:bodyPr/>
          <a:lstStyle/>
          <a:p>
            <a:r>
              <a:rPr lang="en-IN" dirty="0"/>
              <a:t>SQL Query</a:t>
            </a:r>
          </a:p>
        </p:txBody>
      </p:sp>
      <p:sp>
        <p:nvSpPr>
          <p:cNvPr id="9" name="Text Placeholder 8">
            <a:extLst>
              <a:ext uri="{FF2B5EF4-FFF2-40B4-BE49-F238E27FC236}">
                <a16:creationId xmlns:a16="http://schemas.microsoft.com/office/drawing/2014/main" id="{82755039-540E-9D8E-CC37-24BBDB629735}"/>
              </a:ext>
            </a:extLst>
          </p:cNvPr>
          <p:cNvSpPr>
            <a:spLocks noGrp="1"/>
          </p:cNvSpPr>
          <p:nvPr>
            <p:ph type="body" sz="quarter" idx="3"/>
          </p:nvPr>
        </p:nvSpPr>
        <p:spPr>
          <a:xfrm>
            <a:off x="6702352" y="1472699"/>
            <a:ext cx="4754880" cy="822960"/>
          </a:xfrm>
        </p:spPr>
        <p:txBody>
          <a:bodyPr/>
          <a:lstStyle/>
          <a:p>
            <a:r>
              <a:rPr lang="en-IN" dirty="0"/>
              <a:t>Output</a:t>
            </a:r>
          </a:p>
        </p:txBody>
      </p:sp>
      <p:sp>
        <p:nvSpPr>
          <p:cNvPr id="3" name="TextBox 2">
            <a:extLst>
              <a:ext uri="{FF2B5EF4-FFF2-40B4-BE49-F238E27FC236}">
                <a16:creationId xmlns:a16="http://schemas.microsoft.com/office/drawing/2014/main" id="{2BBCF1FE-D4FD-4BCB-FC91-C3B9ACD8331B}"/>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pic>
        <p:nvPicPr>
          <p:cNvPr id="21" name="Content Placeholder 20">
            <a:extLst>
              <a:ext uri="{FF2B5EF4-FFF2-40B4-BE49-F238E27FC236}">
                <a16:creationId xmlns:a16="http://schemas.microsoft.com/office/drawing/2014/main" id="{5369D8DE-869E-099F-40F9-2693C28FEF89}"/>
              </a:ext>
            </a:extLst>
          </p:cNvPr>
          <p:cNvPicPr>
            <a:picLocks noGrp="1" noChangeAspect="1"/>
          </p:cNvPicPr>
          <p:nvPr>
            <p:ph sz="quarter" idx="4"/>
          </p:nvPr>
        </p:nvPicPr>
        <p:blipFill>
          <a:blip r:embed="rId2"/>
          <a:stretch>
            <a:fillRect/>
          </a:stretch>
        </p:blipFill>
        <p:spPr>
          <a:xfrm>
            <a:off x="7732397" y="2049986"/>
            <a:ext cx="1903972" cy="4059774"/>
          </a:xfrm>
        </p:spPr>
      </p:pic>
      <p:pic>
        <p:nvPicPr>
          <p:cNvPr id="23" name="Content Placeholder 22">
            <a:extLst>
              <a:ext uri="{FF2B5EF4-FFF2-40B4-BE49-F238E27FC236}">
                <a16:creationId xmlns:a16="http://schemas.microsoft.com/office/drawing/2014/main" id="{6E51E4D5-4D34-E24B-BA77-BF12AF57E8DF}"/>
              </a:ext>
            </a:extLst>
          </p:cNvPr>
          <p:cNvPicPr>
            <a:picLocks noGrp="1" noChangeAspect="1"/>
          </p:cNvPicPr>
          <p:nvPr>
            <p:ph sz="half" idx="2"/>
          </p:nvPr>
        </p:nvPicPr>
        <p:blipFill>
          <a:blip r:embed="rId3"/>
          <a:stretch>
            <a:fillRect/>
          </a:stretch>
        </p:blipFill>
        <p:spPr>
          <a:xfrm>
            <a:off x="1023938" y="2434429"/>
            <a:ext cx="4754562" cy="2972840"/>
          </a:xfrm>
        </p:spPr>
      </p:pic>
      <p:sp>
        <p:nvSpPr>
          <p:cNvPr id="24" name="Rectangle 23">
            <a:extLst>
              <a:ext uri="{FF2B5EF4-FFF2-40B4-BE49-F238E27FC236}">
                <a16:creationId xmlns:a16="http://schemas.microsoft.com/office/drawing/2014/main" id="{2518866F-E722-C629-F3E7-799C9C9A4557}"/>
              </a:ext>
            </a:extLst>
          </p:cNvPr>
          <p:cNvSpPr/>
          <p:nvPr/>
        </p:nvSpPr>
        <p:spPr>
          <a:xfrm>
            <a:off x="6209641" y="1611469"/>
            <a:ext cx="133861" cy="454490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647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50B68-260E-ABD2-873F-777AF9608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31F28-A364-DBCE-C064-53FD6699D980}"/>
              </a:ext>
            </a:extLst>
          </p:cNvPr>
          <p:cNvSpPr>
            <a:spLocks noGrp="1"/>
          </p:cNvSpPr>
          <p:nvPr>
            <p:ph type="title"/>
          </p:nvPr>
        </p:nvSpPr>
        <p:spPr>
          <a:xfrm>
            <a:off x="918464" y="701627"/>
            <a:ext cx="9720072" cy="703384"/>
          </a:xfrm>
        </p:spPr>
        <p:txBody>
          <a:bodyPr>
            <a:normAutofit/>
          </a:bodyPr>
          <a:lstStyle/>
          <a:p>
            <a:r>
              <a:rPr lang="en-IN" sz="3500" dirty="0"/>
              <a:t>Annual gross sales report for CROMA</a:t>
            </a:r>
          </a:p>
        </p:txBody>
      </p:sp>
      <p:sp>
        <p:nvSpPr>
          <p:cNvPr id="8" name="Text Placeholder 7">
            <a:extLst>
              <a:ext uri="{FF2B5EF4-FFF2-40B4-BE49-F238E27FC236}">
                <a16:creationId xmlns:a16="http://schemas.microsoft.com/office/drawing/2014/main" id="{F9A39DF5-D88F-1B1F-BCA6-0B3B519E7ACB}"/>
              </a:ext>
            </a:extLst>
          </p:cNvPr>
          <p:cNvSpPr>
            <a:spLocks noGrp="1"/>
          </p:cNvSpPr>
          <p:nvPr>
            <p:ph type="body" idx="1"/>
          </p:nvPr>
        </p:nvSpPr>
        <p:spPr>
          <a:xfrm>
            <a:off x="1023620" y="1611469"/>
            <a:ext cx="4754880" cy="822960"/>
          </a:xfrm>
        </p:spPr>
        <p:txBody>
          <a:bodyPr/>
          <a:lstStyle/>
          <a:p>
            <a:r>
              <a:rPr lang="en-IN" dirty="0"/>
              <a:t>SQL Query</a:t>
            </a:r>
          </a:p>
        </p:txBody>
      </p:sp>
      <p:sp>
        <p:nvSpPr>
          <p:cNvPr id="9" name="Text Placeholder 8">
            <a:extLst>
              <a:ext uri="{FF2B5EF4-FFF2-40B4-BE49-F238E27FC236}">
                <a16:creationId xmlns:a16="http://schemas.microsoft.com/office/drawing/2014/main" id="{DFCC4D21-5C3B-147E-3BDC-CC47476E7049}"/>
              </a:ext>
            </a:extLst>
          </p:cNvPr>
          <p:cNvSpPr>
            <a:spLocks noGrp="1"/>
          </p:cNvSpPr>
          <p:nvPr>
            <p:ph type="body" sz="quarter" idx="3"/>
          </p:nvPr>
        </p:nvSpPr>
        <p:spPr>
          <a:xfrm>
            <a:off x="6667183" y="1611469"/>
            <a:ext cx="4754880" cy="822960"/>
          </a:xfrm>
        </p:spPr>
        <p:txBody>
          <a:bodyPr/>
          <a:lstStyle/>
          <a:p>
            <a:r>
              <a:rPr lang="en-IN" dirty="0"/>
              <a:t>Output</a:t>
            </a:r>
          </a:p>
        </p:txBody>
      </p:sp>
      <p:sp>
        <p:nvSpPr>
          <p:cNvPr id="3" name="TextBox 2">
            <a:extLst>
              <a:ext uri="{FF2B5EF4-FFF2-40B4-BE49-F238E27FC236}">
                <a16:creationId xmlns:a16="http://schemas.microsoft.com/office/drawing/2014/main" id="{D35DAF61-414B-909C-179B-718BED9933C3}"/>
              </a:ext>
            </a:extLst>
          </p:cNvPr>
          <p:cNvSpPr txBox="1"/>
          <p:nvPr/>
        </p:nvSpPr>
        <p:spPr>
          <a:xfrm>
            <a:off x="9746117" y="6177448"/>
            <a:ext cx="1784838" cy="369332"/>
          </a:xfrm>
          <a:prstGeom prst="rect">
            <a:avLst/>
          </a:prstGeom>
          <a:noFill/>
        </p:spPr>
        <p:txBody>
          <a:bodyPr wrap="square" rtlCol="0">
            <a:spAutoFit/>
          </a:bodyPr>
          <a:lstStyle/>
          <a:p>
            <a:r>
              <a:rPr lang="en-IN" dirty="0">
                <a:solidFill>
                  <a:schemeClr val="accent6">
                    <a:lumMod val="50000"/>
                  </a:schemeClr>
                </a:solidFill>
                <a:latin typeface="+mj-lt"/>
              </a:rPr>
              <a:t>PRESENTED BY IMRAN</a:t>
            </a:r>
          </a:p>
        </p:txBody>
      </p:sp>
      <p:pic>
        <p:nvPicPr>
          <p:cNvPr id="7" name="Content Placeholder 6">
            <a:extLst>
              <a:ext uri="{FF2B5EF4-FFF2-40B4-BE49-F238E27FC236}">
                <a16:creationId xmlns:a16="http://schemas.microsoft.com/office/drawing/2014/main" id="{AE1DBD4E-6EAD-50C5-FD7F-1BC1D9E46880}"/>
              </a:ext>
            </a:extLst>
          </p:cNvPr>
          <p:cNvPicPr>
            <a:picLocks noGrp="1" noChangeAspect="1"/>
          </p:cNvPicPr>
          <p:nvPr>
            <p:ph sz="half" idx="2"/>
          </p:nvPr>
        </p:nvPicPr>
        <p:blipFill>
          <a:blip r:embed="rId2"/>
          <a:stretch>
            <a:fillRect/>
          </a:stretch>
        </p:blipFill>
        <p:spPr>
          <a:xfrm>
            <a:off x="1023938" y="2804184"/>
            <a:ext cx="4928454" cy="1987624"/>
          </a:xfrm>
        </p:spPr>
      </p:pic>
      <p:pic>
        <p:nvPicPr>
          <p:cNvPr id="13" name="Content Placeholder 12">
            <a:extLst>
              <a:ext uri="{FF2B5EF4-FFF2-40B4-BE49-F238E27FC236}">
                <a16:creationId xmlns:a16="http://schemas.microsoft.com/office/drawing/2014/main" id="{D974FE92-C3BD-D585-7742-05929EF10BCC}"/>
              </a:ext>
            </a:extLst>
          </p:cNvPr>
          <p:cNvPicPr>
            <a:picLocks noGrp="1" noChangeAspect="1"/>
          </p:cNvPicPr>
          <p:nvPr>
            <p:ph sz="quarter" idx="4"/>
          </p:nvPr>
        </p:nvPicPr>
        <p:blipFill>
          <a:blip r:embed="rId3"/>
          <a:stretch>
            <a:fillRect/>
          </a:stretch>
        </p:blipFill>
        <p:spPr>
          <a:xfrm>
            <a:off x="6899033" y="2587851"/>
            <a:ext cx="3961182" cy="2374211"/>
          </a:xfrm>
        </p:spPr>
      </p:pic>
      <p:sp>
        <p:nvSpPr>
          <p:cNvPr id="14" name="Rectangle 13">
            <a:extLst>
              <a:ext uri="{FF2B5EF4-FFF2-40B4-BE49-F238E27FC236}">
                <a16:creationId xmlns:a16="http://schemas.microsoft.com/office/drawing/2014/main" id="{91172A64-9BF1-FD8F-6E27-B675A3B43967}"/>
              </a:ext>
            </a:extLst>
          </p:cNvPr>
          <p:cNvSpPr/>
          <p:nvPr/>
        </p:nvSpPr>
        <p:spPr>
          <a:xfrm>
            <a:off x="6209641" y="1611469"/>
            <a:ext cx="133861" cy="454490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444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1402</TotalTime>
  <Words>717</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Tw Cen MT</vt:lpstr>
      <vt:lpstr>Tw Cen MT Condensed</vt:lpstr>
      <vt:lpstr>Wingdings</vt:lpstr>
      <vt:lpstr>Wingdings 3</vt:lpstr>
      <vt:lpstr>Integral</vt:lpstr>
      <vt:lpstr>FINANCE AND SUPPLY CHAIN ANALYTICS</vt:lpstr>
      <vt:lpstr>CONTENTS</vt:lpstr>
      <vt:lpstr>About ATLIQ AND PROBLEM STATEMENT</vt:lpstr>
      <vt:lpstr>PROJECT OVERVIEW</vt:lpstr>
      <vt:lpstr>PowerPoint Presentation</vt:lpstr>
      <vt:lpstr>Tables</vt:lpstr>
      <vt:lpstr>2021 Sales report for CROMA categorised by product</vt:lpstr>
      <vt:lpstr>MONTHLY total gross sales report for CROMA</vt:lpstr>
      <vt:lpstr>Annual gross sales report for CROMA</vt:lpstr>
      <vt:lpstr>REPORT OF PRIME customers in 2021 by net sales</vt:lpstr>
      <vt:lpstr>REPORT OF KEY MARKETS in 2021 by net sales</vt:lpstr>
      <vt:lpstr>% OF MARKET SHARE Contributed by CUSTOMERS BASED ON NET SALES</vt:lpstr>
      <vt:lpstr>% OF Market SHARE by REGION BASED ON NET SALES</vt:lpstr>
      <vt:lpstr>SUPPLY CHAIN – FORECAST ACCURACY – SQL QUERY</vt:lpstr>
      <vt:lpstr>SUPPLY CHAIN – FORECAST ACCURACY –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Imran</dc:creator>
  <cp:lastModifiedBy>Shaik Imran</cp:lastModifiedBy>
  <cp:revision>12</cp:revision>
  <dcterms:created xsi:type="dcterms:W3CDTF">2024-11-05T11:43:11Z</dcterms:created>
  <dcterms:modified xsi:type="dcterms:W3CDTF">2024-11-06T11:06:03Z</dcterms:modified>
</cp:coreProperties>
</file>