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0" r:id="rId1"/>
  </p:sldMasterIdLst>
  <p:sldIdLst>
    <p:sldId id="256" r:id="rId2"/>
    <p:sldId id="26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1442700" cy="7969250"/>
  <p:notesSz cx="11442700" cy="7969250"/>
  <p:defaultTextStyle>
    <a:defPPr>
      <a:defRPr lang="en-US"/>
    </a:defPPr>
    <a:lvl1pPr marL="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6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018"/>
    <a:srgbClr val="91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66" d="100"/>
          <a:sy n="66" d="100"/>
        </p:scale>
        <p:origin x="607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8124" y="1593850"/>
            <a:ext cx="10298430" cy="2125133"/>
          </a:xfrm>
        </p:spPr>
        <p:txBody>
          <a:bodyPr vert="horz" lIns="55458" tIns="0" rIns="55458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6405" y="3871557"/>
            <a:ext cx="8009890" cy="2036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54584" indent="0" algn="ctr">
              <a:buNone/>
            </a:lvl2pPr>
            <a:lvl3pPr marL="1109167" indent="0" algn="ctr">
              <a:buNone/>
            </a:lvl3pPr>
            <a:lvl4pPr marL="1663751" indent="0" algn="ctr">
              <a:buNone/>
            </a:lvl4pPr>
            <a:lvl5pPr marL="2218334" indent="0" algn="ctr">
              <a:buNone/>
            </a:lvl5pPr>
            <a:lvl6pPr marL="2772918" indent="0" algn="ctr">
              <a:buNone/>
            </a:lvl6pPr>
            <a:lvl7pPr marL="3327502" indent="0" algn="ctr">
              <a:buNone/>
            </a:lvl7pPr>
            <a:lvl8pPr marL="3882085" indent="0" algn="ctr">
              <a:buNone/>
            </a:lvl8pPr>
            <a:lvl9pPr marL="443666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95957" y="319140"/>
            <a:ext cx="2574608" cy="679968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35" y="319140"/>
            <a:ext cx="7533111" cy="6799689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72" y="708378"/>
            <a:ext cx="8868093" cy="212513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472" y="2914140"/>
            <a:ext cx="8868093" cy="1754341"/>
          </a:xfrm>
        </p:spPr>
        <p:txBody>
          <a:bodyPr anchor="t"/>
          <a:lstStyle>
            <a:lvl1pPr marL="88733" indent="0" algn="l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17007" y="7456414"/>
            <a:ext cx="953558" cy="4242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5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706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317294"/>
            <a:ext cx="10298430" cy="132820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35" y="1783857"/>
            <a:ext cx="5055846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812733" y="1783857"/>
            <a:ext cx="5057832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72135" y="2744965"/>
            <a:ext cx="5055846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2733" y="2744965"/>
            <a:ext cx="5057832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317294"/>
            <a:ext cx="3764569" cy="13503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7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72136" y="1770945"/>
            <a:ext cx="3764569" cy="5347884"/>
          </a:xfrm>
        </p:spPr>
        <p:txBody>
          <a:bodyPr/>
          <a:lstStyle>
            <a:lvl1pPr marL="0" indent="0">
              <a:buNone/>
              <a:defRPr sz="1700"/>
            </a:lvl1pPr>
            <a:lvl2pPr>
              <a:buNone/>
              <a:defRPr sz="15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473778" y="317295"/>
            <a:ext cx="6396787" cy="680153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700"/>
            </a:lvl3pPr>
            <a:lvl4pPr>
              <a:defRPr sz="24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540" y="708378"/>
            <a:ext cx="6865620" cy="606918"/>
          </a:xfrm>
        </p:spPr>
        <p:txBody>
          <a:bodyPr lIns="55458" rIns="55458" bIns="0" anchor="b">
            <a:sp3d prstMaterial="softEdge"/>
          </a:bodyPr>
          <a:lstStyle>
            <a:lvl1pPr algn="ctr">
              <a:buNone/>
              <a:defRPr sz="24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8540" y="2128823"/>
            <a:ext cx="6865620" cy="4604456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9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8540" y="1355850"/>
            <a:ext cx="6865620" cy="616289"/>
          </a:xfrm>
        </p:spPr>
        <p:txBody>
          <a:bodyPr lIns="55458" tIns="55458" rIns="55458" anchor="t"/>
          <a:lstStyle>
            <a:lvl1pPr marL="0" indent="0" algn="ctr">
              <a:buNone/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2135" y="319140"/>
            <a:ext cx="10298430" cy="1328208"/>
          </a:xfrm>
          <a:prstGeom prst="rect">
            <a:avLst/>
          </a:prstGeom>
        </p:spPr>
        <p:txBody>
          <a:bodyPr vert="horz" lIns="110917" tIns="55458" rIns="110917" bIns="55458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2135" y="1859492"/>
            <a:ext cx="10298430" cy="5472218"/>
          </a:xfrm>
          <a:prstGeom prst="rect">
            <a:avLst/>
          </a:prstGeom>
        </p:spPr>
        <p:txBody>
          <a:bodyPr vert="horz" lIns="110917" tIns="55458" rIns="110917" bIns="55458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2135" y="7456414"/>
            <a:ext cx="2669963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l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09589" y="7456414"/>
            <a:ext cx="3623522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ct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917007" y="7456414"/>
            <a:ext cx="953558" cy="424289"/>
          </a:xfrm>
          <a:prstGeom prst="rect">
            <a:avLst/>
          </a:prstGeom>
        </p:spPr>
        <p:txBody>
          <a:bodyPr vert="horz" lIns="0" tIns="55458" rIns="0" bIns="55458" anchor="b"/>
          <a:lstStyle>
            <a:lvl1pPr algn="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ctr" rtl="0" eaLnBrk="1" latinLnBrk="0" hangingPunct="1">
        <a:spcBef>
          <a:spcPct val="0"/>
        </a:spcBef>
        <a:buNone/>
        <a:defRPr kumimoji="0" sz="50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65500" indent="-499125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709" indent="-343842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5367" indent="-277292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641567" indent="-221833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74493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693" indent="-221833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384709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726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72743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5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091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637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2183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729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3275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820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4366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92" y="631826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>
              <a:latin typeface="Copperplate Gothic Bold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3550" y="2546498"/>
            <a:ext cx="9938319" cy="2475036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99"/>
              </a:spcBef>
            </a:pPr>
            <a:r>
              <a:rPr lang="en-US" sz="4000" spc="-344" dirty="0">
                <a:solidFill>
                  <a:srgbClr val="FF0000"/>
                </a:solidFill>
                <a:effectLst/>
                <a:latin typeface="Lucida Bright" pitchFamily="18" charset="0"/>
                <a:cs typeface="Lucida Sans Unicode"/>
              </a:rPr>
              <a:t>SK . Leyakath Lucky Ali</a:t>
            </a:r>
            <a:br>
              <a:rPr lang="en-US" sz="4000" spc="-344" dirty="0">
                <a:latin typeface="Lucida Bright" pitchFamily="18" charset="0"/>
                <a:cs typeface="Lucida Sans Unicode"/>
              </a:rPr>
            </a:br>
            <a:br>
              <a:rPr lang="en-US" sz="4000" spc="-344" dirty="0">
                <a:latin typeface="Lucida Sans Unicode"/>
                <a:cs typeface="Lucida Sans Unicode"/>
              </a:rPr>
            </a:br>
            <a:br>
              <a:rPr lang="en-US" sz="4000" spc="-344" dirty="0">
                <a:latin typeface="Lucida Sans Unicode"/>
                <a:cs typeface="Lucida Sans Unicode"/>
              </a:rPr>
            </a:br>
            <a:r>
              <a:rPr lang="en-US" sz="4000" spc="-344" dirty="0">
                <a:solidFill>
                  <a:schemeClr val="tx1">
                    <a:lumMod val="95000"/>
                  </a:schemeClr>
                </a:solidFill>
                <a:effectLst/>
                <a:latin typeface="Algerian" pitchFamily="82" charset="0"/>
                <a:cs typeface="Lucida Sans Unicode"/>
              </a:rPr>
              <a:t>KEY     LOGGER</a:t>
            </a:r>
            <a:endParaRPr sz="4600" dirty="0">
              <a:solidFill>
                <a:schemeClr val="tx1">
                  <a:lumMod val="95000"/>
                </a:schemeClr>
              </a:solidFill>
              <a:effectLst/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348"/>
            <a:ext cx="11430000" cy="7964805"/>
          </a:xfrm>
          <a:custGeom>
            <a:avLst/>
            <a:gdLst/>
            <a:ahLst/>
            <a:cxnLst/>
            <a:rect l="l" t="t" r="r" b="b"/>
            <a:pathLst>
              <a:path w="11430000" h="7964805">
                <a:moveTo>
                  <a:pt x="11429999" y="0"/>
                </a:moveTo>
                <a:lnTo>
                  <a:pt x="0" y="0"/>
                </a:lnTo>
                <a:lnTo>
                  <a:pt x="0" y="7964423"/>
                </a:lnTo>
                <a:lnTo>
                  <a:pt x="11429999" y="7964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5903"/>
            <a:ext cx="11430000" cy="21412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6" y="2566418"/>
            <a:ext cx="4154272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95" dirty="0"/>
              <a:t>Modelling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55966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74644" y="5376340"/>
            <a:ext cx="13589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405" dirty="0">
                <a:solidFill>
                  <a:srgbClr val="EBCCBB"/>
                </a:solidFill>
                <a:latin typeface="Verdana"/>
                <a:cs typeface="Verdana"/>
              </a:rPr>
              <a:t>1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9"/>
            <a:ext cx="350520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Data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Gathering</a:t>
            </a:r>
            <a:endParaRPr sz="1700">
              <a:latin typeface="Verdana"/>
              <a:cs typeface="Verdana"/>
            </a:endParaRPr>
          </a:p>
          <a:p>
            <a:pPr marL="12699" marR="5079" indent="-1904" algn="ctr">
              <a:lnSpc>
                <a:spcPct val="1249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Collec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use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system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logs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vulnerabilities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inform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developmen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process.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3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35233" y="5381090"/>
            <a:ext cx="169544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146" dirty="0">
                <a:solidFill>
                  <a:srgbClr val="EBCCBB"/>
                </a:solidFill>
                <a:latin typeface="Verdana"/>
                <a:cs typeface="Verdana"/>
              </a:rPr>
              <a:t>2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792381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Feature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Engineering</a:t>
            </a:r>
            <a:endParaRPr sz="1700">
              <a:latin typeface="Verdana"/>
              <a:cs typeface="Verdana"/>
            </a:endParaRPr>
          </a:p>
          <a:p>
            <a:pPr marL="45080" marR="5079" indent="-33015" algn="just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extrac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most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features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buil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predictiv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that 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detec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preven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intrusions.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9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160" dirty="0">
                <a:solidFill>
                  <a:srgbClr val="EBCCBB"/>
                </a:solidFill>
                <a:latin typeface="Verdana"/>
                <a:cs typeface="Verdana"/>
              </a:rPr>
              <a:t>3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7" y="3370620"/>
            <a:ext cx="3652520" cy="1381787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35" dirty="0">
                <a:solidFill>
                  <a:srgbClr val="EBCCBB"/>
                </a:solidFill>
                <a:latin typeface="Verdana"/>
                <a:cs typeface="Verdana"/>
              </a:rPr>
              <a:t>Mode</a:t>
            </a:r>
            <a:r>
              <a:rPr sz="1700" spc="-15" dirty="0">
                <a:solidFill>
                  <a:srgbClr val="EBCCBB"/>
                </a:solidFill>
                <a:latin typeface="Verdana"/>
                <a:cs typeface="Verdana"/>
              </a:rPr>
              <a:t>l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EBCCBB"/>
                </a:solidFill>
                <a:latin typeface="Verdana"/>
                <a:cs typeface="Verdana"/>
              </a:rPr>
              <a:t>Training</a:t>
            </a:r>
            <a:endParaRPr sz="1700">
              <a:latin typeface="Verdana"/>
              <a:cs typeface="Verdana"/>
            </a:endParaRPr>
          </a:p>
          <a:p>
            <a:pPr marL="12699" marR="5079" algn="ctr">
              <a:lnSpc>
                <a:spcPct val="124900"/>
              </a:lnSpc>
              <a:spcBef>
                <a:spcPts val="765"/>
              </a:spcBef>
            </a:pP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Train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using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advanced </a:t>
            </a:r>
            <a:r>
              <a:rPr sz="130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technique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lik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deep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learnin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anomaly  detectio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pattern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indicative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20256"/>
            <a:ext cx="2939827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7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6" y="1392016"/>
            <a:ext cx="8052433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 algn="just">
              <a:lnSpc>
                <a:spcPct val="124900"/>
              </a:lnSpc>
              <a:spcBef>
                <a:spcPts val="99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Our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proven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C9C2C0"/>
                </a:solidFill>
                <a:latin typeface="Verdana"/>
                <a:cs typeface="Verdana"/>
              </a:rPr>
              <a:t>be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highly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effective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in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detecting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00" spc="-46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security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breaches.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collected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valuable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insights,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vulnerabilities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implement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robust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measures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client'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systems.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50">
              <a:spcBef>
                <a:spcPts val="969"/>
              </a:spcBef>
            </a:pP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Metrics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5714">
              <a:spcBef>
                <a:spcPts val="969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Results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4" y="2994699"/>
            <a:ext cx="1684655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Keystrok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3333" marR="5079" indent="-1270">
              <a:lnSpc>
                <a:spcPct val="124900"/>
              </a:lnSpc>
              <a:spcBef>
                <a:spcPts val="99"/>
              </a:spcBef>
            </a:pP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Capture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ove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10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C9C2C0"/>
                </a:solidFill>
                <a:latin typeface="Verdana"/>
                <a:cs typeface="Verdana"/>
              </a:rPr>
              <a:t>million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keystrokes,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including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sensitive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information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4" y="3882963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50">
              <a:spcBef>
                <a:spcPts val="969"/>
              </a:spcBef>
            </a:pP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Detection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1" cy="823293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81" rIns="0" bIns="0" rtlCol="0">
            <a:spAutoFit/>
          </a:bodyPr>
          <a:lstStyle/>
          <a:p>
            <a:pPr marL="166350" marR="485714">
              <a:lnSpc>
                <a:spcPct val="124900"/>
              </a:lnSpc>
              <a:spcBef>
                <a:spcPts val="570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Identified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0" dirty="0">
                <a:solidFill>
                  <a:srgbClr val="C9C2C0"/>
                </a:solidFill>
                <a:latin typeface="Verdana"/>
                <a:cs typeface="Verdana"/>
              </a:rPr>
              <a:t>127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instances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unusua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user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leadin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preventio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several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breaches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5" y="4993283"/>
            <a:ext cx="1853563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Reporting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Analytics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 indent="1270">
              <a:lnSpc>
                <a:spcPct val="124900"/>
              </a:lnSpc>
              <a:spcBef>
                <a:spcPts val="99"/>
              </a:spcBef>
            </a:pP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reports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detailed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analytics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help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client </a:t>
            </a:r>
            <a:r>
              <a:rPr sz="1300" spc="-125" dirty="0">
                <a:solidFill>
                  <a:srgbClr val="C9C2C0"/>
                </a:solidFill>
                <a:latin typeface="Verdana"/>
                <a:cs typeface="Verdana"/>
              </a:rPr>
              <a:t>make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informed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decisions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003" y="319140"/>
            <a:ext cx="8143931" cy="1328208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PROJECT TITLE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</a:t>
            </a:r>
            <a:r>
              <a:rPr lang="en-IN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itchFamily="34" charset="0"/>
              </a:rPr>
              <a:t>KEY LOGGER</a:t>
            </a:r>
            <a:endParaRPr lang="en-US" sz="4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6EDE-15E7-4489-44DC-5DF5F00C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36" y="1089025"/>
            <a:ext cx="5301615" cy="17526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0AAA-EFAA-EBA7-D126-3E63264D1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136" y="3222626"/>
            <a:ext cx="5377815" cy="10668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Exploring the potential risks and countermeasures of keylogging technology  to enhance cybersecurity awareness.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D959F-1E8B-4BCB-FAFE-9BCE4F0E29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816600" y="3016701"/>
            <a:ext cx="5054600" cy="29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4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1548106"/>
            <a:ext cx="2868389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229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2523605"/>
            <a:ext cx="3869054" cy="119583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Overview</a:t>
            </a:r>
            <a:endParaRPr sz="1700" dirty="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1289"/>
              </a:spcBef>
            </a:pP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This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presentation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will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an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in-depth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look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at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risks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mitigation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strategies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for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keyloggers,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00" spc="-4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critica</a:t>
            </a:r>
            <a:r>
              <a:rPr sz="1300" spc="-3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vulnerability.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78920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Ke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EBCCBB"/>
                </a:solidFill>
                <a:latin typeface="Verdana"/>
                <a:cs typeface="Verdana"/>
              </a:rPr>
              <a:t>Topics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5507" y="2876679"/>
            <a:ext cx="3757295" cy="1829331"/>
          </a:xfrm>
          <a:prstGeom prst="rect">
            <a:avLst/>
          </a:prstGeom>
        </p:spPr>
        <p:txBody>
          <a:bodyPr vert="horz" wrap="square" lIns="0" tIns="130159" rIns="0" bIns="0" rtlCol="0">
            <a:spAutoFit/>
          </a:bodyPr>
          <a:lstStyle/>
          <a:p>
            <a:pPr marL="286349" indent="-273016">
              <a:spcBef>
                <a:spcPts val="1025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What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ho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w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work?</a:t>
            </a:r>
            <a:endParaRPr sz="1300">
              <a:latin typeface="Verdana"/>
              <a:cs typeface="Verdana"/>
            </a:endParaRPr>
          </a:p>
          <a:p>
            <a:pPr marL="286349" indent="-272382">
              <a:spcBef>
                <a:spcPts val="93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Potential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impacts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attacks</a:t>
            </a:r>
            <a:endParaRPr sz="1300">
              <a:latin typeface="Verdana"/>
              <a:cs typeface="Verdana"/>
            </a:endParaRPr>
          </a:p>
          <a:p>
            <a:pPr marL="286349" marR="316826" indent="-274286">
              <a:lnSpc>
                <a:spcPct val="124900"/>
              </a:lnSpc>
              <a:spcBef>
                <a:spcPts val="45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practices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detectio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prevention</a:t>
            </a:r>
            <a:endParaRPr sz="1300">
              <a:latin typeface="Verdana"/>
              <a:cs typeface="Verdana"/>
            </a:endParaRPr>
          </a:p>
          <a:p>
            <a:pPr marL="286349" indent="-272382">
              <a:spcBef>
                <a:spcPts val="85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Cas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studie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real-world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incidents</a:t>
            </a:r>
            <a:endParaRPr sz="1300">
              <a:latin typeface="Verdana"/>
              <a:cs typeface="Verdana"/>
            </a:endParaRPr>
          </a:p>
          <a:p>
            <a:pPr marL="286349" indent="-274286">
              <a:spcBef>
                <a:spcPts val="93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Q&amp;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audience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discussion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880" y="555601"/>
            <a:ext cx="368744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50" dirty="0"/>
              <a:t>Problem</a:t>
            </a:r>
            <a:r>
              <a:rPr spc="-365" dirty="0"/>
              <a:t> </a:t>
            </a:r>
            <a:r>
              <a:rPr spc="-264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1104315" y="2233549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35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7945" y="2223690"/>
            <a:ext cx="2105672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Keylogge</a:t>
            </a:r>
            <a:r>
              <a:rPr sz="1700" spc="-75" dirty="0">
                <a:solidFill>
                  <a:srgbClr val="EBCCBB"/>
                </a:solidFill>
                <a:latin typeface="Verdana"/>
                <a:cs typeface="Verdana"/>
              </a:rPr>
              <a:t>r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EBCCBB"/>
                </a:solidFill>
                <a:latin typeface="Verdana"/>
                <a:cs typeface="Verdana"/>
              </a:rPr>
              <a:t>Threats</a:t>
            </a:r>
            <a:endParaRPr sz="1700" dirty="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pose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serious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risk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secretly 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recording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user's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potentiall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exposing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information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like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password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financial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data.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3708" y="2243742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5011" y="0"/>
                </a:moveTo>
                <a:lnTo>
                  <a:pt x="80035" y="0"/>
                </a:lnTo>
                <a:lnTo>
                  <a:pt x="74472" y="558"/>
                </a:lnTo>
                <a:lnTo>
                  <a:pt x="33401" y="17564"/>
                </a:lnTo>
                <a:lnTo>
                  <a:pt x="8686" y="47688"/>
                </a:lnTo>
                <a:lnTo>
                  <a:pt x="0" y="80035"/>
                </a:lnTo>
                <a:lnTo>
                  <a:pt x="12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5011" y="304558"/>
                </a:lnTo>
                <a:lnTo>
                  <a:pt x="252298" y="293243"/>
                </a:lnTo>
                <a:lnTo>
                  <a:pt x="283730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30" y="42748"/>
                </a:lnTo>
                <a:lnTo>
                  <a:pt x="252298" y="11315"/>
                </a:lnTo>
                <a:lnTo>
                  <a:pt x="220573" y="558"/>
                </a:lnTo>
                <a:lnTo>
                  <a:pt x="215011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30119" y="2223690"/>
            <a:ext cx="2119630" cy="2186816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915555">
              <a:lnSpc>
                <a:spcPct val="106000"/>
              </a:lnSpc>
              <a:spcBef>
                <a:spcPts val="15"/>
              </a:spcBef>
            </a:pPr>
            <a:r>
              <a:rPr sz="1700" spc="-55" dirty="0">
                <a:solidFill>
                  <a:srgbClr val="EBCCBB"/>
                </a:solidFill>
                <a:latin typeface="Verdana"/>
                <a:cs typeface="Verdana"/>
              </a:rPr>
              <a:t>Lack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o</a:t>
            </a:r>
            <a:r>
              <a:rPr sz="1700" spc="-50" dirty="0">
                <a:solidFill>
                  <a:srgbClr val="EBCCBB"/>
                </a:solidFill>
                <a:latin typeface="Verdana"/>
                <a:cs typeface="Verdana"/>
              </a:rPr>
              <a:t>f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59" dirty="0">
                <a:solidFill>
                  <a:srgbClr val="EBCCBB"/>
                </a:solidFill>
                <a:latin typeface="Verdana"/>
                <a:cs typeface="Verdana"/>
              </a:rPr>
              <a:t>User  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Awareness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Man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unawar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lack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knowledge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effectively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safeguar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onlin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activities.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3718" y="2249277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22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03" y="261810"/>
                </a:lnTo>
                <a:lnTo>
                  <a:pt x="42735" y="293243"/>
                </a:lnTo>
                <a:lnTo>
                  <a:pt x="80022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3832" y="2223689"/>
            <a:ext cx="2014855" cy="2159565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94603">
              <a:lnSpc>
                <a:spcPct val="106000"/>
              </a:lnSpc>
              <a:spcBef>
                <a:spcPts val="1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Inadequate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Security  Measures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Existin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solutions 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may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not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provide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protection 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against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sophisticated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attacks,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leaving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vulnerable.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84" y="769915"/>
            <a:ext cx="3246120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150" dirty="0">
                <a:latin typeface="Times New Roman"/>
                <a:cs typeface="Times New Roman"/>
              </a:rPr>
              <a:t>Project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9384" y="2770179"/>
            <a:ext cx="3739515" cy="176330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>
              <a:lnSpc>
                <a:spcPct val="124900"/>
              </a:lnSpc>
              <a:spcBef>
                <a:spcPts val="99"/>
              </a:spcBef>
            </a:pP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This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project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aims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develop </a:t>
            </a:r>
            <a:r>
              <a:rPr sz="1300" spc="80" dirty="0">
                <a:solidFill>
                  <a:srgbClr val="C9C2C0"/>
                </a:solidFill>
                <a:latin typeface="Times New Roman"/>
                <a:cs typeface="Times New Roman"/>
              </a:rPr>
              <a:t>a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comprehensive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solution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85" dirty="0">
                <a:solidFill>
                  <a:srgbClr val="C9C2C0"/>
                </a:solidFill>
                <a:latin typeface="Times New Roman"/>
                <a:cs typeface="Times New Roman"/>
              </a:rPr>
              <a:t>that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addresses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critical</a:t>
            </a:r>
            <a:r>
              <a:rPr sz="1300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security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concerns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faced </a:t>
            </a:r>
            <a:r>
              <a:rPr sz="1300" spc="30" dirty="0">
                <a:solidFill>
                  <a:srgbClr val="C9C2C0"/>
                </a:solidFill>
                <a:latin typeface="Times New Roman"/>
                <a:cs typeface="Times New Roman"/>
              </a:rPr>
              <a:t>by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individuals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50" dirty="0">
                <a:solidFill>
                  <a:srgbClr val="C9C2C0"/>
                </a:solidFill>
                <a:latin typeface="Times New Roman"/>
                <a:cs typeface="Times New Roman"/>
              </a:rPr>
              <a:t>organizations.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The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 </a:t>
            </a:r>
            <a:r>
              <a:rPr sz="1300" spc="10" dirty="0">
                <a:solidFill>
                  <a:srgbClr val="C9C2C0"/>
                </a:solidFill>
                <a:latin typeface="Times New Roman"/>
                <a:cs typeface="Times New Roman"/>
              </a:rPr>
              <a:t>will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provide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advanced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monitoring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capabilities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detect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prevent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unauthorized </a:t>
            </a:r>
            <a:r>
              <a:rPr sz="1300" spc="7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access,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safeguarding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sensitive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information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106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ensuring</a:t>
            </a:r>
            <a:r>
              <a:rPr sz="1300" spc="-19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digital</a:t>
            </a:r>
            <a:r>
              <a:rPr sz="1300" spc="-1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privacy.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8648" y="2550580"/>
            <a:ext cx="3863923" cy="21318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070" y="627039"/>
            <a:ext cx="9144064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35" dirty="0"/>
              <a:t>Who</a:t>
            </a:r>
            <a:r>
              <a:rPr spc="-365" dirty="0"/>
              <a:t> </a:t>
            </a:r>
            <a:r>
              <a:rPr spc="-245"/>
              <a:t>are</a:t>
            </a:r>
            <a:r>
              <a:rPr spc="-365"/>
              <a:t> </a:t>
            </a:r>
            <a:r>
              <a:rPr spc="-220"/>
              <a:t>th</a:t>
            </a:r>
            <a:r>
              <a:rPr spc="-250"/>
              <a:t>e</a:t>
            </a:r>
            <a:r>
              <a:rPr lang="en-IN" spc="-250" dirty="0"/>
              <a:t> </a:t>
            </a:r>
            <a:r>
              <a:rPr spc="-370"/>
              <a:t> </a:t>
            </a:r>
            <a:r>
              <a:rPr spc="-220"/>
              <a:t>end</a:t>
            </a:r>
            <a:r>
              <a:rPr spc="-370"/>
              <a:t> </a:t>
            </a:r>
            <a:r>
              <a:rPr spc="-240"/>
              <a:t>users</a:t>
            </a:r>
            <a:r>
              <a:rPr lang="en-IN" spc="-240" dirty="0"/>
              <a:t> ?</a:t>
            </a:r>
            <a:endParaRPr spc="-2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966" y="1808238"/>
            <a:ext cx="2541054" cy="1570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8515" y="3560955"/>
            <a:ext cx="254508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" dirty="0">
                <a:solidFill>
                  <a:srgbClr val="EBCCBB"/>
                </a:solidFill>
                <a:latin typeface="Verdana"/>
                <a:cs typeface="Verdana"/>
              </a:rPr>
              <a:t>IT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Securit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Professionals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primary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en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IT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professionals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responsible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for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protectin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organization's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networks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cyber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3992" y="1808238"/>
            <a:ext cx="2541054" cy="15703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36530" y="3560954"/>
            <a:ext cx="23368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Business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Executives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Business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leaders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decision-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makers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wh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need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safeguard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ensure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overal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infrastructure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will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also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benefi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solution.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2005" y="1808238"/>
            <a:ext cx="2541053" cy="15703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34556" y="3560955"/>
            <a:ext cx="25654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Remote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Employees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With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rise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remote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work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help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employee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accessing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system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from  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persona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outsid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offic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network.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946" y="412725"/>
            <a:ext cx="8011924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14" dirty="0"/>
              <a:t>Your</a:t>
            </a:r>
            <a:r>
              <a:rPr spc="-370" dirty="0"/>
              <a:t> </a:t>
            </a:r>
            <a:r>
              <a:rPr spc="-139" dirty="0"/>
              <a:t>solution</a:t>
            </a:r>
            <a:r>
              <a:rPr spc="-370" dirty="0"/>
              <a:t> </a:t>
            </a:r>
            <a:r>
              <a:rPr spc="-200" dirty="0"/>
              <a:t>and</a:t>
            </a:r>
            <a:r>
              <a:rPr spc="-360" dirty="0"/>
              <a:t> </a:t>
            </a:r>
            <a:r>
              <a:rPr spc="-130" dirty="0"/>
              <a:t>its</a:t>
            </a:r>
            <a:r>
              <a:rPr spc="-365" dirty="0"/>
              <a:t> </a:t>
            </a:r>
            <a:r>
              <a:rPr spc="-224" dirty="0"/>
              <a:t>value</a:t>
            </a:r>
            <a:r>
              <a:rPr spc="-365" dirty="0"/>
              <a:t> </a:t>
            </a:r>
            <a:r>
              <a:rPr spc="-155" dirty="0"/>
              <a:t>preposition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5596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35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9814" y="2409394"/>
            <a:ext cx="1965959" cy="2409633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470475">
              <a:lnSpc>
                <a:spcPct val="106000"/>
              </a:lnSpc>
              <a:spcBef>
                <a:spcPts val="15"/>
              </a:spcBef>
            </a:pP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Comprehensive  Security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solution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provide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comprehensive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all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keyboard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detecting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alerting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potential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5430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43" y="0"/>
                </a:moveTo>
                <a:lnTo>
                  <a:pt x="80035" y="0"/>
                </a:lnTo>
                <a:lnTo>
                  <a:pt x="74472" y="546"/>
                </a:lnTo>
                <a:lnTo>
                  <a:pt x="33401" y="17551"/>
                </a:lnTo>
                <a:lnTo>
                  <a:pt x="8686" y="47675"/>
                </a:lnTo>
                <a:lnTo>
                  <a:pt x="0" y="80022"/>
                </a:lnTo>
                <a:lnTo>
                  <a:pt x="12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43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43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9291" y="2409395"/>
            <a:ext cx="2206625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80" dirty="0">
                <a:solidFill>
                  <a:srgbClr val="EBCCBB"/>
                </a:solidFill>
                <a:latin typeface="Verdana"/>
                <a:cs typeface="Verdana"/>
              </a:rPr>
              <a:t>Enhance</a:t>
            </a:r>
            <a:r>
              <a:rPr sz="1700" spc="-75" dirty="0">
                <a:solidFill>
                  <a:srgbClr val="EBCCBB"/>
                </a:solidFill>
                <a:latin typeface="Verdana"/>
                <a:cs typeface="Verdana"/>
              </a:rPr>
              <a:t>d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Privacy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By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loggin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all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help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users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prevent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unauthorize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access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information,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ensurin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privacy 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is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protected.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490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22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03" y="2736240"/>
                </a:lnTo>
                <a:lnTo>
                  <a:pt x="42735" y="2767672"/>
                </a:lnTo>
                <a:lnTo>
                  <a:pt x="80022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37" y="2736240"/>
                </a:lnTo>
                <a:lnTo>
                  <a:pt x="2598153" y="2698953"/>
                </a:lnTo>
                <a:lnTo>
                  <a:pt x="2598153" y="80022"/>
                </a:lnTo>
                <a:lnTo>
                  <a:pt x="2586837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8753" y="2409395"/>
            <a:ext cx="2120900" cy="214353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Customizable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Settings</a:t>
            </a:r>
            <a:endParaRPr sz="1700">
              <a:latin typeface="Verdana"/>
              <a:cs typeface="Verdana"/>
            </a:endParaRPr>
          </a:p>
          <a:p>
            <a:pPr marL="12699" marR="37460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softwar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offers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flexible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configuratio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options,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tailo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alerting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capabilitie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specific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needs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preferences.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9849"/>
            <a:ext cx="11442700" cy="7076539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9252" y="1484295"/>
            <a:ext cx="501713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70" dirty="0"/>
              <a:t>The</a:t>
            </a:r>
            <a:r>
              <a:rPr spc="-365" dirty="0"/>
              <a:t> </a:t>
            </a:r>
            <a:r>
              <a:rPr spc="-165" dirty="0"/>
              <a:t>Wow</a:t>
            </a:r>
            <a:r>
              <a:rPr spc="-365" dirty="0"/>
              <a:t> </a:t>
            </a:r>
            <a:r>
              <a:rPr spc="-30" dirty="0"/>
              <a:t>in</a:t>
            </a:r>
            <a:r>
              <a:rPr spc="-365" dirty="0"/>
              <a:t> </a:t>
            </a:r>
            <a:r>
              <a:rPr spc="-125" dirty="0"/>
              <a:t>You</a:t>
            </a:r>
            <a:r>
              <a:rPr spc="-85" dirty="0"/>
              <a:t>r</a:t>
            </a:r>
            <a:r>
              <a:rPr spc="-370" dirty="0"/>
              <a:t> </a:t>
            </a:r>
            <a:r>
              <a:rPr spc="-155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6376" y="3413121"/>
            <a:ext cx="5803900" cy="126316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>
              <a:lnSpc>
                <a:spcPct val="124900"/>
              </a:lnSpc>
              <a:spcBef>
                <a:spcPts val="99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solution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goes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beyond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traditional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detection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by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leveraging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advanced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algorithms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proactively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0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neutralize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evolvin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.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This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cutting-edg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technolog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provides 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unparalleled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protection,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delivering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seamless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 experience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without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compromising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security.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49" y="1393825"/>
            <a:ext cx="4941452" cy="4191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95</TotalTime>
  <Words>602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Algerian</vt:lpstr>
      <vt:lpstr>Book Antiqua</vt:lpstr>
      <vt:lpstr>Century Gothic</vt:lpstr>
      <vt:lpstr>Copperplate Gothic Bold</vt:lpstr>
      <vt:lpstr>Lucida Bright</vt:lpstr>
      <vt:lpstr>Lucida Sans</vt:lpstr>
      <vt:lpstr>Lucida Sans Unicode</vt:lpstr>
      <vt:lpstr>Times New Roman</vt:lpstr>
      <vt:lpstr>Verdana</vt:lpstr>
      <vt:lpstr>Wingdings</vt:lpstr>
      <vt:lpstr>Wingdings 2</vt:lpstr>
      <vt:lpstr>Wingdings 3</vt:lpstr>
      <vt:lpstr>Apex</vt:lpstr>
      <vt:lpstr>SK . Leyakath Lucky Ali   KEY     LOGGER</vt:lpstr>
      <vt:lpstr>PROJECT TITLE</vt:lpstr>
      <vt:lpstr> Keylogger and security</vt:lpstr>
      <vt:lpstr>Agenda</vt:lpstr>
      <vt:lpstr>Problem Statement</vt:lpstr>
      <vt:lpstr>Project Overview</vt:lpstr>
      <vt:lpstr>Who are the  end users ?</vt:lpstr>
      <vt:lpstr>Your solution and its value preposition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leyakath lucky</cp:lastModifiedBy>
  <cp:revision>10</cp:revision>
  <dcterms:created xsi:type="dcterms:W3CDTF">2024-06-10T10:19:41Z</dcterms:created>
  <dcterms:modified xsi:type="dcterms:W3CDTF">2024-06-12T09:05:57Z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2024-06-10T00:00:00Z</vt:filetime>
  </property>
</Properties>
</file>