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0" r:id="rId1"/>
  </p:sldMasterIdLst>
  <p:notesMasterIdLst>
    <p:notesMasterId r:id="rId15"/>
  </p:notesMasterIdLst>
  <p:sldIdLst>
    <p:sldId id="256" r:id="rId2"/>
    <p:sldId id="268" r:id="rId3"/>
    <p:sldId id="267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</p:sldIdLst>
  <p:sldSz cx="11442700" cy="7969250"/>
  <p:notesSz cx="11442700" cy="7969250"/>
  <p:defaultTextStyle>
    <a:defPPr>
      <a:defRPr lang="en-US"/>
    </a:defPPr>
    <a:lvl1pPr marL="0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3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0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3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7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0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3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6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018"/>
    <a:srgbClr val="919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011EB-44C3-43E1-8DF4-DE359B047924}" v="4" dt="2024-06-13T06:25:59.12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45" d="100"/>
          <a:sy n="45" d="100"/>
        </p:scale>
        <p:origin x="1361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yakath lucky" userId="f0df2bd17a008a7b" providerId="LiveId" clId="{20E011EB-44C3-43E1-8DF4-DE359B047924}"/>
    <pc:docChg chg="custSel addSld modSld">
      <pc:chgData name="leyakath lucky" userId="f0df2bd17a008a7b" providerId="LiveId" clId="{20E011EB-44C3-43E1-8DF4-DE359B047924}" dt="2024-06-13T06:25:59.122" v="73"/>
      <pc:docMkLst>
        <pc:docMk/>
      </pc:docMkLst>
      <pc:sldChg chg="new">
        <pc:chgData name="leyakath lucky" userId="f0df2bd17a008a7b" providerId="LiveId" clId="{20E011EB-44C3-43E1-8DF4-DE359B047924}" dt="2024-06-12T09:44:44.297" v="0" actId="680"/>
        <pc:sldMkLst>
          <pc:docMk/>
          <pc:sldMk cId="4283219788" sldId="268"/>
        </pc:sldMkLst>
      </pc:sldChg>
      <pc:sldChg chg="addSp delSp modSp new mod modNotesTx">
        <pc:chgData name="leyakath lucky" userId="f0df2bd17a008a7b" providerId="LiveId" clId="{20E011EB-44C3-43E1-8DF4-DE359B047924}" dt="2024-06-13T06:25:59.122" v="73"/>
        <pc:sldMkLst>
          <pc:docMk/>
          <pc:sldMk cId="3512694461" sldId="269"/>
        </pc:sldMkLst>
        <pc:spChg chg="add">
          <ac:chgData name="leyakath lucky" userId="f0df2bd17a008a7b" providerId="LiveId" clId="{20E011EB-44C3-43E1-8DF4-DE359B047924}" dt="2024-06-13T06:00:35.310" v="10" actId="22"/>
          <ac:spMkLst>
            <pc:docMk/>
            <pc:sldMk cId="3512694461" sldId="269"/>
            <ac:spMk id="3" creationId="{7B744B67-5DB7-07B3-BF7F-3A497D3D4D3E}"/>
          </ac:spMkLst>
        </pc:spChg>
        <pc:spChg chg="add del mod">
          <ac:chgData name="leyakath lucky" userId="f0df2bd17a008a7b" providerId="LiveId" clId="{20E011EB-44C3-43E1-8DF4-DE359B047924}" dt="2024-06-13T06:02:14.346" v="42" actId="478"/>
          <ac:spMkLst>
            <pc:docMk/>
            <pc:sldMk cId="3512694461" sldId="269"/>
            <ac:spMk id="5" creationId="{44C76F1C-4990-FDAB-8DD7-02FBD4A60F36}"/>
          </ac:spMkLst>
        </pc:spChg>
        <pc:spChg chg="add mod">
          <ac:chgData name="leyakath lucky" userId="f0df2bd17a008a7b" providerId="LiveId" clId="{20E011EB-44C3-43E1-8DF4-DE359B047924}" dt="2024-06-13T06:04:02.613" v="63" actId="255"/>
          <ac:spMkLst>
            <pc:docMk/>
            <pc:sldMk cId="3512694461" sldId="269"/>
            <ac:spMk id="6" creationId="{282AADEA-524B-C540-B7C4-274C8AE07AE5}"/>
          </ac:spMkLst>
        </pc:spChg>
        <pc:spChg chg="add mod">
          <ac:chgData name="leyakath lucky" userId="f0df2bd17a008a7b" providerId="LiveId" clId="{20E011EB-44C3-43E1-8DF4-DE359B047924}" dt="2024-06-13T06:25:59.122" v="73"/>
          <ac:spMkLst>
            <pc:docMk/>
            <pc:sldMk cId="3512694461" sldId="269"/>
            <ac:spMk id="7" creationId="{C678C64B-9098-581F-CBC3-4D39F5BF0F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957763" cy="400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481763" y="0"/>
            <a:ext cx="4957762" cy="400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6A6E5-7363-4E44-86D4-B7F64E3AE8C0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90950" y="996950"/>
            <a:ext cx="3860800" cy="2689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44588" y="3835400"/>
            <a:ext cx="9153525" cy="3138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569200"/>
            <a:ext cx="4957763" cy="400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1763" y="7569200"/>
            <a:ext cx="4957762" cy="400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EFE31-ADB1-4D3B-B98C-EBED62A14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171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EFE31-ADB1-4D3B-B98C-EBED62A148A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17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28124" y="1593850"/>
            <a:ext cx="10298430" cy="2125133"/>
          </a:xfrm>
        </p:spPr>
        <p:txBody>
          <a:bodyPr vert="horz" lIns="55458" tIns="0" rIns="55458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5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16405" y="3871557"/>
            <a:ext cx="8009890" cy="20365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54584" indent="0" algn="ctr">
              <a:buNone/>
            </a:lvl2pPr>
            <a:lvl3pPr marL="1109167" indent="0" algn="ctr">
              <a:buNone/>
            </a:lvl3pPr>
            <a:lvl4pPr marL="1663751" indent="0" algn="ctr">
              <a:buNone/>
            </a:lvl4pPr>
            <a:lvl5pPr marL="2218334" indent="0" algn="ctr">
              <a:buNone/>
            </a:lvl5pPr>
            <a:lvl6pPr marL="2772918" indent="0" algn="ctr">
              <a:buNone/>
            </a:lvl6pPr>
            <a:lvl7pPr marL="3327502" indent="0" algn="ctr">
              <a:buNone/>
            </a:lvl7pPr>
            <a:lvl8pPr marL="3882085" indent="0" algn="ctr">
              <a:buNone/>
            </a:lvl8pPr>
            <a:lvl9pPr marL="4436669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95957" y="319140"/>
            <a:ext cx="2574608" cy="679968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135" y="319140"/>
            <a:ext cx="7533111" cy="6799689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472" y="708378"/>
            <a:ext cx="8868093" cy="2125133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2472" y="2914140"/>
            <a:ext cx="8868093" cy="1754341"/>
          </a:xfrm>
        </p:spPr>
        <p:txBody>
          <a:bodyPr anchor="t"/>
          <a:lstStyle>
            <a:lvl1pPr marL="88733" indent="0" algn="l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17007" y="7456414"/>
            <a:ext cx="953558" cy="4242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135" y="1859492"/>
            <a:ext cx="5053859" cy="5259337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6706" y="1859492"/>
            <a:ext cx="5053859" cy="5259337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5" y="317294"/>
            <a:ext cx="10298430" cy="132820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135" y="1783857"/>
            <a:ext cx="5055846" cy="872559"/>
          </a:xfrm>
        </p:spPr>
        <p:txBody>
          <a:bodyPr anchor="ctr"/>
          <a:lstStyle>
            <a:lvl1pPr marL="0" indent="0">
              <a:buNone/>
              <a:defRPr sz="2900" b="0" cap="all" baseline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2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812733" y="1783857"/>
            <a:ext cx="5057832" cy="872559"/>
          </a:xfrm>
        </p:spPr>
        <p:txBody>
          <a:bodyPr anchor="ctr"/>
          <a:lstStyle>
            <a:lvl1pPr marL="0" indent="0">
              <a:buNone/>
              <a:defRPr sz="2900" b="0" cap="all" baseline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2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72135" y="2744965"/>
            <a:ext cx="5055846" cy="43738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12733" y="2744965"/>
            <a:ext cx="5057832" cy="43738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6" y="317294"/>
            <a:ext cx="3764569" cy="1350345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7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72136" y="1770945"/>
            <a:ext cx="3764569" cy="5347884"/>
          </a:xfrm>
        </p:spPr>
        <p:txBody>
          <a:bodyPr/>
          <a:lstStyle>
            <a:lvl1pPr marL="0" indent="0">
              <a:buNone/>
              <a:defRPr sz="1700"/>
            </a:lvl1pPr>
            <a:lvl2pPr>
              <a:buNone/>
              <a:defRPr sz="15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473778" y="317295"/>
            <a:ext cx="6396787" cy="6801534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700"/>
            </a:lvl3pPr>
            <a:lvl4pPr>
              <a:defRPr sz="24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540" y="708378"/>
            <a:ext cx="6865620" cy="606918"/>
          </a:xfrm>
        </p:spPr>
        <p:txBody>
          <a:bodyPr lIns="55458" rIns="55458" bIns="0" anchor="b">
            <a:sp3d prstMaterial="softEdge"/>
          </a:bodyPr>
          <a:lstStyle>
            <a:lvl1pPr algn="ctr">
              <a:buNone/>
              <a:defRPr sz="24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8540" y="2128823"/>
            <a:ext cx="6865620" cy="4604456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9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8540" y="1355850"/>
            <a:ext cx="6865620" cy="616289"/>
          </a:xfrm>
        </p:spPr>
        <p:txBody>
          <a:bodyPr lIns="55458" tIns="55458" rIns="55458" anchor="t"/>
          <a:lstStyle>
            <a:lvl1pPr marL="0" indent="0" algn="ctr">
              <a:buNone/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72135" y="319140"/>
            <a:ext cx="10298430" cy="1328208"/>
          </a:xfrm>
          <a:prstGeom prst="rect">
            <a:avLst/>
          </a:prstGeom>
        </p:spPr>
        <p:txBody>
          <a:bodyPr vert="horz" lIns="110917" tIns="55458" rIns="110917" bIns="55458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72135" y="1859492"/>
            <a:ext cx="10298430" cy="5472218"/>
          </a:xfrm>
          <a:prstGeom prst="rect">
            <a:avLst/>
          </a:prstGeom>
        </p:spPr>
        <p:txBody>
          <a:bodyPr vert="horz" lIns="110917" tIns="55458" rIns="110917" bIns="55458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2135" y="7456414"/>
            <a:ext cx="2669963" cy="424289"/>
          </a:xfrm>
          <a:prstGeom prst="rect">
            <a:avLst/>
          </a:prstGeom>
        </p:spPr>
        <p:txBody>
          <a:bodyPr vert="horz" lIns="110917" tIns="55458" rIns="110917" bIns="55458" anchor="b"/>
          <a:lstStyle>
            <a:lvl1pPr algn="l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909589" y="7456414"/>
            <a:ext cx="3623522" cy="424289"/>
          </a:xfrm>
          <a:prstGeom prst="rect">
            <a:avLst/>
          </a:prstGeom>
        </p:spPr>
        <p:txBody>
          <a:bodyPr vert="horz" lIns="110917" tIns="55458" rIns="110917" bIns="55458" anchor="b"/>
          <a:lstStyle>
            <a:lvl1pPr algn="ctr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917007" y="7456414"/>
            <a:ext cx="953558" cy="424289"/>
          </a:xfrm>
          <a:prstGeom prst="rect">
            <a:avLst/>
          </a:prstGeom>
        </p:spPr>
        <p:txBody>
          <a:bodyPr vert="horz" lIns="0" tIns="55458" rIns="0" bIns="55458" anchor="b"/>
          <a:lstStyle>
            <a:lvl1pPr algn="r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ctr" rtl="0" eaLnBrk="1" latinLnBrk="0" hangingPunct="1">
        <a:spcBef>
          <a:spcPct val="0"/>
        </a:spcBef>
        <a:buNone/>
        <a:defRPr kumimoji="0" sz="50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665500" indent="-499125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709" indent="-343842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5367" indent="-277292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641567" indent="-221833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74493" indent="-221833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40693" indent="-221833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384709" indent="-221833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628726" indent="-221833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2872743" indent="-221833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545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0916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637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2183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729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3275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820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4366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ik-Leyakath-Lucky-Ali/project-cs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92" y="631826"/>
            <a:ext cx="11442700" cy="6440805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>
            <a:endParaRPr>
              <a:latin typeface="Copperplate Gothic Bold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3550" y="2546498"/>
            <a:ext cx="9938319" cy="2475036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99"/>
              </a:spcBef>
            </a:pPr>
            <a:r>
              <a:rPr lang="en-US" sz="4000" spc="-344" dirty="0">
                <a:solidFill>
                  <a:srgbClr val="FF0000"/>
                </a:solidFill>
                <a:effectLst/>
                <a:latin typeface="Lucida Bright" pitchFamily="18" charset="0"/>
                <a:cs typeface="Lucida Sans Unicode"/>
              </a:rPr>
              <a:t>SK . Leyakath Lucky Ali</a:t>
            </a:r>
            <a:br>
              <a:rPr lang="en-US" sz="4000" spc="-344" dirty="0">
                <a:latin typeface="Lucida Bright" pitchFamily="18" charset="0"/>
                <a:cs typeface="Lucida Sans Unicode"/>
              </a:rPr>
            </a:br>
            <a:br>
              <a:rPr lang="en-US" sz="4000" spc="-344" dirty="0">
                <a:latin typeface="Lucida Sans Unicode"/>
                <a:cs typeface="Lucida Sans Unicode"/>
              </a:rPr>
            </a:br>
            <a:br>
              <a:rPr lang="en-US" sz="4000" spc="-344" dirty="0">
                <a:latin typeface="Lucida Sans Unicode"/>
                <a:cs typeface="Lucida Sans Unicode"/>
              </a:rPr>
            </a:br>
            <a:r>
              <a:rPr lang="en-US" sz="4000" spc="-344" dirty="0">
                <a:solidFill>
                  <a:schemeClr val="tx1">
                    <a:lumMod val="95000"/>
                  </a:schemeClr>
                </a:solidFill>
                <a:effectLst/>
                <a:latin typeface="Algerian" pitchFamily="82" charset="0"/>
                <a:cs typeface="Lucida Sans Unicode"/>
              </a:rPr>
              <a:t>KEY     LOGGER</a:t>
            </a:r>
            <a:endParaRPr sz="4600" dirty="0">
              <a:solidFill>
                <a:schemeClr val="tx1">
                  <a:lumMod val="95000"/>
                </a:schemeClr>
              </a:solidFill>
              <a:effectLst/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9849"/>
            <a:ext cx="11442700" cy="7076539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9252" y="1484295"/>
            <a:ext cx="5017135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170" dirty="0"/>
              <a:t>The</a:t>
            </a:r>
            <a:r>
              <a:rPr spc="-365" dirty="0"/>
              <a:t> </a:t>
            </a:r>
            <a:r>
              <a:rPr spc="-165" dirty="0"/>
              <a:t>Wow</a:t>
            </a:r>
            <a:r>
              <a:rPr spc="-365" dirty="0"/>
              <a:t> </a:t>
            </a:r>
            <a:r>
              <a:rPr spc="-30" dirty="0"/>
              <a:t>in</a:t>
            </a:r>
            <a:r>
              <a:rPr spc="-365" dirty="0"/>
              <a:t> </a:t>
            </a:r>
            <a:r>
              <a:rPr spc="-125" dirty="0"/>
              <a:t>You</a:t>
            </a:r>
            <a:r>
              <a:rPr spc="-85" dirty="0"/>
              <a:t>r</a:t>
            </a:r>
            <a:r>
              <a:rPr spc="-370" dirty="0"/>
              <a:t> </a:t>
            </a:r>
            <a:r>
              <a:rPr spc="-155" dirty="0"/>
              <a:t>Solution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6376" y="3413121"/>
            <a:ext cx="5803900" cy="126316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marR="5079">
              <a:lnSpc>
                <a:spcPct val="124900"/>
              </a:lnSpc>
              <a:spcBef>
                <a:spcPts val="99"/>
              </a:spcBef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Our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security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solution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goes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beyond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traditional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detection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by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leveraging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advanced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machine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learning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algorithms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to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proactively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 </a:t>
            </a:r>
            <a:r>
              <a:rPr sz="1300" spc="-45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neutralize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evolvin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threats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.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This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cutting-edg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technolog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provides 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unparalleled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protection,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delivering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seamless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user experience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without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compromising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security.</a:t>
            </a:r>
            <a:endParaRPr sz="1300">
              <a:latin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49" y="1393825"/>
            <a:ext cx="4941452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348"/>
            <a:ext cx="11430000" cy="7964805"/>
          </a:xfrm>
          <a:custGeom>
            <a:avLst/>
            <a:gdLst/>
            <a:ahLst/>
            <a:cxnLst/>
            <a:rect l="l" t="t" r="r" b="b"/>
            <a:pathLst>
              <a:path w="11430000" h="7964805">
                <a:moveTo>
                  <a:pt x="11429999" y="0"/>
                </a:moveTo>
                <a:lnTo>
                  <a:pt x="0" y="0"/>
                </a:lnTo>
                <a:lnTo>
                  <a:pt x="0" y="7964423"/>
                </a:lnTo>
                <a:lnTo>
                  <a:pt x="11429999" y="7964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5903"/>
            <a:ext cx="11430000" cy="21412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8516" y="2566418"/>
            <a:ext cx="4154272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95" dirty="0"/>
              <a:t>Modelling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655966" y="4979803"/>
            <a:ext cx="8137525" cy="789940"/>
            <a:chOff x="1655965" y="4979803"/>
            <a:chExt cx="8137525" cy="789940"/>
          </a:xfrm>
        </p:grpSpPr>
        <p:sp>
          <p:nvSpPr>
            <p:cNvPr id="6" name="object 6"/>
            <p:cNvSpPr/>
            <p:nvPr/>
          </p:nvSpPr>
          <p:spPr>
            <a:xfrm>
              <a:off x="1655965" y="4979809"/>
              <a:ext cx="8137525" cy="635635"/>
            </a:xfrm>
            <a:custGeom>
              <a:avLst/>
              <a:gdLst/>
              <a:ahLst/>
              <a:cxnLst/>
              <a:rect l="l" t="t" r="r" b="b"/>
              <a:pathLst>
                <a:path w="8137525" h="635635">
                  <a:moveTo>
                    <a:pt x="8137093" y="597192"/>
                  </a:moveTo>
                  <a:lnTo>
                    <a:pt x="2000516" y="597192"/>
                  </a:lnTo>
                  <a:lnTo>
                    <a:pt x="2000516" y="0"/>
                  </a:lnTo>
                  <a:lnTo>
                    <a:pt x="1971967" y="0"/>
                  </a:lnTo>
                  <a:lnTo>
                    <a:pt x="1971967" y="597192"/>
                  </a:lnTo>
                  <a:lnTo>
                    <a:pt x="0" y="597192"/>
                  </a:lnTo>
                  <a:lnTo>
                    <a:pt x="0" y="635254"/>
                  </a:lnTo>
                  <a:lnTo>
                    <a:pt x="8137093" y="635254"/>
                  </a:lnTo>
                  <a:lnTo>
                    <a:pt x="8137093" y="597192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54692" y="538904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42748" y="369366"/>
                  </a:lnTo>
                  <a:lnTo>
                    <a:pt x="80035" y="380682"/>
                  </a:lnTo>
                  <a:lnTo>
                    <a:pt x="300659" y="380682"/>
                  </a:lnTo>
                  <a:lnTo>
                    <a:pt x="337947" y="369366"/>
                  </a:lnTo>
                  <a:lnTo>
                    <a:pt x="369379" y="337934"/>
                  </a:lnTo>
                  <a:lnTo>
                    <a:pt x="380682" y="300647"/>
                  </a:lnTo>
                  <a:lnTo>
                    <a:pt x="380682" y="80022"/>
                  </a:lnTo>
                  <a:lnTo>
                    <a:pt x="369379" y="42735"/>
                  </a:lnTo>
                  <a:lnTo>
                    <a:pt x="337947" y="11303"/>
                  </a:lnTo>
                  <a:lnTo>
                    <a:pt x="306235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74644" y="5376340"/>
            <a:ext cx="135890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z="1900" spc="-405" dirty="0">
                <a:solidFill>
                  <a:srgbClr val="EBCCBB"/>
                </a:solidFill>
                <a:latin typeface="Verdana"/>
                <a:cs typeface="Verdana"/>
              </a:rPr>
              <a:t>1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0864" y="3627579"/>
            <a:ext cx="3505200" cy="113171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algn="ctr">
              <a:spcBef>
                <a:spcPts val="135"/>
              </a:spcBef>
            </a:pP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Data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EBCCBB"/>
                </a:solidFill>
                <a:latin typeface="Verdana"/>
                <a:cs typeface="Verdana"/>
              </a:rPr>
              <a:t>Gathering</a:t>
            </a:r>
            <a:endParaRPr sz="1700">
              <a:latin typeface="Verdana"/>
              <a:cs typeface="Verdana"/>
            </a:endParaRPr>
          </a:p>
          <a:p>
            <a:pPr marL="12699" marR="5079" indent="-1904" algn="ctr">
              <a:lnSpc>
                <a:spcPct val="124900"/>
              </a:lnSpc>
              <a:spcBef>
                <a:spcPts val="765"/>
              </a:spcBef>
            </a:pP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Collec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relevant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use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behavior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system 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logs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vulnerabilities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inform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the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developmen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process.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29413" y="5384279"/>
            <a:ext cx="381000" cy="789940"/>
            <a:chOff x="5529414" y="5384279"/>
            <a:chExt cx="381000" cy="789940"/>
          </a:xfrm>
        </p:grpSpPr>
        <p:sp>
          <p:nvSpPr>
            <p:cNvPr id="11" name="object 11"/>
            <p:cNvSpPr/>
            <p:nvPr/>
          </p:nvSpPr>
          <p:spPr>
            <a:xfrm>
              <a:off x="5702655" y="5574620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29414" y="5384279"/>
              <a:ext cx="381000" cy="390525"/>
            </a:xfrm>
            <a:custGeom>
              <a:avLst/>
              <a:gdLst/>
              <a:ahLst/>
              <a:cxnLst/>
              <a:rect l="l" t="t" r="r" b="b"/>
              <a:pathLst>
                <a:path w="381000" h="390525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64"/>
                  </a:lnTo>
                  <a:lnTo>
                    <a:pt x="8674" y="47675"/>
                  </a:lnTo>
                  <a:lnTo>
                    <a:pt x="0" y="80035"/>
                  </a:lnTo>
                  <a:lnTo>
                    <a:pt x="0" y="304546"/>
                  </a:lnTo>
                  <a:lnTo>
                    <a:pt x="0" y="310172"/>
                  </a:lnTo>
                  <a:lnTo>
                    <a:pt x="11315" y="347459"/>
                  </a:lnTo>
                  <a:lnTo>
                    <a:pt x="42748" y="378891"/>
                  </a:lnTo>
                  <a:lnTo>
                    <a:pt x="80035" y="390207"/>
                  </a:lnTo>
                  <a:lnTo>
                    <a:pt x="300659" y="390207"/>
                  </a:lnTo>
                  <a:lnTo>
                    <a:pt x="337934" y="378891"/>
                  </a:lnTo>
                  <a:lnTo>
                    <a:pt x="369366" y="347459"/>
                  </a:lnTo>
                  <a:lnTo>
                    <a:pt x="380682" y="310172"/>
                  </a:lnTo>
                  <a:lnTo>
                    <a:pt x="380682" y="80035"/>
                  </a:lnTo>
                  <a:lnTo>
                    <a:pt x="369366" y="42748"/>
                  </a:lnTo>
                  <a:lnTo>
                    <a:pt x="337934" y="11315"/>
                  </a:lnTo>
                  <a:lnTo>
                    <a:pt x="306222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635233" y="5381090"/>
            <a:ext cx="169544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z="1900" spc="-146" dirty="0">
                <a:solidFill>
                  <a:srgbClr val="EBCCBB"/>
                </a:solidFill>
                <a:latin typeface="Verdana"/>
                <a:cs typeface="Verdana"/>
              </a:rPr>
              <a:t>2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7853" y="6311384"/>
            <a:ext cx="3524250" cy="113171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792381">
              <a:spcBef>
                <a:spcPts val="135"/>
              </a:spcBef>
            </a:pPr>
            <a:r>
              <a:rPr sz="1700" spc="-90" dirty="0">
                <a:solidFill>
                  <a:srgbClr val="EBCCBB"/>
                </a:solidFill>
                <a:latin typeface="Verdana"/>
                <a:cs typeface="Verdana"/>
              </a:rPr>
              <a:t>Feature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/>
                <a:cs typeface="Verdana"/>
              </a:rPr>
              <a:t>Engineering</a:t>
            </a:r>
            <a:endParaRPr sz="1700">
              <a:latin typeface="Verdana"/>
              <a:cs typeface="Verdana"/>
            </a:endParaRPr>
          </a:p>
          <a:p>
            <a:pPr marL="45080" marR="5079" indent="-33015" algn="just">
              <a:lnSpc>
                <a:spcPct val="1249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extrac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most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relevant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features 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buil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predictiv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that 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ca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detec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preven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intrusions.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04139" y="4979803"/>
            <a:ext cx="390525" cy="789940"/>
            <a:chOff x="7604138" y="4979803"/>
            <a:chExt cx="390525" cy="789940"/>
          </a:xfrm>
        </p:grpSpPr>
        <p:sp>
          <p:nvSpPr>
            <p:cNvPr id="16" name="object 16"/>
            <p:cNvSpPr/>
            <p:nvPr/>
          </p:nvSpPr>
          <p:spPr>
            <a:xfrm>
              <a:off x="7777378" y="4979803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04138" y="5389041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10172" y="0"/>
                  </a:moveTo>
                  <a:lnTo>
                    <a:pt x="80022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25095" y="355587"/>
                  </a:lnTo>
                  <a:lnTo>
                    <a:pt x="29057" y="359575"/>
                  </a:lnTo>
                  <a:lnTo>
                    <a:pt x="63423" y="377939"/>
                  </a:lnTo>
                  <a:lnTo>
                    <a:pt x="80022" y="380682"/>
                  </a:lnTo>
                  <a:lnTo>
                    <a:pt x="310172" y="380682"/>
                  </a:lnTo>
                  <a:lnTo>
                    <a:pt x="347459" y="369366"/>
                  </a:lnTo>
                  <a:lnTo>
                    <a:pt x="378891" y="337934"/>
                  </a:lnTo>
                  <a:lnTo>
                    <a:pt x="390194" y="300647"/>
                  </a:lnTo>
                  <a:lnTo>
                    <a:pt x="390194" y="80022"/>
                  </a:lnTo>
                  <a:lnTo>
                    <a:pt x="378891" y="42735"/>
                  </a:lnTo>
                  <a:lnTo>
                    <a:pt x="347459" y="11303"/>
                  </a:lnTo>
                  <a:lnTo>
                    <a:pt x="315747" y="546"/>
                  </a:lnTo>
                  <a:lnTo>
                    <a:pt x="310172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713230" y="5376340"/>
            <a:ext cx="167640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z="1900" spc="-160" dirty="0">
                <a:solidFill>
                  <a:srgbClr val="EBCCBB"/>
                </a:solidFill>
                <a:latin typeface="Verdana"/>
                <a:cs typeface="Verdana"/>
              </a:rPr>
              <a:t>3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71007" y="3370620"/>
            <a:ext cx="3652520" cy="1381787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algn="ctr">
              <a:spcBef>
                <a:spcPts val="135"/>
              </a:spcBef>
            </a:pPr>
            <a:r>
              <a:rPr sz="1700" spc="-35" dirty="0">
                <a:solidFill>
                  <a:srgbClr val="EBCCBB"/>
                </a:solidFill>
                <a:latin typeface="Verdana"/>
                <a:cs typeface="Verdana"/>
              </a:rPr>
              <a:t>Mode</a:t>
            </a:r>
            <a:r>
              <a:rPr sz="1700" spc="-15" dirty="0">
                <a:solidFill>
                  <a:srgbClr val="EBCCBB"/>
                </a:solidFill>
                <a:latin typeface="Verdana"/>
                <a:cs typeface="Verdana"/>
              </a:rPr>
              <a:t>l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EBCCBB"/>
                </a:solidFill>
                <a:latin typeface="Verdana"/>
                <a:cs typeface="Verdana"/>
              </a:rPr>
              <a:t>Training</a:t>
            </a:r>
            <a:endParaRPr sz="1700">
              <a:latin typeface="Verdana"/>
              <a:cs typeface="Verdana"/>
            </a:endParaRPr>
          </a:p>
          <a:p>
            <a:pPr marL="12699" marR="5079" algn="ctr">
              <a:lnSpc>
                <a:spcPct val="124900"/>
              </a:lnSpc>
              <a:spcBef>
                <a:spcPts val="765"/>
              </a:spcBef>
            </a:pPr>
            <a:r>
              <a:rPr sz="1300" spc="-40" dirty="0">
                <a:solidFill>
                  <a:srgbClr val="C9C2C0"/>
                </a:solidFill>
                <a:latin typeface="Verdana"/>
                <a:cs typeface="Verdana"/>
              </a:rPr>
              <a:t>Train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machine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learning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using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advanced </a:t>
            </a:r>
            <a:r>
              <a:rPr sz="1300" spc="-45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technique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lik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deep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learnin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anomaly  detectio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pattern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indicative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of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activity.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4" y="520256"/>
            <a:ext cx="2939827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175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516" y="1392016"/>
            <a:ext cx="8052433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marR="5079" algn="just">
              <a:lnSpc>
                <a:spcPct val="124900"/>
              </a:lnSpc>
              <a:spcBef>
                <a:spcPts val="99"/>
              </a:spcBef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Our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solution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has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proven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to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25" dirty="0">
                <a:solidFill>
                  <a:srgbClr val="C9C2C0"/>
                </a:solidFill>
                <a:latin typeface="Verdana"/>
                <a:cs typeface="Verdana"/>
              </a:rPr>
              <a:t>be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highly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effective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/>
                <a:cs typeface="Verdana"/>
              </a:rPr>
              <a:t>in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activity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detecting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potential </a:t>
            </a:r>
            <a:r>
              <a:rPr sz="1300" spc="-46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security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breaches.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data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collected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has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provided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valuable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insights,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allowing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to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vulnerabilities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implement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robust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measures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protec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client'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C9C2C0"/>
                </a:solidFill>
                <a:latin typeface="Verdana"/>
                <a:cs typeface="Verdana"/>
              </a:rPr>
              <a:t>systems.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5964" y="2407814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6350">
              <a:spcBef>
                <a:spcPts val="969"/>
              </a:spcBef>
            </a:pP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Metrics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9274" y="2407814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5714">
              <a:spcBef>
                <a:spcPts val="969"/>
              </a:spcBef>
            </a:pP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Results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9814" y="2994699"/>
            <a:ext cx="1684655" cy="212236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Keystrok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1874" y="2943306"/>
            <a:ext cx="3552190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3333" marR="5079" indent="-1270">
              <a:lnSpc>
                <a:spcPct val="124900"/>
              </a:lnSpc>
              <a:spcBef>
                <a:spcPts val="99"/>
              </a:spcBef>
            </a:pP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Capture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ove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10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C9C2C0"/>
                </a:solidFill>
                <a:latin typeface="Verdana"/>
                <a:cs typeface="Verdana"/>
              </a:rPr>
              <a:t>million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keystrokes,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including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sensitive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information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potential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security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threats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5964" y="3882963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6350">
              <a:spcBef>
                <a:spcPts val="969"/>
              </a:spcBef>
            </a:pP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Suspiciou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Activity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Detection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9274" y="3882963"/>
            <a:ext cx="4064001" cy="823293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72381" rIns="0" bIns="0" rtlCol="0">
            <a:spAutoFit/>
          </a:bodyPr>
          <a:lstStyle/>
          <a:p>
            <a:pPr marL="166350" marR="485714">
              <a:lnSpc>
                <a:spcPct val="124900"/>
              </a:lnSpc>
              <a:spcBef>
                <a:spcPts val="570"/>
              </a:spcBef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Identified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90" dirty="0">
                <a:solidFill>
                  <a:srgbClr val="C9C2C0"/>
                </a:solidFill>
                <a:latin typeface="Verdana"/>
                <a:cs typeface="Verdana"/>
              </a:rPr>
              <a:t>127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instances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unusua</a:t>
            </a:r>
            <a:r>
              <a:rPr sz="1300" spc="-40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user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behavior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leadin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preventio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several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breaches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9815" y="4993283"/>
            <a:ext cx="1853563" cy="212236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Reporting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Analytics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3122" y="4941889"/>
            <a:ext cx="3462020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marR="5079" indent="1270">
              <a:lnSpc>
                <a:spcPct val="124900"/>
              </a:lnSpc>
              <a:spcBef>
                <a:spcPts val="99"/>
              </a:spcBef>
            </a:pP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Provided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comprehensiv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reports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detailed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analytics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to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help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our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client </a:t>
            </a:r>
            <a:r>
              <a:rPr sz="1300" spc="-125" dirty="0">
                <a:solidFill>
                  <a:srgbClr val="C9C2C0"/>
                </a:solidFill>
                <a:latin typeface="Verdana"/>
                <a:cs typeface="Verdana"/>
              </a:rPr>
              <a:t>make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informed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decisions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744B67-5DB7-07B3-BF7F-3A497D3D4D3E}"/>
              </a:ext>
            </a:extLst>
          </p:cNvPr>
          <p:cNvSpPr txBox="1"/>
          <p:nvPr/>
        </p:nvSpPr>
        <p:spPr>
          <a:xfrm>
            <a:off x="2859833" y="3799505"/>
            <a:ext cx="5719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AADEA-524B-C540-B7C4-274C8AE07AE5}"/>
              </a:ext>
            </a:extLst>
          </p:cNvPr>
          <p:cNvSpPr txBox="1"/>
          <p:nvPr/>
        </p:nvSpPr>
        <p:spPr>
          <a:xfrm>
            <a:off x="4065166" y="168201"/>
            <a:ext cx="5719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PROJECT</a:t>
            </a:r>
            <a:br>
              <a:rPr lang="en-IN" sz="5000" dirty="0"/>
            </a:br>
            <a:endParaRPr lang="en-IN" sz="5000" dirty="0"/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C678C64B-9098-581F-CBC3-4D39F5BF0F50}"/>
              </a:ext>
            </a:extLst>
          </p:cNvPr>
          <p:cNvSpPr txBox="1"/>
          <p:nvPr/>
        </p:nvSpPr>
        <p:spPr>
          <a:xfrm>
            <a:off x="2264966" y="3881534"/>
            <a:ext cx="751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https://github.com/Shaik-Leyakath-Lucky-Ali/project-cs.git</a:t>
            </a:r>
          </a:p>
        </p:txBody>
      </p:sp>
    </p:spTree>
    <p:extLst>
      <p:ext uri="{BB962C8B-B14F-4D97-AF65-F5344CB8AC3E}">
        <p14:creationId xmlns:p14="http://schemas.microsoft.com/office/powerpoint/2010/main" val="351269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6E7F-EEAA-56F1-5D49-C6EBAABC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9CA8-4D72-EDF3-9A81-CF0873E01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21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8003" y="319140"/>
            <a:ext cx="8143931" cy="1328208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PROJECT TITLE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</a:t>
            </a:r>
            <a:r>
              <a:rPr lang="en-IN" sz="4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itchFamily="34" charset="0"/>
              </a:rPr>
              <a:t>KEY LOGGER</a:t>
            </a:r>
            <a:endParaRPr lang="en-US" sz="4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6EDE-15E7-4489-44DC-5DF5F00C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136" y="1089025"/>
            <a:ext cx="5301615" cy="17526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Keylogger and</a:t>
            </a:r>
            <a:b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security</a:t>
            </a:r>
            <a:endParaRPr lang="en-IN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30AAA-EFAA-EBA7-D126-3E63264D1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136" y="3222626"/>
            <a:ext cx="5377815" cy="10668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Exploring the potential risks and countermeasures of keylogging technology  to enhance cybersecurity awareness.</a:t>
            </a:r>
            <a:endParaRPr lang="en-IN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FD959F-1E8B-4BCB-FAFE-9BCE4F0E29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816600" y="3016701"/>
            <a:ext cx="5054600" cy="294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4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4" y="1548106"/>
            <a:ext cx="2868389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229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515" y="2523605"/>
            <a:ext cx="3869054" cy="119583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99" dirty="0">
                <a:solidFill>
                  <a:srgbClr val="EBCCBB"/>
                </a:solidFill>
                <a:latin typeface="Verdana"/>
                <a:cs typeface="Verdana"/>
              </a:rPr>
              <a:t>Overview</a:t>
            </a:r>
            <a:endParaRPr sz="1700" dirty="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1289"/>
              </a:spcBef>
            </a:pP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This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presentation </a:t>
            </a:r>
            <a:r>
              <a:rPr sz="1300" spc="-19" dirty="0">
                <a:solidFill>
                  <a:srgbClr val="C9C2C0"/>
                </a:solidFill>
                <a:latin typeface="Verdana"/>
                <a:cs typeface="Verdana"/>
              </a:rPr>
              <a:t>will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provide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an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in-depth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look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at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risks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mitigation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strategies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for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keyloggers,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 </a:t>
            </a:r>
            <a:r>
              <a:rPr sz="1300" spc="-4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critica</a:t>
            </a:r>
            <a:r>
              <a:rPr sz="1300" spc="-30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vulnerability.</a:t>
            </a:r>
            <a:endParaRPr sz="13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5502" y="2523605"/>
            <a:ext cx="1057910" cy="278920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106" dirty="0">
                <a:solidFill>
                  <a:srgbClr val="EBCCBB"/>
                </a:solidFill>
                <a:latin typeface="Verdana"/>
                <a:cs typeface="Verdana"/>
              </a:rPr>
              <a:t>Ke</a:t>
            </a: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y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55" dirty="0">
                <a:solidFill>
                  <a:srgbClr val="EBCCBB"/>
                </a:solidFill>
                <a:latin typeface="Verdana"/>
                <a:cs typeface="Verdana"/>
              </a:rPr>
              <a:t>Topics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5507" y="2876679"/>
            <a:ext cx="3757295" cy="1829331"/>
          </a:xfrm>
          <a:prstGeom prst="rect">
            <a:avLst/>
          </a:prstGeom>
        </p:spPr>
        <p:txBody>
          <a:bodyPr vert="horz" wrap="square" lIns="0" tIns="130159" rIns="0" bIns="0" rtlCol="0">
            <a:spAutoFit/>
          </a:bodyPr>
          <a:lstStyle/>
          <a:p>
            <a:pPr marL="286349" indent="-273016">
              <a:spcBef>
                <a:spcPts val="1025"/>
              </a:spcBef>
              <a:buAutoNum type="arabicPeriod"/>
              <a:tabLst>
                <a:tab pos="286349" algn="l"/>
                <a:tab pos="286985" algn="l"/>
              </a:tabLst>
            </a:pP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What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ho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w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work?</a:t>
            </a:r>
            <a:endParaRPr sz="1300">
              <a:latin typeface="Verdana"/>
              <a:cs typeface="Verdana"/>
            </a:endParaRPr>
          </a:p>
          <a:p>
            <a:pPr marL="286349" indent="-272382">
              <a:spcBef>
                <a:spcPts val="930"/>
              </a:spcBef>
              <a:buAutoNum type="arabicPeriod"/>
              <a:tabLst>
                <a:tab pos="286349" algn="l"/>
                <a:tab pos="286985" algn="l"/>
              </a:tabLst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Potential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impacts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attacks</a:t>
            </a:r>
            <a:endParaRPr sz="1300">
              <a:latin typeface="Verdana"/>
              <a:cs typeface="Verdana"/>
            </a:endParaRPr>
          </a:p>
          <a:p>
            <a:pPr marL="286349" marR="316826" indent="-274286">
              <a:lnSpc>
                <a:spcPct val="124900"/>
              </a:lnSpc>
              <a:spcBef>
                <a:spcPts val="450"/>
              </a:spcBef>
              <a:buAutoNum type="arabicPeriod"/>
              <a:tabLst>
                <a:tab pos="286349" algn="l"/>
                <a:tab pos="286985" algn="l"/>
              </a:tabLst>
            </a:pP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Best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practices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fo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detectio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prevention</a:t>
            </a:r>
            <a:endParaRPr sz="1300">
              <a:latin typeface="Verdana"/>
              <a:cs typeface="Verdana"/>
            </a:endParaRPr>
          </a:p>
          <a:p>
            <a:pPr marL="286349" indent="-272382">
              <a:spcBef>
                <a:spcPts val="850"/>
              </a:spcBef>
              <a:buAutoNum type="arabicPeriod"/>
              <a:tabLst>
                <a:tab pos="286349" algn="l"/>
                <a:tab pos="286985" algn="l"/>
              </a:tabLst>
            </a:pPr>
            <a:r>
              <a:rPr sz="1300" spc="-130" dirty="0">
                <a:solidFill>
                  <a:srgbClr val="C9C2C0"/>
                </a:solidFill>
                <a:latin typeface="Verdana"/>
                <a:cs typeface="Verdana"/>
              </a:rPr>
              <a:t>Cas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studie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real-world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incidents</a:t>
            </a:r>
            <a:endParaRPr sz="1300">
              <a:latin typeface="Verdana"/>
              <a:cs typeface="Verdana"/>
            </a:endParaRPr>
          </a:p>
          <a:p>
            <a:pPr marL="286349" indent="-274286">
              <a:spcBef>
                <a:spcPts val="930"/>
              </a:spcBef>
              <a:buAutoNum type="arabicPeriod"/>
              <a:tabLst>
                <a:tab pos="286349" algn="l"/>
                <a:tab pos="286985" algn="l"/>
              </a:tabLst>
            </a:pPr>
            <a:r>
              <a:rPr sz="1300" spc="-40" dirty="0">
                <a:solidFill>
                  <a:srgbClr val="C9C2C0"/>
                </a:solidFill>
                <a:latin typeface="Verdana"/>
                <a:cs typeface="Verdana"/>
              </a:rPr>
              <a:t>Q&amp;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audience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discussion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7880" y="555601"/>
            <a:ext cx="3687445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150" dirty="0"/>
              <a:t>Problem</a:t>
            </a:r>
            <a:r>
              <a:rPr spc="-365" dirty="0"/>
              <a:t> </a:t>
            </a:r>
            <a:r>
              <a:rPr spc="-264" dirty="0"/>
              <a:t>Statement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1104315" y="2233549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4998" y="0"/>
                </a:moveTo>
                <a:lnTo>
                  <a:pt x="80035" y="0"/>
                </a:lnTo>
                <a:lnTo>
                  <a:pt x="74460" y="558"/>
                </a:lnTo>
                <a:lnTo>
                  <a:pt x="33388" y="17564"/>
                </a:lnTo>
                <a:lnTo>
                  <a:pt x="8674" y="47688"/>
                </a:lnTo>
                <a:lnTo>
                  <a:pt x="0" y="80035"/>
                </a:lnTo>
                <a:lnTo>
                  <a:pt x="0" y="218897"/>
                </a:lnTo>
                <a:lnTo>
                  <a:pt x="0" y="224523"/>
                </a:lnTo>
                <a:lnTo>
                  <a:pt x="11315" y="261810"/>
                </a:lnTo>
                <a:lnTo>
                  <a:pt x="42748" y="293243"/>
                </a:lnTo>
                <a:lnTo>
                  <a:pt x="80035" y="304558"/>
                </a:lnTo>
                <a:lnTo>
                  <a:pt x="214998" y="304558"/>
                </a:lnTo>
                <a:lnTo>
                  <a:pt x="252285" y="293243"/>
                </a:lnTo>
                <a:lnTo>
                  <a:pt x="283718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18" y="42748"/>
                </a:lnTo>
                <a:lnTo>
                  <a:pt x="252285" y="11315"/>
                </a:lnTo>
                <a:lnTo>
                  <a:pt x="220573" y="558"/>
                </a:lnTo>
                <a:lnTo>
                  <a:pt x="214998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57945" y="2223690"/>
            <a:ext cx="2105672" cy="2131992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106" dirty="0">
                <a:solidFill>
                  <a:srgbClr val="EBCCBB"/>
                </a:solidFill>
                <a:latin typeface="Verdana"/>
                <a:cs typeface="Verdana"/>
              </a:rPr>
              <a:t>Keylogge</a:t>
            </a:r>
            <a:r>
              <a:rPr sz="1700" spc="-75" dirty="0">
                <a:solidFill>
                  <a:srgbClr val="EBCCBB"/>
                </a:solidFill>
                <a:latin typeface="Verdana"/>
                <a:cs typeface="Verdana"/>
              </a:rPr>
              <a:t>r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EBCCBB"/>
                </a:solidFill>
                <a:latin typeface="Verdana"/>
                <a:cs typeface="Verdana"/>
              </a:rPr>
              <a:t>Threats</a:t>
            </a:r>
            <a:endParaRPr sz="1700" dirty="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pose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serious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risk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b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secretly 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recording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user's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keyboard 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input,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potentiall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exposing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information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like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password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financial 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data.</a:t>
            </a:r>
            <a:endParaRPr sz="13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23708" y="2243742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5011" y="0"/>
                </a:moveTo>
                <a:lnTo>
                  <a:pt x="80035" y="0"/>
                </a:lnTo>
                <a:lnTo>
                  <a:pt x="74472" y="558"/>
                </a:lnTo>
                <a:lnTo>
                  <a:pt x="33401" y="17564"/>
                </a:lnTo>
                <a:lnTo>
                  <a:pt x="8686" y="47688"/>
                </a:lnTo>
                <a:lnTo>
                  <a:pt x="0" y="80035"/>
                </a:lnTo>
                <a:lnTo>
                  <a:pt x="12" y="218897"/>
                </a:lnTo>
                <a:lnTo>
                  <a:pt x="0" y="224523"/>
                </a:lnTo>
                <a:lnTo>
                  <a:pt x="11315" y="261810"/>
                </a:lnTo>
                <a:lnTo>
                  <a:pt x="42748" y="293243"/>
                </a:lnTo>
                <a:lnTo>
                  <a:pt x="80035" y="304558"/>
                </a:lnTo>
                <a:lnTo>
                  <a:pt x="215011" y="304558"/>
                </a:lnTo>
                <a:lnTo>
                  <a:pt x="252298" y="293243"/>
                </a:lnTo>
                <a:lnTo>
                  <a:pt x="283730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30" y="42748"/>
                </a:lnTo>
                <a:lnTo>
                  <a:pt x="252298" y="11315"/>
                </a:lnTo>
                <a:lnTo>
                  <a:pt x="220573" y="558"/>
                </a:lnTo>
                <a:lnTo>
                  <a:pt x="215011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30119" y="2223690"/>
            <a:ext cx="2119630" cy="2186816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699" marR="915555">
              <a:lnSpc>
                <a:spcPct val="106000"/>
              </a:lnSpc>
              <a:spcBef>
                <a:spcPts val="15"/>
              </a:spcBef>
            </a:pPr>
            <a:r>
              <a:rPr sz="1700" spc="-55" dirty="0">
                <a:solidFill>
                  <a:srgbClr val="EBCCBB"/>
                </a:solidFill>
                <a:latin typeface="Verdana"/>
                <a:cs typeface="Verdana"/>
              </a:rPr>
              <a:t>Lack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EBCCBB"/>
                </a:solidFill>
                <a:latin typeface="Verdana"/>
                <a:cs typeface="Verdana"/>
              </a:rPr>
              <a:t>o</a:t>
            </a:r>
            <a:r>
              <a:rPr sz="1700" spc="-50" dirty="0">
                <a:solidFill>
                  <a:srgbClr val="EBCCBB"/>
                </a:solidFill>
                <a:latin typeface="Verdana"/>
                <a:cs typeface="Verdana"/>
              </a:rPr>
              <a:t>f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59" dirty="0">
                <a:solidFill>
                  <a:srgbClr val="EBCCBB"/>
                </a:solidFill>
                <a:latin typeface="Verdana"/>
                <a:cs typeface="Verdana"/>
              </a:rPr>
              <a:t>User  </a:t>
            </a:r>
            <a:r>
              <a:rPr sz="1700" spc="-106" dirty="0">
                <a:solidFill>
                  <a:srgbClr val="EBCCBB"/>
                </a:solidFill>
                <a:latin typeface="Verdana"/>
                <a:cs typeface="Verdana"/>
              </a:rPr>
              <a:t>Awareness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Man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unawar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of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threats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lack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knowledge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effectively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safeguar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onlin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activities.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23718" y="2249277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4998" y="0"/>
                </a:moveTo>
                <a:lnTo>
                  <a:pt x="80022" y="0"/>
                </a:lnTo>
                <a:lnTo>
                  <a:pt x="74460" y="558"/>
                </a:lnTo>
                <a:lnTo>
                  <a:pt x="33388" y="17564"/>
                </a:lnTo>
                <a:lnTo>
                  <a:pt x="8674" y="47688"/>
                </a:lnTo>
                <a:lnTo>
                  <a:pt x="0" y="80035"/>
                </a:lnTo>
                <a:lnTo>
                  <a:pt x="0" y="218897"/>
                </a:lnTo>
                <a:lnTo>
                  <a:pt x="0" y="224523"/>
                </a:lnTo>
                <a:lnTo>
                  <a:pt x="11303" y="261810"/>
                </a:lnTo>
                <a:lnTo>
                  <a:pt x="42735" y="293243"/>
                </a:lnTo>
                <a:lnTo>
                  <a:pt x="80022" y="304558"/>
                </a:lnTo>
                <a:lnTo>
                  <a:pt x="214998" y="304558"/>
                </a:lnTo>
                <a:lnTo>
                  <a:pt x="252285" y="293243"/>
                </a:lnTo>
                <a:lnTo>
                  <a:pt x="283718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18" y="42748"/>
                </a:lnTo>
                <a:lnTo>
                  <a:pt x="252285" y="11315"/>
                </a:lnTo>
                <a:lnTo>
                  <a:pt x="220573" y="558"/>
                </a:lnTo>
                <a:lnTo>
                  <a:pt x="214998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43832" y="2223689"/>
            <a:ext cx="2014855" cy="2159565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699" marR="94603">
              <a:lnSpc>
                <a:spcPct val="106000"/>
              </a:lnSpc>
              <a:spcBef>
                <a:spcPts val="15"/>
              </a:spcBef>
            </a:pPr>
            <a:r>
              <a:rPr sz="1700" spc="-99" dirty="0">
                <a:solidFill>
                  <a:srgbClr val="EBCCBB"/>
                </a:solidFill>
                <a:latin typeface="Verdana"/>
                <a:cs typeface="Verdana"/>
              </a:rPr>
              <a:t>Inadequate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EBCCBB"/>
                </a:solidFill>
                <a:latin typeface="Verdana"/>
                <a:cs typeface="Verdana"/>
              </a:rPr>
              <a:t>Security  Measures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Existin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solutions 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may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not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provide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comprehensiv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protection 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against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sophisticated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attacks,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leaving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vulnerable.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84" y="769915"/>
            <a:ext cx="3246120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150" dirty="0">
                <a:latin typeface="Times New Roman"/>
                <a:cs typeface="Times New Roman"/>
              </a:rPr>
              <a:t>Project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9384" y="2770179"/>
            <a:ext cx="3739515" cy="1763302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marR="5079">
              <a:lnSpc>
                <a:spcPct val="124900"/>
              </a:lnSpc>
              <a:spcBef>
                <a:spcPts val="99"/>
              </a:spcBef>
            </a:pPr>
            <a:r>
              <a:rPr sz="1300" spc="45" dirty="0">
                <a:solidFill>
                  <a:srgbClr val="C9C2C0"/>
                </a:solidFill>
                <a:latin typeface="Times New Roman"/>
                <a:cs typeface="Times New Roman"/>
              </a:rPr>
              <a:t>This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project </a:t>
            </a:r>
            <a:r>
              <a:rPr sz="1300" spc="70" dirty="0">
                <a:solidFill>
                  <a:srgbClr val="C9C2C0"/>
                </a:solidFill>
                <a:latin typeface="Times New Roman"/>
                <a:cs typeface="Times New Roman"/>
              </a:rPr>
              <a:t>aims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to </a:t>
            </a:r>
            <a:r>
              <a:rPr sz="1300" spc="45" dirty="0">
                <a:solidFill>
                  <a:srgbClr val="C9C2C0"/>
                </a:solidFill>
                <a:latin typeface="Times New Roman"/>
                <a:cs typeface="Times New Roman"/>
              </a:rPr>
              <a:t>develop </a:t>
            </a:r>
            <a:r>
              <a:rPr sz="1300" spc="80" dirty="0">
                <a:solidFill>
                  <a:srgbClr val="C9C2C0"/>
                </a:solidFill>
                <a:latin typeface="Times New Roman"/>
                <a:cs typeface="Times New Roman"/>
              </a:rPr>
              <a:t>a </a:t>
            </a:r>
            <a:r>
              <a:rPr sz="1300" spc="59" dirty="0">
                <a:solidFill>
                  <a:srgbClr val="C9C2C0"/>
                </a:solidFill>
                <a:latin typeface="Times New Roman"/>
                <a:cs typeface="Times New Roman"/>
              </a:rPr>
              <a:t>comprehensive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/>
                <a:cs typeface="Times New Roman"/>
              </a:rPr>
              <a:t>keylogger</a:t>
            </a:r>
            <a:r>
              <a:rPr sz="130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solution</a:t>
            </a:r>
            <a:r>
              <a:rPr sz="130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85" dirty="0">
                <a:solidFill>
                  <a:srgbClr val="C9C2C0"/>
                </a:solidFill>
                <a:latin typeface="Times New Roman"/>
                <a:cs typeface="Times New Roman"/>
              </a:rPr>
              <a:t>that</a:t>
            </a:r>
            <a:r>
              <a:rPr sz="130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70" dirty="0">
                <a:solidFill>
                  <a:srgbClr val="C9C2C0"/>
                </a:solidFill>
                <a:latin typeface="Times New Roman"/>
                <a:cs typeface="Times New Roman"/>
              </a:rPr>
              <a:t>addresses</a:t>
            </a:r>
            <a:r>
              <a:rPr sz="130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/>
                <a:cs typeface="Times New Roman"/>
              </a:rPr>
              <a:t>critical</a:t>
            </a:r>
            <a:r>
              <a:rPr sz="1300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45" dirty="0">
                <a:solidFill>
                  <a:srgbClr val="C9C2C0"/>
                </a:solidFill>
                <a:latin typeface="Times New Roman"/>
                <a:cs typeface="Times New Roman"/>
              </a:rPr>
              <a:t>security </a:t>
            </a:r>
            <a:r>
              <a:rPr sz="1300" spc="-32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59" dirty="0">
                <a:solidFill>
                  <a:srgbClr val="C9C2C0"/>
                </a:solidFill>
                <a:latin typeface="Times New Roman"/>
                <a:cs typeface="Times New Roman"/>
              </a:rPr>
              <a:t>concerns </a:t>
            </a:r>
            <a:r>
              <a:rPr sz="1300" spc="40" dirty="0">
                <a:solidFill>
                  <a:srgbClr val="C9C2C0"/>
                </a:solidFill>
                <a:latin typeface="Times New Roman"/>
                <a:cs typeface="Times New Roman"/>
              </a:rPr>
              <a:t>faced </a:t>
            </a:r>
            <a:r>
              <a:rPr sz="1300" spc="30" dirty="0">
                <a:solidFill>
                  <a:srgbClr val="C9C2C0"/>
                </a:solidFill>
                <a:latin typeface="Times New Roman"/>
                <a:cs typeface="Times New Roman"/>
              </a:rPr>
              <a:t>by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individuals </a:t>
            </a:r>
            <a:r>
              <a:rPr sz="1300" spc="99" dirty="0">
                <a:solidFill>
                  <a:srgbClr val="C9C2C0"/>
                </a:solidFill>
                <a:latin typeface="Times New Roman"/>
                <a:cs typeface="Times New Roman"/>
              </a:rPr>
              <a:t>and </a:t>
            </a:r>
            <a:r>
              <a:rPr sz="1300" spc="50" dirty="0">
                <a:solidFill>
                  <a:srgbClr val="C9C2C0"/>
                </a:solidFill>
                <a:latin typeface="Times New Roman"/>
                <a:cs typeface="Times New Roman"/>
              </a:rPr>
              <a:t>organizations. </a:t>
            </a:r>
            <a:r>
              <a:rPr sz="1300" spc="-32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The </a:t>
            </a:r>
            <a:r>
              <a:rPr sz="1300" spc="35" dirty="0">
                <a:solidFill>
                  <a:srgbClr val="C9C2C0"/>
                </a:solidFill>
                <a:latin typeface="Times New Roman"/>
                <a:cs typeface="Times New Roman"/>
              </a:rPr>
              <a:t>keylogger </a:t>
            </a:r>
            <a:r>
              <a:rPr sz="1300" spc="10" dirty="0">
                <a:solidFill>
                  <a:srgbClr val="C9C2C0"/>
                </a:solidFill>
                <a:latin typeface="Times New Roman"/>
                <a:cs typeface="Times New Roman"/>
              </a:rPr>
              <a:t>will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provide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advanced </a:t>
            </a:r>
            <a:r>
              <a:rPr sz="1300" spc="70" dirty="0">
                <a:solidFill>
                  <a:srgbClr val="C9C2C0"/>
                </a:solidFill>
                <a:latin typeface="Times New Roman"/>
                <a:cs typeface="Times New Roman"/>
              </a:rPr>
              <a:t>monitoring </a:t>
            </a:r>
            <a:r>
              <a:rPr sz="1300" spc="-32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45" dirty="0">
                <a:solidFill>
                  <a:srgbClr val="C9C2C0"/>
                </a:solidFill>
                <a:latin typeface="Times New Roman"/>
                <a:cs typeface="Times New Roman"/>
              </a:rPr>
              <a:t>capabilities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to </a:t>
            </a:r>
            <a:r>
              <a:rPr sz="1300" spc="59" dirty="0">
                <a:solidFill>
                  <a:srgbClr val="C9C2C0"/>
                </a:solidFill>
                <a:latin typeface="Times New Roman"/>
                <a:cs typeface="Times New Roman"/>
              </a:rPr>
              <a:t>detect </a:t>
            </a:r>
            <a:r>
              <a:rPr sz="1300" spc="99" dirty="0">
                <a:solidFill>
                  <a:srgbClr val="C9C2C0"/>
                </a:solidFill>
                <a:latin typeface="Times New Roman"/>
                <a:cs typeface="Times New Roman"/>
              </a:rPr>
              <a:t>and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prevent </a:t>
            </a:r>
            <a:r>
              <a:rPr sz="1300" spc="70" dirty="0">
                <a:solidFill>
                  <a:srgbClr val="C9C2C0"/>
                </a:solidFill>
                <a:latin typeface="Times New Roman"/>
                <a:cs typeface="Times New Roman"/>
              </a:rPr>
              <a:t>unauthorized </a:t>
            </a:r>
            <a:r>
              <a:rPr sz="1300" spc="7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40" dirty="0">
                <a:solidFill>
                  <a:srgbClr val="C9C2C0"/>
                </a:solidFill>
                <a:latin typeface="Times New Roman"/>
                <a:cs typeface="Times New Roman"/>
              </a:rPr>
              <a:t>access,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safeguarding </a:t>
            </a:r>
            <a:r>
              <a:rPr sz="1300" spc="45" dirty="0">
                <a:solidFill>
                  <a:srgbClr val="C9C2C0"/>
                </a:solidFill>
                <a:latin typeface="Times New Roman"/>
                <a:cs typeface="Times New Roman"/>
              </a:rPr>
              <a:t>sensitive </a:t>
            </a:r>
            <a:r>
              <a:rPr sz="1300" spc="70" dirty="0">
                <a:solidFill>
                  <a:srgbClr val="C9C2C0"/>
                </a:solidFill>
                <a:latin typeface="Times New Roman"/>
                <a:cs typeface="Times New Roman"/>
              </a:rPr>
              <a:t>information </a:t>
            </a:r>
            <a:r>
              <a:rPr sz="1300" spc="99" dirty="0">
                <a:solidFill>
                  <a:srgbClr val="C9C2C0"/>
                </a:solidFill>
                <a:latin typeface="Times New Roman"/>
                <a:cs typeface="Times New Roman"/>
              </a:rPr>
              <a:t>and </a:t>
            </a:r>
            <a:r>
              <a:rPr sz="1300" spc="106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ensuring</a:t>
            </a:r>
            <a:r>
              <a:rPr sz="1300" spc="-19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40" dirty="0">
                <a:solidFill>
                  <a:srgbClr val="C9C2C0"/>
                </a:solidFill>
                <a:latin typeface="Times New Roman"/>
                <a:cs typeface="Times New Roman"/>
              </a:rPr>
              <a:t>digital</a:t>
            </a:r>
            <a:r>
              <a:rPr sz="1300" spc="-1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/>
                <a:cs typeface="Times New Roman"/>
              </a:rPr>
              <a:t>privacy.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8648" y="2550580"/>
            <a:ext cx="3863923" cy="21318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070" y="627039"/>
            <a:ext cx="9144064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135" dirty="0"/>
              <a:t>Who</a:t>
            </a:r>
            <a:r>
              <a:rPr spc="-365" dirty="0"/>
              <a:t> </a:t>
            </a:r>
            <a:r>
              <a:rPr spc="-245"/>
              <a:t>are</a:t>
            </a:r>
            <a:r>
              <a:rPr spc="-365"/>
              <a:t> </a:t>
            </a:r>
            <a:r>
              <a:rPr spc="-220"/>
              <a:t>th</a:t>
            </a:r>
            <a:r>
              <a:rPr spc="-250"/>
              <a:t>e</a:t>
            </a:r>
            <a:r>
              <a:rPr lang="en-IN" spc="-250" dirty="0"/>
              <a:t> </a:t>
            </a:r>
            <a:r>
              <a:rPr spc="-370"/>
              <a:t> </a:t>
            </a:r>
            <a:r>
              <a:rPr spc="-220"/>
              <a:t>end</a:t>
            </a:r>
            <a:r>
              <a:rPr spc="-370"/>
              <a:t> </a:t>
            </a:r>
            <a:r>
              <a:rPr spc="-240"/>
              <a:t>users</a:t>
            </a:r>
            <a:r>
              <a:rPr lang="en-IN" spc="-240" dirty="0"/>
              <a:t> ?</a:t>
            </a:r>
            <a:endParaRPr spc="-2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5966" y="1808238"/>
            <a:ext cx="2541054" cy="15703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8515" y="3560955"/>
            <a:ext cx="254508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10" dirty="0">
                <a:solidFill>
                  <a:srgbClr val="EBCCBB"/>
                </a:solidFill>
                <a:latin typeface="Verdana"/>
                <a:cs typeface="Verdana"/>
              </a:rPr>
              <a:t>IT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Securit</a:t>
            </a:r>
            <a:r>
              <a:rPr sz="1700" spc="-106" dirty="0">
                <a:solidFill>
                  <a:srgbClr val="EBCCBB"/>
                </a:solidFill>
                <a:latin typeface="Verdana"/>
                <a:cs typeface="Verdana"/>
              </a:rPr>
              <a:t>y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/>
                <a:cs typeface="Verdana"/>
              </a:rPr>
              <a:t>Professionals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primary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en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fo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this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solutio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/>
                <a:cs typeface="Verdana"/>
              </a:rPr>
              <a:t>IT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professionals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responsible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for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protectin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organization's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networks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cyber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threats.</a:t>
            </a:r>
            <a:endParaRPr sz="13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3992" y="1808238"/>
            <a:ext cx="2541054" cy="15703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36530" y="3560954"/>
            <a:ext cx="233680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85" dirty="0">
                <a:solidFill>
                  <a:srgbClr val="EBCCBB"/>
                </a:solidFill>
                <a:latin typeface="Verdana"/>
                <a:cs typeface="Verdana"/>
              </a:rPr>
              <a:t>Business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Executives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Business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leaders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decision-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makers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wh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need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safeguard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compan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ensure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overal</a:t>
            </a: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of  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digita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infrastructure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/>
                <a:cs typeface="Verdana"/>
              </a:rPr>
              <a:t>will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also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benefi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thi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solution.</a:t>
            </a:r>
            <a:endParaRPr sz="13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52005" y="1808238"/>
            <a:ext cx="2541053" cy="15703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234556" y="3560955"/>
            <a:ext cx="256540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99" dirty="0">
                <a:solidFill>
                  <a:srgbClr val="EBCCBB"/>
                </a:solidFill>
                <a:latin typeface="Verdana"/>
                <a:cs typeface="Verdana"/>
              </a:rPr>
              <a:t>Remote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Employees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With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rise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remote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work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this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too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ca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help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protec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employee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accessing 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compan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C9C2C0"/>
                </a:solidFill>
                <a:latin typeface="Verdana"/>
                <a:cs typeface="Verdana"/>
              </a:rPr>
              <a:t>system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from  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persona</a:t>
            </a: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outsid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the 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offic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network.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7946" y="412725"/>
            <a:ext cx="8011924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114" dirty="0"/>
              <a:t>Your</a:t>
            </a:r>
            <a:r>
              <a:rPr spc="-370" dirty="0"/>
              <a:t> </a:t>
            </a:r>
            <a:r>
              <a:rPr spc="-139" dirty="0"/>
              <a:t>solution</a:t>
            </a:r>
            <a:r>
              <a:rPr spc="-370" dirty="0"/>
              <a:t> </a:t>
            </a:r>
            <a:r>
              <a:rPr spc="-200" dirty="0"/>
              <a:t>and</a:t>
            </a:r>
            <a:r>
              <a:rPr spc="-360" dirty="0"/>
              <a:t> </a:t>
            </a:r>
            <a:r>
              <a:rPr spc="-130" dirty="0"/>
              <a:t>its</a:t>
            </a:r>
            <a:r>
              <a:rPr spc="-365" dirty="0"/>
              <a:t> </a:t>
            </a:r>
            <a:r>
              <a:rPr spc="-224" dirty="0"/>
              <a:t>value</a:t>
            </a:r>
            <a:r>
              <a:rPr spc="-365" dirty="0"/>
              <a:t> </a:t>
            </a:r>
            <a:r>
              <a:rPr spc="-155" dirty="0"/>
              <a:t>preposition</a:t>
            </a:r>
          </a:p>
        </p:txBody>
      </p:sp>
      <p:sp>
        <p:nvSpPr>
          <p:cNvPr id="3" name="object 3"/>
          <p:cNvSpPr/>
          <p:nvPr/>
        </p:nvSpPr>
        <p:spPr>
          <a:xfrm>
            <a:off x="1655966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30" y="0"/>
                </a:moveTo>
                <a:lnTo>
                  <a:pt x="80035" y="0"/>
                </a:lnTo>
                <a:lnTo>
                  <a:pt x="74460" y="546"/>
                </a:lnTo>
                <a:lnTo>
                  <a:pt x="33388" y="17551"/>
                </a:lnTo>
                <a:lnTo>
                  <a:pt x="8674" y="47675"/>
                </a:lnTo>
                <a:lnTo>
                  <a:pt x="0" y="80022"/>
                </a:lnTo>
                <a:lnTo>
                  <a:pt x="0" y="2693327"/>
                </a:lnTo>
                <a:lnTo>
                  <a:pt x="0" y="2698953"/>
                </a:lnTo>
                <a:lnTo>
                  <a:pt x="11315" y="2736240"/>
                </a:lnTo>
                <a:lnTo>
                  <a:pt x="42748" y="2767672"/>
                </a:lnTo>
                <a:lnTo>
                  <a:pt x="80035" y="2778975"/>
                </a:lnTo>
                <a:lnTo>
                  <a:pt x="2518130" y="2778975"/>
                </a:lnTo>
                <a:lnTo>
                  <a:pt x="2555417" y="2767672"/>
                </a:lnTo>
                <a:lnTo>
                  <a:pt x="2586850" y="2736240"/>
                </a:lnTo>
                <a:lnTo>
                  <a:pt x="2598166" y="2698953"/>
                </a:lnTo>
                <a:lnTo>
                  <a:pt x="2598166" y="80022"/>
                </a:lnTo>
                <a:lnTo>
                  <a:pt x="2586850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30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9814" y="2409394"/>
            <a:ext cx="1965959" cy="2409633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699" marR="470475">
              <a:lnSpc>
                <a:spcPct val="106000"/>
              </a:lnSpc>
              <a:spcBef>
                <a:spcPts val="15"/>
              </a:spcBef>
            </a:pP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Comprehensive  Security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00" spc="-4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solution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provide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comprehensive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b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all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keyboard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input,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detecting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suspiciou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activity,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alerting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potential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threats.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25430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43" y="0"/>
                </a:moveTo>
                <a:lnTo>
                  <a:pt x="80035" y="0"/>
                </a:lnTo>
                <a:lnTo>
                  <a:pt x="74472" y="546"/>
                </a:lnTo>
                <a:lnTo>
                  <a:pt x="33401" y="17551"/>
                </a:lnTo>
                <a:lnTo>
                  <a:pt x="8686" y="47675"/>
                </a:lnTo>
                <a:lnTo>
                  <a:pt x="0" y="80022"/>
                </a:lnTo>
                <a:lnTo>
                  <a:pt x="12" y="2693327"/>
                </a:lnTo>
                <a:lnTo>
                  <a:pt x="0" y="2698953"/>
                </a:lnTo>
                <a:lnTo>
                  <a:pt x="11315" y="2736240"/>
                </a:lnTo>
                <a:lnTo>
                  <a:pt x="42748" y="2767672"/>
                </a:lnTo>
                <a:lnTo>
                  <a:pt x="80035" y="2778975"/>
                </a:lnTo>
                <a:lnTo>
                  <a:pt x="2518143" y="2778975"/>
                </a:lnTo>
                <a:lnTo>
                  <a:pt x="2555417" y="2767672"/>
                </a:lnTo>
                <a:lnTo>
                  <a:pt x="2586850" y="2736240"/>
                </a:lnTo>
                <a:lnTo>
                  <a:pt x="2598166" y="2698953"/>
                </a:lnTo>
                <a:lnTo>
                  <a:pt x="2598166" y="80022"/>
                </a:lnTo>
                <a:lnTo>
                  <a:pt x="2586850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43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9291" y="2409395"/>
            <a:ext cx="2206625" cy="2131992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80" dirty="0">
                <a:solidFill>
                  <a:srgbClr val="EBCCBB"/>
                </a:solidFill>
                <a:latin typeface="Verdana"/>
                <a:cs typeface="Verdana"/>
              </a:rPr>
              <a:t>Enhance</a:t>
            </a:r>
            <a:r>
              <a:rPr sz="1700" spc="-75" dirty="0">
                <a:solidFill>
                  <a:srgbClr val="EBCCBB"/>
                </a:solidFill>
                <a:latin typeface="Verdana"/>
                <a:cs typeface="Verdana"/>
              </a:rPr>
              <a:t>d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/>
                <a:cs typeface="Verdana"/>
              </a:rPr>
              <a:t>Privacy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By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loggin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all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keyboard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activity,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too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help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users 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prevent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unauthorize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access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to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information,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ensurin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digita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privacy 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is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protected.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4906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30" y="0"/>
                </a:moveTo>
                <a:lnTo>
                  <a:pt x="80022" y="0"/>
                </a:lnTo>
                <a:lnTo>
                  <a:pt x="74460" y="546"/>
                </a:lnTo>
                <a:lnTo>
                  <a:pt x="33388" y="17551"/>
                </a:lnTo>
                <a:lnTo>
                  <a:pt x="8674" y="47675"/>
                </a:lnTo>
                <a:lnTo>
                  <a:pt x="0" y="80022"/>
                </a:lnTo>
                <a:lnTo>
                  <a:pt x="0" y="2693327"/>
                </a:lnTo>
                <a:lnTo>
                  <a:pt x="0" y="2698953"/>
                </a:lnTo>
                <a:lnTo>
                  <a:pt x="11303" y="2736240"/>
                </a:lnTo>
                <a:lnTo>
                  <a:pt x="42735" y="2767672"/>
                </a:lnTo>
                <a:lnTo>
                  <a:pt x="80022" y="2778975"/>
                </a:lnTo>
                <a:lnTo>
                  <a:pt x="2518130" y="2778975"/>
                </a:lnTo>
                <a:lnTo>
                  <a:pt x="2555417" y="2767672"/>
                </a:lnTo>
                <a:lnTo>
                  <a:pt x="2586837" y="2736240"/>
                </a:lnTo>
                <a:lnTo>
                  <a:pt x="2598153" y="2698953"/>
                </a:lnTo>
                <a:lnTo>
                  <a:pt x="2598153" y="80022"/>
                </a:lnTo>
                <a:lnTo>
                  <a:pt x="2586837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30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48753" y="2409395"/>
            <a:ext cx="2120900" cy="214353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90" dirty="0">
                <a:solidFill>
                  <a:srgbClr val="EBCCBB"/>
                </a:solidFill>
                <a:latin typeface="Verdana"/>
                <a:cs typeface="Verdana"/>
              </a:rPr>
              <a:t>Customizable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106" dirty="0">
                <a:solidFill>
                  <a:srgbClr val="EBCCBB"/>
                </a:solidFill>
                <a:latin typeface="Verdana"/>
                <a:cs typeface="Verdana"/>
              </a:rPr>
              <a:t>Settings</a:t>
            </a:r>
            <a:endParaRPr sz="1700">
              <a:latin typeface="Verdana"/>
              <a:cs typeface="Verdana"/>
            </a:endParaRPr>
          </a:p>
          <a:p>
            <a:pPr marL="12699" marR="37460">
              <a:lnSpc>
                <a:spcPct val="1249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00" spc="-4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softwar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offers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flexible 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configuratio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options, 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allowing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tailo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the 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alerting 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capabilitie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specific 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needs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preferences.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116</TotalTime>
  <Words>616</Words>
  <Application>Microsoft Office PowerPoint</Application>
  <PresentationFormat>Custom</PresentationFormat>
  <Paragraphs>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Algerian</vt:lpstr>
      <vt:lpstr>Book Antiqua</vt:lpstr>
      <vt:lpstr>Calibri</vt:lpstr>
      <vt:lpstr>Century Gothic</vt:lpstr>
      <vt:lpstr>Copperplate Gothic Bold</vt:lpstr>
      <vt:lpstr>Lucida Bright</vt:lpstr>
      <vt:lpstr>Lucida Sans</vt:lpstr>
      <vt:lpstr>Lucida Sans Unicode</vt:lpstr>
      <vt:lpstr>Times New Roman</vt:lpstr>
      <vt:lpstr>Verdana</vt:lpstr>
      <vt:lpstr>Wingdings</vt:lpstr>
      <vt:lpstr>Wingdings 2</vt:lpstr>
      <vt:lpstr>Wingdings 3</vt:lpstr>
      <vt:lpstr>Apex</vt:lpstr>
      <vt:lpstr>SK . Leyakath Lucky Ali   KEY     LOGGER</vt:lpstr>
      <vt:lpstr>PowerPoint Presentation</vt:lpstr>
      <vt:lpstr>PROJECT TITLE</vt:lpstr>
      <vt:lpstr> Keylogger and security</vt:lpstr>
      <vt:lpstr>Agenda</vt:lpstr>
      <vt:lpstr>Problem Statement</vt:lpstr>
      <vt:lpstr>Project Overview</vt:lpstr>
      <vt:lpstr>Who are the  end users ?</vt:lpstr>
      <vt:lpstr>Your solution and its value preposition</vt:lpstr>
      <vt:lpstr>The Wow in Your Solution</vt:lpstr>
      <vt:lpstr>Modelling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</dc:title>
  <dc:creator>LENOVO</dc:creator>
  <cp:lastModifiedBy>leyakath lucky</cp:lastModifiedBy>
  <cp:revision>10</cp:revision>
  <dcterms:created xsi:type="dcterms:W3CDTF">2024-06-10T10:19:41Z</dcterms:created>
  <dcterms:modified xsi:type="dcterms:W3CDTF">2024-06-13T06:26:04Z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2024-06-10T00:00:00Z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2024-06-10T00:00:00Z</vt:filetime>
  </property>
</Properties>
</file>