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2" r:id="rId5"/>
    <p:sldId id="263" r:id="rId6"/>
    <p:sldId id="264" r:id="rId7"/>
    <p:sldId id="265" r:id="rId8"/>
    <p:sldId id="266" r:id="rId9"/>
    <p:sldId id="26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6/6/2023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6/6/2023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6/6/2023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6/6/2023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6/6/2023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6/6/2023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6/6/2023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6/6/2023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6/6/2023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6/6/2023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6/6/2023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6/6/2023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Placement Management System</a:t>
            </a:r>
          </a:p>
        </p:txBody>
      </p:sp>
      <p:sp>
        <p:nvSpPr>
          <p:cNvPr id="3" name="TextBox 2"/>
          <p:cNvSpPr txBox="1"/>
          <p:nvPr/>
        </p:nvSpPr>
        <p:spPr>
          <a:xfrm>
            <a:off x="0" y="717747"/>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WEB/Placement </a:t>
            </a:r>
            <a:r>
              <a:rPr lang="en-US" sz="3200" b="1" dirty="0" err="1">
                <a:solidFill>
                  <a:schemeClr val="accent1">
                    <a:lumMod val="75000"/>
                  </a:schemeClr>
                </a:solidFill>
                <a:latin typeface="Arial" pitchFamily="34" charset="0"/>
                <a:cs typeface="Arial" pitchFamily="34" charset="0"/>
              </a:rPr>
              <a:t>Lelo</a:t>
            </a:r>
            <a:endParaRPr lang="en-US" sz="3200" b="1" dirty="0">
              <a:solidFill>
                <a:schemeClr val="accent1">
                  <a:lumMod val="75000"/>
                </a:schemeClr>
              </a:solidFill>
              <a:latin typeface="Arial" pitchFamily="34" charset="0"/>
              <a:cs typeface="Arial" pitchFamily="34" charset="0"/>
            </a:endParaRPr>
          </a:p>
        </p:txBody>
      </p:sp>
      <p:sp>
        <p:nvSpPr>
          <p:cNvPr id="4" name="TextBox 3"/>
          <p:cNvSpPr txBox="1"/>
          <p:nvPr/>
        </p:nvSpPr>
        <p:spPr>
          <a:xfrm>
            <a:off x="1723871" y="3252865"/>
            <a:ext cx="9039066"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Miss Shaik </a:t>
            </a:r>
            <a:r>
              <a:rPr lang="en-US" sz="2000" b="1" dirty="0" err="1">
                <a:solidFill>
                  <a:schemeClr val="accent1">
                    <a:lumMod val="75000"/>
                  </a:schemeClr>
                </a:solidFill>
                <a:latin typeface="Arial" pitchFamily="34" charset="0"/>
                <a:cs typeface="Arial" pitchFamily="34" charset="0"/>
              </a:rPr>
              <a:t>Misba</a:t>
            </a:r>
            <a:r>
              <a:rPr lang="en-US" sz="2000" b="1" dirty="0">
                <a:solidFill>
                  <a:schemeClr val="accent1">
                    <a:lumMod val="75000"/>
                  </a:schemeClr>
                </a:solidFill>
                <a:latin typeface="Arial" pitchFamily="34" charset="0"/>
                <a:cs typeface="Arial" pitchFamily="34" charset="0"/>
              </a:rPr>
              <a:t> (R170607)– RGUKT RK Valley</a:t>
            </a:r>
          </a:p>
        </p:txBody>
      </p:sp>
      <p:sp>
        <p:nvSpPr>
          <p:cNvPr id="5" name="TextBox 4"/>
          <p:cNvSpPr txBox="1"/>
          <p:nvPr/>
        </p:nvSpPr>
        <p:spPr>
          <a:xfrm>
            <a:off x="1609328" y="4262259"/>
            <a:ext cx="8259580"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endParaRPr lang="en-IN"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pitchFamily="34" charset="0"/>
                <a:cs typeface="Arial" pitchFamily="34" charset="0"/>
              </a:rPr>
              <a:t> Mr </a:t>
            </a:r>
            <a:r>
              <a:rPr lang="en-IN" sz="2000" b="1" dirty="0" err="1">
                <a:solidFill>
                  <a:schemeClr val="accent1">
                    <a:lumMod val="75000"/>
                  </a:schemeClr>
                </a:solidFill>
                <a:latin typeface="Arial" pitchFamily="34" charset="0"/>
                <a:cs typeface="Arial" pitchFamily="34" charset="0"/>
              </a:rPr>
              <a:t>Poovaragavan</a:t>
            </a:r>
            <a:r>
              <a:rPr lang="en-IN"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Velumani</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Architecture</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pPr>
              <a:buNone/>
            </a:pP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The placement management system is a web-based application developed using Spring Boot and HTML. This system is designed to help educational institutions manage their campus recruitment process more efficiently. </a:t>
            </a:r>
          </a:p>
          <a:p>
            <a:pPr algn="l">
              <a:buFont typeface="Arial" pitchFamily="34" charset="0"/>
              <a:buChar char="•"/>
            </a:pPr>
            <a:r>
              <a:rPr lang="en-US" sz="2000" dirty="0"/>
              <a:t>It provides a platform for students to register and apply for job opportunities, while employers can post job openings and review applicants' profiles. </a:t>
            </a:r>
          </a:p>
          <a:p>
            <a:pPr algn="l">
              <a:buFont typeface="Arial" pitchFamily="34" charset="0"/>
              <a:buChar char="•"/>
            </a:pPr>
            <a:r>
              <a:rPr lang="en-US" sz="2000" dirty="0"/>
              <a:t>The system is built using Spring Boot, a popular Java framework for developing web applications, which provides features such as dependency injection, data access, and web services. </a:t>
            </a:r>
          </a:p>
          <a:p>
            <a:pPr algn="l">
              <a:buFont typeface="Arial" pitchFamily="34" charset="0"/>
              <a:buChar char="•"/>
            </a:pPr>
            <a:r>
              <a:rPr lang="en-US" sz="2000" dirty="0"/>
              <a:t>The front-end of the system is developed using HTML and </a:t>
            </a:r>
            <a:r>
              <a:rPr lang="en-US" sz="2000" dirty="0" err="1"/>
              <a:t>Thymeleaf</a:t>
            </a:r>
            <a:r>
              <a:rPr lang="en-US" sz="2000" dirty="0"/>
              <a:t>, a template engine for Java that allows for the easy creation of dynamic web pages. </a:t>
            </a:r>
          </a:p>
          <a:p>
            <a:pPr algn="l">
              <a:buFont typeface="Arial" pitchFamily="34" charset="0"/>
              <a:buChar char="•"/>
            </a:pPr>
            <a:r>
              <a:rPr lang="en-US" sz="2000" dirty="0"/>
              <a:t>The placement management system features a user-friendly interface that allows students to easily register and upload their profiles, which can be viewed by potential employers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The Placement Management System is designed to address several problems associated with the traditional campus recruitment process. Some of these problems include: ✗ Inefficiency: Traditional recruitment processes can be time-consuming and inefficient, with manual paperwork and a lack of centralized communication channels leading to delays and mistakes. </a:t>
            </a:r>
          </a:p>
          <a:p>
            <a:pPr algn="l">
              <a:buFont typeface="Arial" pitchFamily="34" charset="0"/>
              <a:buChar char="•"/>
            </a:pPr>
            <a:r>
              <a:rPr lang="en-US" sz="2000" dirty="0"/>
              <a:t> Limited Reach: Traditional campus recruitment processes are limited by geography and other factors, making it difficult for employers to access a broad pool of talented candidates. </a:t>
            </a:r>
          </a:p>
          <a:p>
            <a:pPr algn="l">
              <a:buFont typeface="Arial" pitchFamily="34" charset="0"/>
              <a:buChar char="•"/>
            </a:pPr>
            <a:r>
              <a:rPr lang="en-US" sz="2000" dirty="0"/>
              <a:t>Poor Visibility: Job postings may not reach a wide audience, and students may not be aware of all the available job opportunities. </a:t>
            </a:r>
          </a:p>
          <a:p>
            <a:pPr algn="l">
              <a:buFont typeface="Arial" pitchFamily="34" charset="0"/>
              <a:buChar char="•"/>
            </a:pPr>
            <a:r>
              <a:rPr lang="en-US" sz="2000" dirty="0"/>
              <a:t>Lack of Coordination: Traditional recruitment processes may lack coordination and standardization, making it difficult to manage the recruitment process and evaluate candidate suitability. </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dirty="0"/>
              <a:t>The proposed system for campus recruitment management is designed to be efficient, user-friendly, and scalable. </a:t>
            </a:r>
          </a:p>
          <a:p>
            <a:pPr algn="l">
              <a:buFont typeface="Arial" pitchFamily="34" charset="0"/>
              <a:buChar char="•"/>
            </a:pPr>
            <a:r>
              <a:rPr lang="en-US" dirty="0"/>
              <a:t>The automation, integration, and standardization provided by the system can lead to improved efficiency, better communication, and increased access to job opportunities for students. </a:t>
            </a:r>
          </a:p>
          <a:p>
            <a:pPr algn="l">
              <a:buFont typeface="Arial" pitchFamily="34" charset="0"/>
              <a:buChar char="•"/>
            </a:pPr>
            <a:r>
              <a:rPr lang="en-US" dirty="0"/>
              <a:t>The system also provides analytics and reporting tools that can help employers and educational institutions to continuously improve the recruitment process. </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IN" sz="2600" dirty="0">
              <a:latin typeface="Arial" panose="020B0604020202020204" pitchFamily="34" charset="0"/>
              <a:cs typeface="Arial" panose="020B0604020202020204" pitchFamily="34" charset="0"/>
            </a:endParaRPr>
          </a:p>
          <a:p>
            <a:pPr algn="l">
              <a:buFont typeface="Arial" pitchFamily="34" charset="0"/>
              <a:buChar char="•"/>
            </a:pPr>
            <a:endParaRPr lang="en-IN" sz="2600" dirty="0">
              <a:latin typeface="Arial" panose="020B0604020202020204" pitchFamily="34" charset="0"/>
              <a:cs typeface="Arial" panose="020B0604020202020204" pitchFamily="34" charset="0"/>
            </a:endParaRPr>
          </a:p>
          <a:p>
            <a:pPr algn="l">
              <a:buFont typeface="Arial" pitchFamily="34" charset="0"/>
              <a:buChar char="•"/>
            </a:pPr>
            <a:endParaRPr lang="en-IN" sz="2600" dirty="0">
              <a:latin typeface="Arial" panose="020B0604020202020204" pitchFamily="34" charset="0"/>
              <a:cs typeface="Arial" panose="020B0604020202020204" pitchFamily="34" charset="0"/>
            </a:endParaRPr>
          </a:p>
          <a:p>
            <a:pPr lvl="1" algn="l">
              <a:buFont typeface="Arial" pitchFamily="34" charset="0"/>
              <a:buChar char="•"/>
            </a:pPr>
            <a:endParaRPr lang="en-US" sz="22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descr="Three-tier-architecture-for-e-commerce-web-site.png"/>
          <p:cNvPicPr>
            <a:picLocks noChangeAspect="1"/>
          </p:cNvPicPr>
          <p:nvPr/>
        </p:nvPicPr>
        <p:blipFill>
          <a:blip r:embed="rId2"/>
          <a:stretch>
            <a:fillRect/>
          </a:stretch>
        </p:blipFill>
        <p:spPr>
          <a:xfrm>
            <a:off x="1610139" y="2873621"/>
            <a:ext cx="9508876" cy="230466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Development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IN" dirty="0">
                <a:latin typeface="Arial" panose="020B0604020202020204" pitchFamily="34" charset="0"/>
                <a:cs typeface="Arial" panose="020B0604020202020204" pitchFamily="34" charset="0"/>
              </a:rPr>
              <a:t>To develop this website the tools used</a:t>
            </a:r>
          </a:p>
          <a:p>
            <a:pPr algn="l">
              <a:buFont typeface="Arial" pitchFamily="34" charset="0"/>
              <a:buChar char="•"/>
            </a:pPr>
            <a:r>
              <a:rPr lang="en-IN" dirty="0">
                <a:latin typeface="Arial" panose="020B0604020202020204" pitchFamily="34" charset="0"/>
                <a:cs typeface="Arial" panose="020B0604020202020204" pitchFamily="34" charset="0"/>
              </a:rPr>
              <a:t>HTML</a:t>
            </a:r>
          </a:p>
          <a:p>
            <a:pPr algn="l">
              <a:buFont typeface="Arial" pitchFamily="34" charset="0"/>
              <a:buChar char="•"/>
            </a:pPr>
            <a:r>
              <a:rPr lang="en-IN" dirty="0">
                <a:latin typeface="Arial" panose="020B0604020202020204" pitchFamily="34" charset="0"/>
                <a:cs typeface="Arial" panose="020B0604020202020204" pitchFamily="34" charset="0"/>
              </a:rPr>
              <a:t>SPRING BOOT</a:t>
            </a:r>
          </a:p>
          <a:p>
            <a:pPr algn="l">
              <a:buFont typeface="Arial" pitchFamily="34" charset="0"/>
              <a:buChar char="•"/>
            </a:pPr>
            <a:r>
              <a:rPr lang="en-IN" dirty="0">
                <a:latin typeface="Arial" panose="020B0604020202020204" pitchFamily="34" charset="0"/>
                <a:cs typeface="Arial" panose="020B0604020202020204" pitchFamily="34" charset="0"/>
              </a:rPr>
              <a:t>CSS</a:t>
            </a:r>
          </a:p>
          <a:p>
            <a:pPr algn="l">
              <a:buFont typeface="Arial" pitchFamily="34" charset="0"/>
              <a:buChar char="•"/>
            </a:pPr>
            <a:r>
              <a:rPr lang="en-IN" dirty="0">
                <a:latin typeface="Arial" panose="020B0604020202020204" pitchFamily="34" charset="0"/>
                <a:cs typeface="Arial" panose="020B0604020202020204" pitchFamily="34" charset="0"/>
              </a:rPr>
              <a:t>JAVA</a:t>
            </a:r>
          </a:p>
          <a:p>
            <a:pPr algn="l">
              <a:buFont typeface="Arial" pitchFamily="34" charset="0"/>
              <a:buChar char="•"/>
            </a:pPr>
            <a:r>
              <a:rPr lang="en-IN" dirty="0">
                <a:latin typeface="Arial" panose="020B0604020202020204" pitchFamily="34" charset="0"/>
                <a:cs typeface="Arial" panose="020B0604020202020204" pitchFamily="34" charset="0"/>
              </a:rPr>
              <a:t>BOOTSTRAPE</a:t>
            </a:r>
          </a:p>
          <a:p>
            <a:pPr algn="l">
              <a:buFont typeface="Arial" pitchFamily="34" charset="0"/>
              <a:buChar char="•"/>
            </a:pPr>
            <a:r>
              <a:rPr lang="en-IN" dirty="0">
                <a:latin typeface="Arial" panose="020B0604020202020204" pitchFamily="34" charset="0"/>
                <a:cs typeface="Arial" panose="020B0604020202020204" pitchFamily="34" charset="0"/>
              </a:rPr>
              <a:t>STS TOOL</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IN"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dirty="0"/>
              <a:t>The placement management system using Spring Boot and HTML is a comprehensive solution for managing the placement process of an educational institution.</a:t>
            </a:r>
          </a:p>
          <a:p>
            <a:pPr algn="l">
              <a:buFont typeface="Arial" pitchFamily="34" charset="0"/>
              <a:buChar char="•"/>
            </a:pPr>
            <a:r>
              <a:rPr lang="en-US" sz="2000" dirty="0"/>
              <a:t> It provides features for students to register, upload their resumes, and view job opportunities posted by the recruiters. The recruiters can also register, post job opportunities, and view the resumes of the students. The project makes use of various technologies such as Spring Boot, Thyme leaf, MySQL, Apache Tomcat, Spring Security, and H2 Database.</a:t>
            </a:r>
          </a:p>
          <a:p>
            <a:pPr algn="l">
              <a:buFont typeface="Arial" pitchFamily="34" charset="0"/>
              <a:buChar char="•"/>
            </a:pPr>
            <a:r>
              <a:rPr lang="en-US" sz="2000" dirty="0"/>
              <a:t> The implementation of the project involved the analysis and design phase, followed by the implementation and testing phase. The project has several advantages, including a user-friendly interface, efficient management of placement activities, secure login system, and automated resume screening. However, it also has some limitations, such as limited scalability, dependency on external libraries, and potential data security issues. </a:t>
            </a:r>
          </a:p>
          <a:p>
            <a:pPr algn="l">
              <a:buFont typeface="Arial" pitchFamily="34" charset="0"/>
              <a:buChar char="•"/>
            </a:pPr>
            <a:r>
              <a:rPr lang="en-US" sz="2000" dirty="0"/>
              <a:t>Overall, the placement management system can be a valuable tool for educational institutions to streamline their placement processes and provide better opportunities for students.</a:t>
            </a:r>
            <a:endParaRPr lang="en-US" sz="2000" dirty="0">
              <a:latin typeface="Arial" pitchFamily="34" charset="0"/>
              <a:cs typeface="Arial"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61" y="792508"/>
            <a:ext cx="10515600" cy="1325563"/>
          </a:xfrm>
        </p:spPr>
        <p:txBody>
          <a:bodyPr/>
          <a:lstStyle/>
          <a:p>
            <a:r>
              <a:rPr lang="en-IN" dirty="0"/>
              <a:t>				</a:t>
            </a:r>
            <a:r>
              <a:rPr lang="en-IN" b="1" dirty="0">
                <a:solidFill>
                  <a:schemeClr val="accent1"/>
                </a:solidFill>
                <a:latin typeface="Arial"/>
                <a:ea typeface="+mj-lt"/>
                <a:cs typeface="Arial"/>
              </a:rPr>
              <a:t>Reference</a:t>
            </a:r>
            <a:endParaRPr lang="en-US" dirty="0"/>
          </a:p>
        </p:txBody>
      </p:sp>
      <p:sp>
        <p:nvSpPr>
          <p:cNvPr id="3" name="Content Placeholder 2"/>
          <p:cNvSpPr>
            <a:spLocks noGrp="1"/>
          </p:cNvSpPr>
          <p:nvPr>
            <p:ph idx="1"/>
          </p:nvPr>
        </p:nvSpPr>
        <p:spPr>
          <a:xfrm>
            <a:off x="848139" y="2173495"/>
            <a:ext cx="10515600" cy="4351338"/>
          </a:xfrm>
        </p:spPr>
        <p:txBody>
          <a:bodyPr>
            <a:normAutofit/>
          </a:bodyPr>
          <a:lstStyle/>
          <a:p>
            <a:r>
              <a:rPr lang="en-US" sz="2000" dirty="0"/>
              <a:t>Here are some references that you can use for this project: Spring Boot documentation: https://spring.io/projects/spring-boot </a:t>
            </a:r>
          </a:p>
          <a:p>
            <a:pPr marL="0" indent="0">
              <a:buNone/>
            </a:pPr>
            <a:r>
              <a:rPr lang="en-US" sz="2000" dirty="0"/>
              <a:t>• </a:t>
            </a:r>
            <a:r>
              <a:rPr lang="en-US" sz="2000" dirty="0" err="1"/>
              <a:t>Thymeleaf</a:t>
            </a:r>
            <a:r>
              <a:rPr lang="en-US" sz="2000" dirty="0"/>
              <a:t> documentation: https://www.thymeleaf.org/documentation.html </a:t>
            </a:r>
          </a:p>
          <a:p>
            <a:pPr marL="0" indent="0">
              <a:buNone/>
            </a:pPr>
            <a:r>
              <a:rPr lang="en-US" sz="2000" dirty="0"/>
              <a:t>• MySQL documentation: https://dev.mysql.com/doc/ </a:t>
            </a:r>
          </a:p>
          <a:p>
            <a:pPr marL="0" indent="0">
              <a:buNone/>
            </a:pPr>
            <a:r>
              <a:rPr lang="en-US" sz="2000" dirty="0"/>
              <a:t>• Apache Tomcat documentation: https://tomcat.apache.org/tomcat-9.0-doc/index.html </a:t>
            </a:r>
          </a:p>
          <a:p>
            <a:pPr marL="0" indent="0">
              <a:buNone/>
            </a:pPr>
            <a:r>
              <a:rPr lang="en-US" sz="2000" dirty="0"/>
              <a:t>• Spring Security documentation: https://spring.io/projects/spring-security </a:t>
            </a:r>
          </a:p>
          <a:p>
            <a:pPr marL="0" indent="0">
              <a:buNone/>
            </a:pPr>
            <a:r>
              <a:rPr lang="en-US" sz="2000" dirty="0"/>
              <a:t>• H2 Database documentation: https://www.h2database.com/html/main.html </a:t>
            </a:r>
          </a:p>
          <a:p>
            <a:pPr marL="0" indent="0">
              <a:buNone/>
            </a:pPr>
            <a:r>
              <a:rPr lang="en-US" sz="2000" dirty="0"/>
              <a:t>• Object-Oriented Analysis and Design Using UML: https://www.amazon.com/Object</a:t>
            </a:r>
          </a:p>
        </p:txBody>
      </p:sp>
      <p:sp>
        <p:nvSpPr>
          <p:cNvPr id="4" name="Footer Placeholder 3"/>
          <p:cNvSpPr>
            <a:spLocks noGrp="1"/>
          </p:cNvSpPr>
          <p:nvPr>
            <p:ph type="ftr" sz="quarter" idx="11"/>
          </p:nvPr>
        </p:nvSpPr>
        <p:spPr/>
        <p:txBody>
          <a:bodyPr/>
          <a:lstStyle/>
          <a:p>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816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Placement Management System</vt:lpstr>
      <vt:lpstr>OUTLINE</vt:lpstr>
      <vt:lpstr>Abstract</vt:lpstr>
      <vt:lpstr>Problem Statement</vt:lpstr>
      <vt:lpstr>Proposed Solution</vt:lpstr>
      <vt:lpstr>System Architecture</vt:lpstr>
      <vt:lpstr>System Development Approach</vt:lpstr>
      <vt:lpstr>Conclusion</vt:lpstr>
      <vt:lpstr>    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Niyaz Shaik</cp:lastModifiedBy>
  <cp:revision>76</cp:revision>
  <dcterms:created xsi:type="dcterms:W3CDTF">2021-04-26T07:43:48Z</dcterms:created>
  <dcterms:modified xsi:type="dcterms:W3CDTF">2023-06-06T02:42:55Z</dcterms:modified>
</cp:coreProperties>
</file>