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otham Bold" charset="1" panose="00000000000000000000"/>
      <p:regular r:id="rId17"/>
    </p:embeddedFont>
    <p:embeddedFont>
      <p:font typeface="Canva Sans Bold" charset="1" panose="020B0803030501040103"/>
      <p:regular r:id="rId18"/>
    </p:embeddedFont>
    <p:embeddedFont>
      <p:font typeface="Gotham" charset="1" panose="00000000000000000000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024028" y="268494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22525" y="2793058"/>
            <a:ext cx="12198237" cy="3288130"/>
            <a:chOff x="0" y="0"/>
            <a:chExt cx="3212705" cy="8660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866010"/>
            </a:xfrm>
            <a:custGeom>
              <a:avLst/>
              <a:gdLst/>
              <a:ahLst/>
              <a:cxnLst/>
              <a:rect r="r" b="b" t="t" l="l"/>
              <a:pathLst>
                <a:path h="866010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866010"/>
                  </a:lnTo>
                  <a:lnTo>
                    <a:pt x="0" y="866010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3212705" cy="951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159"/>
                </a:lnSpc>
              </a:pPr>
              <a:r>
                <a:rPr lang="en-US" sz="4399" b="true">
                  <a:solidFill>
                    <a:srgbClr val="000000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EMPOWERING EDUCATION:</a:t>
              </a:r>
            </a:p>
            <a:p>
              <a:pPr algn="ctr">
                <a:lnSpc>
                  <a:spcPts val="6159"/>
                </a:lnSpc>
              </a:pPr>
              <a:r>
                <a:rPr lang="en-US" b="true" sz="4399">
                  <a:solidFill>
                    <a:srgbClr val="000000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DEVELOPING AN AI DRIVEN TUTOR FOR PERSONALIZED LEARNING AND CULTURAL RELEVANCE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551125" y="7464831"/>
            <a:ext cx="4966616" cy="247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8"/>
              </a:lnSpc>
            </a:pPr>
            <a:r>
              <a:rPr lang="en-US" sz="28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TEAM:TECH COEUS</a:t>
            </a:r>
          </a:p>
          <a:p>
            <a:pPr algn="ctr">
              <a:lnSpc>
                <a:spcPts val="3938"/>
              </a:lnSpc>
            </a:pPr>
            <a:r>
              <a:rPr lang="en-US" sz="28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Shaik Muhammed Kaamil</a:t>
            </a:r>
          </a:p>
          <a:p>
            <a:pPr algn="ctr">
              <a:lnSpc>
                <a:spcPts val="3938"/>
              </a:lnSpc>
            </a:pPr>
            <a:r>
              <a:rPr lang="en-US" sz="28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Mohammed Muzammil Patel</a:t>
            </a:r>
          </a:p>
          <a:p>
            <a:pPr algn="ctr">
              <a:lnSpc>
                <a:spcPts val="3938"/>
              </a:lnSpc>
            </a:pPr>
            <a:r>
              <a:rPr lang="en-US" sz="28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Mohammad Rehan Ahamed</a:t>
            </a:r>
          </a:p>
          <a:p>
            <a:pPr algn="ctr">
              <a:lnSpc>
                <a:spcPts val="3938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2698350" cy="2175266"/>
          </a:xfrm>
          <a:custGeom>
            <a:avLst/>
            <a:gdLst/>
            <a:ahLst/>
            <a:cxnLst/>
            <a:rect r="r" b="b" t="t" l="l"/>
            <a:pathLst>
              <a:path h="2175266" w="12698350">
                <a:moveTo>
                  <a:pt x="0" y="0"/>
                </a:moveTo>
                <a:lnTo>
                  <a:pt x="12698350" y="0"/>
                </a:lnTo>
                <a:lnTo>
                  <a:pt x="12698350" y="2175266"/>
                </a:lnTo>
                <a:lnTo>
                  <a:pt x="0" y="2175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1660" y="4318691"/>
            <a:ext cx="12694612" cy="5584140"/>
          </a:xfrm>
          <a:custGeom>
            <a:avLst/>
            <a:gdLst/>
            <a:ahLst/>
            <a:cxnLst/>
            <a:rect r="r" b="b" t="t" l="l"/>
            <a:pathLst>
              <a:path h="5584140" w="12694612">
                <a:moveTo>
                  <a:pt x="0" y="0"/>
                </a:moveTo>
                <a:lnTo>
                  <a:pt x="12694613" y="0"/>
                </a:lnTo>
                <a:lnTo>
                  <a:pt x="12694613" y="5584140"/>
                </a:lnTo>
                <a:lnTo>
                  <a:pt x="0" y="5584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539429" y="-353712"/>
            <a:ext cx="12241356" cy="10994424"/>
            <a:chOff x="0" y="0"/>
            <a:chExt cx="904984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04984" cy="812800"/>
            </a:xfrm>
            <a:custGeom>
              <a:avLst/>
              <a:gdLst/>
              <a:ahLst/>
              <a:cxnLst/>
              <a:rect r="r" b="b" t="t" l="l"/>
              <a:pathLst>
                <a:path h="812800" w="904984">
                  <a:moveTo>
                    <a:pt x="452492" y="0"/>
                  </a:moveTo>
                  <a:cubicBezTo>
                    <a:pt x="202587" y="0"/>
                    <a:pt x="0" y="181951"/>
                    <a:pt x="0" y="406400"/>
                  </a:cubicBezTo>
                  <a:cubicBezTo>
                    <a:pt x="0" y="630849"/>
                    <a:pt x="202587" y="812800"/>
                    <a:pt x="452492" y="812800"/>
                  </a:cubicBezTo>
                  <a:cubicBezTo>
                    <a:pt x="702396" y="812800"/>
                    <a:pt x="904984" y="630849"/>
                    <a:pt x="904984" y="406400"/>
                  </a:cubicBezTo>
                  <a:cubicBezTo>
                    <a:pt x="904984" y="181951"/>
                    <a:pt x="702396" y="0"/>
                    <a:pt x="4524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84842" y="47625"/>
              <a:ext cx="735299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0" y="141605"/>
            <a:ext cx="126983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3431596"/>
            <a:ext cx="126983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5588" y="7321525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5318634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7741" y="5986264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7741" y="6653894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786360" y="-353712"/>
            <a:ext cx="10994424" cy="1099442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3752428" y="3666364"/>
            <a:ext cx="10783144" cy="231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3"/>
              </a:lnSpc>
            </a:pPr>
            <a:r>
              <a:rPr lang="en-US" sz="136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26695" y="-1315114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23489" y="-7615160"/>
            <a:ext cx="10994424" cy="10994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6082" y="1952203"/>
            <a:ext cx="992463" cy="99246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8235" y="4447339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8235" y="3107362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8235" y="5115753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8235" y="3776486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8235" y="6455730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48235" y="5784877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3945801">
            <a:off x="11868535" y="8125500"/>
            <a:ext cx="4776403" cy="477640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3945801">
            <a:off x="12156571" y="7154038"/>
            <a:ext cx="1577153" cy="3243522"/>
          </a:xfrm>
          <a:custGeom>
            <a:avLst/>
            <a:gdLst/>
            <a:ahLst/>
            <a:cxnLst/>
            <a:rect r="r" b="b" t="t" l="l"/>
            <a:pathLst>
              <a:path h="3243522" w="1577153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346315" y="1286284"/>
            <a:ext cx="6104703" cy="6104703"/>
          </a:xfrm>
          <a:custGeom>
            <a:avLst/>
            <a:gdLst/>
            <a:ahLst/>
            <a:cxnLst/>
            <a:rect r="r" b="b" t="t" l="l"/>
            <a:pathLst>
              <a:path h="6104703" w="6104703">
                <a:moveTo>
                  <a:pt x="0" y="0"/>
                </a:moveTo>
                <a:lnTo>
                  <a:pt x="6104703" y="0"/>
                </a:lnTo>
                <a:lnTo>
                  <a:pt x="6104703" y="6104703"/>
                </a:lnTo>
                <a:lnTo>
                  <a:pt x="0" y="61047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126549" y="2597791"/>
            <a:ext cx="7551551" cy="6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369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AI in Education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372974" y="3927360"/>
            <a:ext cx="8725691" cy="2401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9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In this presentation, we explore AI-driven tutoring</a:t>
            </a:r>
          </a:p>
          <a:p>
            <a:pPr algn="ctr">
              <a:lnSpc>
                <a:spcPts val="3869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systems that enhance personalized learning</a:t>
            </a:r>
          </a:p>
          <a:p>
            <a:pPr algn="ctr">
              <a:lnSpc>
                <a:spcPts val="3869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experiences. By focusing on cultural relevance,</a:t>
            </a:r>
          </a:p>
          <a:p>
            <a:pPr algn="ctr">
              <a:lnSpc>
                <a:spcPts val="3869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we aim to address diverse learning needs and</a:t>
            </a:r>
          </a:p>
          <a:p>
            <a:pPr algn="ctr">
              <a:lnSpc>
                <a:spcPts val="3869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improve educational outcomes for students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977741" y="7093216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51509" y="7756083"/>
            <a:ext cx="508158" cy="543805"/>
            <a:chOff x="0" y="0"/>
            <a:chExt cx="812800" cy="86981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  <p:transition spd="slow">
    <p:cover dir="r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8886" y="-3503638"/>
            <a:ext cx="13137134" cy="1313713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357" y="2648112"/>
            <a:ext cx="992463" cy="99246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1509" y="3762533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1887069" y="2214615"/>
            <a:ext cx="7499189" cy="4210970"/>
          </a:xfrm>
          <a:custGeom>
            <a:avLst/>
            <a:gdLst/>
            <a:ahLst/>
            <a:cxnLst/>
            <a:rect r="r" b="b" t="t" l="l"/>
            <a:pathLst>
              <a:path h="4210970" w="7499189">
                <a:moveTo>
                  <a:pt x="0" y="0"/>
                </a:moveTo>
                <a:lnTo>
                  <a:pt x="7499189" y="0"/>
                </a:lnTo>
                <a:lnTo>
                  <a:pt x="7499189" y="4210970"/>
                </a:lnTo>
                <a:lnTo>
                  <a:pt x="0" y="4210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321994" y="3614640"/>
            <a:ext cx="8560586" cy="290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4"/>
              </a:lnSpc>
              <a:spcBef>
                <a:spcPct val="0"/>
              </a:spcBef>
            </a:pPr>
            <a:r>
              <a:rPr lang="en-US" sz="276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Every student learns dierently. Personalized learning allows for tailored educational experiences that cater to individual strengths and weaknesses. This approach not only boosts engagement but also fosters a deeper understanding of the material.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26549" y="2177939"/>
            <a:ext cx="87032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NEED FOR PERSONALIZATION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977741" y="7093216"/>
            <a:ext cx="508158" cy="543805"/>
            <a:chOff x="0" y="0"/>
            <a:chExt cx="812800" cy="86981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51509" y="7756083"/>
            <a:ext cx="508158" cy="543805"/>
            <a:chOff x="0" y="0"/>
            <a:chExt cx="812800" cy="86981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  <p:transition spd="slow">
    <p:push dir="r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83699" y="867500"/>
            <a:ext cx="4556554" cy="3317308"/>
            <a:chOff x="0" y="0"/>
            <a:chExt cx="6075405" cy="442307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242" t="0" r="4242" b="0"/>
            <a:stretch>
              <a:fillRect/>
            </a:stretch>
          </p:blipFill>
          <p:spPr>
            <a:xfrm flipH="false" flipV="false">
              <a:off x="0" y="0"/>
              <a:ext cx="6075405" cy="442307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09357" y="3315742"/>
            <a:ext cx="992463" cy="99246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1509" y="2648112"/>
            <a:ext cx="508158" cy="543805"/>
            <a:chOff x="0" y="0"/>
            <a:chExt cx="812800" cy="8698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312611" y="4443074"/>
            <a:ext cx="2660764" cy="4815226"/>
            <a:chOff x="0" y="0"/>
            <a:chExt cx="3547686" cy="6420301"/>
          </a:xfrm>
        </p:grpSpPr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3"/>
            <a:srcRect l="31592" t="0" r="31592" b="0"/>
            <a:stretch>
              <a:fillRect/>
            </a:stretch>
          </p:blipFill>
          <p:spPr>
            <a:xfrm flipH="false" flipV="false">
              <a:off x="0" y="0"/>
              <a:ext cx="3547686" cy="6420301"/>
            </a:xfrm>
            <a:prstGeom prst="rect">
              <a:avLst/>
            </a:prstGeom>
          </p:spPr>
        </p:pic>
      </p:grpSp>
      <p:grpSp>
        <p:nvGrpSpPr>
          <p:cNvPr name="Group 30" id="30"/>
          <p:cNvGrpSpPr/>
          <p:nvPr/>
        </p:nvGrpSpPr>
        <p:grpSpPr>
          <a:xfrm rot="0">
            <a:off x="14106296" y="4443074"/>
            <a:ext cx="3324940" cy="2137237"/>
            <a:chOff x="0" y="0"/>
            <a:chExt cx="4433253" cy="2849649"/>
          </a:xfrm>
        </p:grpSpPr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4"/>
            <a:srcRect l="11301" t="0" r="11301" b="0"/>
            <a:stretch>
              <a:fillRect/>
            </a:stretch>
          </p:blipFill>
          <p:spPr>
            <a:xfrm flipH="false" flipV="false">
              <a:off x="0" y="0"/>
              <a:ext cx="4433253" cy="2849649"/>
            </a:xfrm>
            <a:prstGeom prst="rect">
              <a:avLst/>
            </a:prstGeom>
          </p:spPr>
        </p:pic>
      </p:grpSp>
      <p:grpSp>
        <p:nvGrpSpPr>
          <p:cNvPr name="Group 32" id="32"/>
          <p:cNvGrpSpPr/>
          <p:nvPr/>
        </p:nvGrpSpPr>
        <p:grpSpPr>
          <a:xfrm rot="0">
            <a:off x="14106296" y="6675561"/>
            <a:ext cx="3324940" cy="2582739"/>
            <a:chOff x="0" y="0"/>
            <a:chExt cx="4433253" cy="3443652"/>
          </a:xfrm>
        </p:grpSpPr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5"/>
            <a:srcRect l="7034" t="0" r="7034" b="0"/>
            <a:stretch>
              <a:fillRect/>
            </a:stretch>
          </p:blipFill>
          <p:spPr>
            <a:xfrm flipH="false" flipV="false">
              <a:off x="0" y="0"/>
              <a:ext cx="4433253" cy="3443652"/>
            </a:xfrm>
            <a:prstGeom prst="rect">
              <a:avLst/>
            </a:prstGeom>
          </p:spPr>
        </p:pic>
      </p:grpSp>
      <p:grpSp>
        <p:nvGrpSpPr>
          <p:cNvPr name="Group 34" id="34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2263771" y="1520431"/>
            <a:ext cx="8244736" cy="12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CULTURAL RELEVANCE IN EDUCATION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451878" y="3418598"/>
            <a:ext cx="8535404" cy="2790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7"/>
              </a:lnSpc>
            </a:pPr>
            <a:r>
              <a:rPr lang="en-US" sz="26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Cultural relevance is crucial in education. An AI-driven tutor can adapt content to react students' cultural backgrounds, making learning more relatable and effective. </a:t>
            </a:r>
          </a:p>
          <a:p>
            <a:pPr algn="just">
              <a:lnSpc>
                <a:spcPts val="3707"/>
              </a:lnSpc>
            </a:pPr>
            <a:r>
              <a:rPr lang="en-US" sz="26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ensures that students feel valued and understood   in their educational journey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77741" y="7093216"/>
            <a:ext cx="508158" cy="543805"/>
            <a:chOff x="0" y="0"/>
            <a:chExt cx="812800" cy="86981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51509" y="7756083"/>
            <a:ext cx="508158" cy="543805"/>
            <a:chOff x="0" y="0"/>
            <a:chExt cx="812800" cy="86981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  <p:transition spd="slow">
    <p:push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357" y="3983373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1509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1509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180691" y="5143500"/>
            <a:ext cx="7716105" cy="4416625"/>
          </a:xfrm>
          <a:custGeom>
            <a:avLst/>
            <a:gdLst/>
            <a:ahLst/>
            <a:cxnLst/>
            <a:rect r="r" b="b" t="t" l="l"/>
            <a:pathLst>
              <a:path h="4416625" w="7716105">
                <a:moveTo>
                  <a:pt x="0" y="0"/>
                </a:moveTo>
                <a:lnTo>
                  <a:pt x="7716105" y="0"/>
                </a:lnTo>
                <a:lnTo>
                  <a:pt x="7716105" y="4416625"/>
                </a:lnTo>
                <a:lnTo>
                  <a:pt x="0" y="4416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659631" y="1276066"/>
            <a:ext cx="7917501" cy="653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7"/>
              </a:lnSpc>
            </a:pPr>
            <a:r>
              <a:rPr lang="en-US" sz="373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BEHIND AI TUTORS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59631" y="3268117"/>
            <a:ext cx="7995345" cy="2948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3"/>
              </a:lnSpc>
            </a:pPr>
            <a:r>
              <a:rPr lang="en-US" sz="28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tutors utilize machine learning algorithms</a:t>
            </a:r>
          </a:p>
          <a:p>
            <a:pPr algn="just">
              <a:lnSpc>
                <a:spcPts val="3933"/>
              </a:lnSpc>
            </a:pPr>
            <a:r>
              <a:rPr lang="en-US" sz="28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assess student performance and customize</a:t>
            </a:r>
          </a:p>
          <a:p>
            <a:pPr algn="just">
              <a:lnSpc>
                <a:spcPts val="3933"/>
              </a:lnSpc>
            </a:pPr>
            <a:r>
              <a:rPr lang="en-US" sz="28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learning paths. By analyzing data, </a:t>
            </a:r>
          </a:p>
          <a:p>
            <a:pPr algn="just">
              <a:lnSpc>
                <a:spcPts val="3933"/>
              </a:lnSpc>
            </a:pPr>
            <a:r>
              <a:rPr lang="en-US" sz="28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systems can provide real-time </a:t>
            </a:r>
          </a:p>
          <a:p>
            <a:pPr algn="just">
              <a:lnSpc>
                <a:spcPts val="3933"/>
              </a:lnSpc>
            </a:pPr>
            <a:r>
              <a:rPr lang="en-US" sz="28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feedback and suggest resources that align</a:t>
            </a:r>
          </a:p>
          <a:p>
            <a:pPr algn="just">
              <a:lnSpc>
                <a:spcPts val="3933"/>
              </a:lnSpc>
            </a:pPr>
            <a:r>
              <a:rPr lang="en-US" sz="28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with students' unique learning styles.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77741" y="7093216"/>
            <a:ext cx="508158" cy="543805"/>
            <a:chOff x="0" y="0"/>
            <a:chExt cx="812800" cy="86981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51509" y="7756083"/>
            <a:ext cx="508158" cy="543805"/>
            <a:chOff x="0" y="0"/>
            <a:chExt cx="812800" cy="86981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  <p:transition spd="slow">
    <p:push dir="r"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357" y="4655766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1509" y="3320505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1509" y="1987111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509" y="3988135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1509" y="2652874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09" y="6430348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09" y="5764584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51509" y="7088453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51509" y="7756083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2126549" y="1243785"/>
            <a:ext cx="5517753" cy="128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</a:t>
            </a:r>
          </a:p>
          <a:p>
            <a:pPr algn="ctr">
              <a:lnSpc>
                <a:spcPts val="5180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2126549" y="2349214"/>
            <a:ext cx="15699879" cy="655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8"/>
              </a:lnSpc>
              <a:spcBef>
                <a:spcPct val="0"/>
              </a:spcBef>
            </a:pPr>
            <a:r>
              <a:rPr lang="en-US" b="true" sz="20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1</a:t>
            </a:r>
            <a:r>
              <a:rPr lang="en-US" b="true" sz="20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. Receive User Input:</a:t>
            </a:r>
          </a:p>
          <a:p>
            <a:pPr algn="just">
              <a:lnSpc>
                <a:spcPts val="2616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Action</a:t>
            </a:r>
            <a:r>
              <a:rPr lang="en-US" sz="186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: The AI receives a user query (text or voice).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Example: A student asks, "What is Newton’s Second Law?"</a:t>
            </a:r>
          </a:p>
          <a:p>
            <a:pPr algn="just">
              <a:lnSpc>
                <a:spcPts val="2858"/>
              </a:lnSpc>
              <a:spcBef>
                <a:spcPct val="0"/>
              </a:spcBef>
            </a:pPr>
            <a:r>
              <a:rPr lang="en-US" b="true" sz="20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2. Process and Understand Input: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b="true" sz="1928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Action</a:t>
            </a: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: The AI uses Natural Language Processing (NLP)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to clean and analyze the input, extracting the intent and key entities.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Example: Identifies the topic "Newton’s Second Law"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and the intent of the query (request for explanation).</a:t>
            </a:r>
          </a:p>
          <a:p>
            <a:pPr algn="just">
              <a:lnSpc>
                <a:spcPts val="2858"/>
              </a:lnSpc>
              <a:spcBef>
                <a:spcPct val="0"/>
              </a:spcBef>
            </a:pPr>
            <a:r>
              <a:rPr lang="en-US" b="true" sz="20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3. Search Knowledge Base &amp; Personalize Response:</a:t>
            </a:r>
          </a:p>
          <a:p>
            <a:pPr algn="just">
              <a:lnSpc>
                <a:spcPts val="2858"/>
              </a:lnSpc>
              <a:spcBef>
                <a:spcPct val="0"/>
              </a:spcBef>
            </a:pPr>
            <a:r>
              <a:rPr lang="en-US" b="true" sz="20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Action</a:t>
            </a:r>
            <a:r>
              <a:rPr lang="en-US" sz="20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: The AI queries its knowledge base or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external sources for relevant information and personalizes the answer based on user history and preferences.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Example: Finds the formula for Newton’s Second Law and adjusts the complexity of the explanation based on the student’s level.</a:t>
            </a:r>
          </a:p>
          <a:p>
            <a:pPr algn="just">
              <a:lnSpc>
                <a:spcPts val="2858"/>
              </a:lnSpc>
              <a:spcBef>
                <a:spcPct val="0"/>
              </a:spcBef>
            </a:pPr>
            <a:r>
              <a:rPr lang="en-US" b="true" sz="20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4. Generate and Provide Response: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Action: The AI generates and presents a clear, accurate response to the student’s query.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Example: The AI explains, "Newton’s Second Law states that force equals mass times acceleration (F = ma)."</a:t>
            </a:r>
          </a:p>
          <a:p>
            <a:pPr algn="just">
              <a:lnSpc>
                <a:spcPts val="2858"/>
              </a:lnSpc>
              <a:spcBef>
                <a:spcPct val="0"/>
              </a:spcBef>
            </a:pPr>
            <a:r>
              <a:rPr lang="en-US" b="true" sz="20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5. Collect Feedback and Adapt:</a:t>
            </a:r>
          </a:p>
          <a:p>
            <a:pPr algn="just">
              <a:lnSpc>
                <a:spcPts val="2858"/>
              </a:lnSpc>
              <a:spcBef>
                <a:spcPct val="0"/>
              </a:spcBef>
            </a:pPr>
            <a:r>
              <a:rPr lang="en-US" b="true" sz="20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Action</a:t>
            </a:r>
            <a:r>
              <a:rPr lang="en-US" sz="20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: The AI asks for feedback (e.g., "Was this explanation helpful?") and uses this to improve future responses </a:t>
            </a:r>
          </a:p>
          <a:p>
            <a:pPr algn="just">
              <a:lnSpc>
                <a:spcPts val="2858"/>
              </a:lnSpc>
              <a:spcBef>
                <a:spcPct val="0"/>
              </a:spcBef>
            </a:pPr>
            <a:r>
              <a:rPr lang="en-US" sz="20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or adjust the learning experience.</a:t>
            </a: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Example: If feedback is negative, the AI may provide further clarification or ask if the student needs more detailed information.</a:t>
            </a:r>
          </a:p>
        </p:txBody>
      </p:sp>
    </p:spTree>
  </p:cSld>
  <p:clrMapOvr>
    <a:masterClrMapping/>
  </p:clrMapOvr>
  <p:transition spd="slow">
    <p:push dir="d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5588" y="5318634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6425585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7741" y="7093216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7741" y="7760846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5474043" y="429729"/>
            <a:ext cx="6914238" cy="938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1. Receive User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   Input (Query)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v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2. Process &amp; Understand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   Input (NLP Analysis)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v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3. Search Knowledge Base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  &amp; Personalize Response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v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4. Generate &amp; Provide  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  Response to User     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v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5. Collect Feedback    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   &amp; Adapt Future Interactions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v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+---------------------+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End or Continue   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| Interaction (Loop)   |</a:t>
            </a:r>
          </a:p>
          <a:p>
            <a:pPr algn="ctr">
              <a:lnSpc>
                <a:spcPts val="2221"/>
              </a:lnSpc>
              <a:spcBef>
                <a:spcPct val="0"/>
              </a:spcBef>
            </a:pPr>
            <a:r>
              <a:rPr lang="en-US" b="true" sz="1586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      +---------------------+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268434" y="503271"/>
            <a:ext cx="3205609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FLOW CHART:</a:t>
            </a: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5588" y="5976927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5318634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7741" y="7093216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7741" y="7760846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0542440" y="2652874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904899" y="952500"/>
            <a:ext cx="8766870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BENEFITS OF AI-DRIVEN TUTORING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796131" y="2566627"/>
            <a:ext cx="5663442" cy="386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Implementing AI in education offers numerous benefits, including scalability, 24/7 access, and the ability to track progress over time. These tools empower educators to focus on higher-order thinking and provide targeted support where needed</a:t>
            </a:r>
          </a:p>
        </p:txBody>
      </p:sp>
    </p:spTree>
  </p:cSld>
  <p:clrMapOvr>
    <a:masterClrMapping/>
  </p:clrMapOvr>
  <p:transition spd="slow">
    <p:push dir="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5588" y="6653894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5318634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7741" y="5986264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7741" y="7760846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1578623" y="2706331"/>
            <a:ext cx="6312216" cy="6312216"/>
          </a:xfrm>
          <a:custGeom>
            <a:avLst/>
            <a:gdLst/>
            <a:ahLst/>
            <a:cxnLst/>
            <a:rect r="r" b="b" t="t" l="l"/>
            <a:pathLst>
              <a:path h="6312216" w="6312216">
                <a:moveTo>
                  <a:pt x="0" y="0"/>
                </a:moveTo>
                <a:lnTo>
                  <a:pt x="6312216" y="0"/>
                </a:lnTo>
                <a:lnTo>
                  <a:pt x="6312216" y="6312216"/>
                </a:lnTo>
                <a:lnTo>
                  <a:pt x="0" y="631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7170670" y="-178579"/>
            <a:ext cx="10994424" cy="10994424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126549" y="3695895"/>
            <a:ext cx="9052024" cy="2406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AI-driven tutors represent a signicant step toward a</a:t>
            </a:r>
          </a:p>
          <a:p>
            <a:pPr algn="just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more inclusive and eective educational landscape. </a:t>
            </a:r>
          </a:p>
          <a:p>
            <a:pPr algn="just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embracing personalization and cultural relevance, </a:t>
            </a:r>
          </a:p>
          <a:p>
            <a:pPr algn="just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can create a learning environment that truly</a:t>
            </a:r>
          </a:p>
          <a:p>
            <a:pPr algn="just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empowers every student to succeed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126549" y="2108462"/>
            <a:ext cx="10289232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CONCLUSION: THE FUTURE OF LEARNING</a:t>
            </a: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DAGdAGdCcOo</dc:identifier>
  <dcterms:modified xsi:type="dcterms:W3CDTF">2011-08-01T06:04:30Z</dcterms:modified>
  <cp:revision>1</cp:revision>
  <dc:title>ortfolıo</dc:title>
</cp:coreProperties>
</file>