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yap\OneDrive\Documents\priya%20exce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09"/>
          <c:h val="0.63027569553805773"/>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3F3-4B78-B2F0-8A921906B58B}"/>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3F3-4B78-B2F0-8A921906B58B}"/>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3F3-4B78-B2F0-8A921906B58B}"/>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3F3-4B78-B2F0-8A921906B58B}"/>
            </c:ext>
          </c:extLst>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SHAIK REHANA</a:t>
            </a:r>
          </a:p>
          <a:p>
            <a:r>
              <a:rPr lang="en-US" sz="2400" dirty="0"/>
              <a:t>REGISTER NO      : 312201218</a:t>
            </a:r>
          </a:p>
          <a:p>
            <a:r>
              <a:rPr lang="en-US" sz="2400" dirty="0"/>
              <a:t> (Nm id : 41F75C3C2C1F0DCA5F54CB150F8D2CD7)</a:t>
            </a:r>
          </a:p>
          <a:p>
            <a:r>
              <a:rPr lang="en-US" sz="2400" dirty="0"/>
              <a:t>DEPARTMENT     : B.COM BANK MANAGEMENT</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CA538D5-0243-D94A-B439-79943355372B}"/>
              </a:ext>
            </a:extLst>
          </p:cNvPr>
          <p:cNvSpPr txBox="1"/>
          <p:nvPr/>
        </p:nvSpPr>
        <p:spPr>
          <a:xfrm>
            <a:off x="838200" y="1600200"/>
            <a:ext cx="8153400" cy="2862322"/>
          </a:xfrm>
          <a:prstGeom prst="rect">
            <a:avLst/>
          </a:prstGeom>
          <a:noFill/>
        </p:spPr>
        <p:txBody>
          <a:bodyPr wrap="square" rtlCol="0">
            <a:spAutoFit/>
          </a:bodyPr>
          <a:lstStyle/>
          <a:p>
            <a:r>
              <a:rPr lang="en-IN" b="1" dirty="0"/>
              <a:t>Data collection </a:t>
            </a:r>
            <a:r>
              <a:rPr lang="en-IN" dirty="0"/>
              <a:t>: </a:t>
            </a:r>
          </a:p>
          <a:p>
            <a:pPr marL="285750" indent="-285750">
              <a:buFont typeface="Arial" panose="020B0604020202020204" pitchFamily="34" charset="0"/>
              <a:buChar char="•"/>
            </a:pPr>
            <a:r>
              <a:rPr lang="en-IN" dirty="0"/>
              <a:t>Downloaded the data from Kaggle</a:t>
            </a:r>
          </a:p>
          <a:p>
            <a:pPr marL="285750" indent="-285750">
              <a:buFont typeface="Arial" panose="020B0604020202020204" pitchFamily="34" charset="0"/>
              <a:buChar char="•"/>
            </a:pPr>
            <a:r>
              <a:rPr lang="en-IN" dirty="0"/>
              <a:t>Downloaded from the dashboard</a:t>
            </a:r>
          </a:p>
          <a:p>
            <a:r>
              <a:rPr lang="en-IN" b="1" dirty="0"/>
              <a:t>Features collection </a:t>
            </a:r>
            <a:r>
              <a:rPr lang="en-IN" dirty="0"/>
              <a:t>: Identified each feature  of the data set </a:t>
            </a:r>
          </a:p>
          <a:p>
            <a:r>
              <a:rPr lang="en-IN" b="1" dirty="0"/>
              <a:t>Data cleaning</a:t>
            </a:r>
            <a:r>
              <a:rPr lang="en-IN" dirty="0"/>
              <a:t> : </a:t>
            </a:r>
          </a:p>
          <a:p>
            <a:pPr marL="285750" indent="-285750">
              <a:buFont typeface="Arial" panose="020B0604020202020204" pitchFamily="34" charset="0"/>
              <a:buChar char="•"/>
            </a:pPr>
            <a:r>
              <a:rPr lang="en-IN" dirty="0"/>
              <a:t>Identified the missing values </a:t>
            </a:r>
          </a:p>
          <a:p>
            <a:pPr marL="285750" indent="-285750">
              <a:buFont typeface="Arial" panose="020B0604020202020204" pitchFamily="34" charset="0"/>
              <a:buChar char="•"/>
            </a:pPr>
            <a:r>
              <a:rPr lang="en-IN" dirty="0"/>
              <a:t>Filtered out the missing values </a:t>
            </a:r>
          </a:p>
          <a:p>
            <a:r>
              <a:rPr lang="en-IN" b="1" dirty="0"/>
              <a:t>Calculated the Performance level  </a:t>
            </a:r>
          </a:p>
          <a:p>
            <a:r>
              <a:rPr lang="en-IN" b="1" dirty="0"/>
              <a:t>Pivot table </a:t>
            </a:r>
            <a:r>
              <a:rPr lang="en-IN" dirty="0"/>
              <a:t>: Used for Summarization </a:t>
            </a:r>
          </a:p>
          <a:p>
            <a:endParaRPr lang="en-IN" dirty="0"/>
          </a:p>
        </p:txBody>
      </p:sp>
      <p:sp>
        <p:nvSpPr>
          <p:cNvPr id="4" name="TextBox 3">
            <a:extLst>
              <a:ext uri="{FF2B5EF4-FFF2-40B4-BE49-F238E27FC236}">
                <a16:creationId xmlns:a16="http://schemas.microsoft.com/office/drawing/2014/main" id="{013C9D4C-CDEE-63EE-275C-271BD5335984}"/>
              </a:ext>
            </a:extLst>
          </p:cNvPr>
          <p:cNvSpPr txBox="1"/>
          <p:nvPr/>
        </p:nvSpPr>
        <p:spPr>
          <a:xfrm>
            <a:off x="778267" y="2254081"/>
            <a:ext cx="242374" cy="369332"/>
          </a:xfrm>
          <a:prstGeom prst="rect">
            <a:avLst/>
          </a:prstGeom>
          <a:noFill/>
        </p:spPr>
        <p:txBody>
          <a:bodyPr wrap="none" rtlCol="0">
            <a:spAutoFit/>
          </a:bodyPr>
          <a:lstStyle/>
          <a:p>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176DA4-7782-6C02-F757-91BBA492A1F3}"/>
              </a:ext>
            </a:extLst>
          </p:cNvPr>
          <p:cNvGraphicFramePr>
            <a:graphicFrameLocks/>
          </p:cNvGraphicFramePr>
          <p:nvPr>
            <p:extLst>
              <p:ext uri="{D42A27DB-BD31-4B8C-83A1-F6EECF244321}">
                <p14:modId xmlns:p14="http://schemas.microsoft.com/office/powerpoint/2010/main" val="975415299"/>
              </p:ext>
            </p:extLst>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40E396-038B-72F4-0396-F6B8A47A5EE4}"/>
              </a:ext>
            </a:extLst>
          </p:cNvPr>
          <p:cNvSpPr txBox="1"/>
          <p:nvPr/>
        </p:nvSpPr>
        <p:spPr>
          <a:xfrm>
            <a:off x="755332" y="1447800"/>
            <a:ext cx="242374" cy="369332"/>
          </a:xfrm>
          <a:prstGeom prst="rect">
            <a:avLst/>
          </a:prstGeom>
          <a:noFill/>
        </p:spPr>
        <p:txBody>
          <a:bodyPr wrap="none" rtlCol="0">
            <a:spAutoFit/>
          </a:bodyPr>
          <a:lstStyle/>
          <a:p>
            <a:r>
              <a:rPr lang="en-US" dirty="0"/>
              <a:t>.</a:t>
            </a:r>
            <a:endParaRPr lang="en-IN" dirty="0"/>
          </a:p>
        </p:txBody>
      </p:sp>
      <p:sp>
        <p:nvSpPr>
          <p:cNvPr id="6" name="TextBox 5">
            <a:extLst>
              <a:ext uri="{FF2B5EF4-FFF2-40B4-BE49-F238E27FC236}">
                <a16:creationId xmlns:a16="http://schemas.microsoft.com/office/drawing/2014/main" id="{8141BAB2-0507-5117-3E88-961D5129B569}"/>
              </a:ext>
            </a:extLst>
          </p:cNvPr>
          <p:cNvSpPr txBox="1"/>
          <p:nvPr/>
        </p:nvSpPr>
        <p:spPr>
          <a:xfrm>
            <a:off x="749113" y="3451542"/>
            <a:ext cx="242374" cy="646331"/>
          </a:xfrm>
          <a:prstGeom prst="rect">
            <a:avLst/>
          </a:prstGeom>
          <a:noFill/>
        </p:spPr>
        <p:txBody>
          <a:bodyPr wrap="none" rtlCol="0">
            <a:spAutoFit/>
          </a:bodyPr>
          <a:lstStyle/>
          <a:p>
            <a:r>
              <a:rPr lang="en-US" dirty="0"/>
              <a:t>.</a:t>
            </a:r>
          </a:p>
          <a:p>
            <a:endParaRPr lang="en-IN" dirty="0"/>
          </a:p>
        </p:txBody>
      </p:sp>
      <p:sp>
        <p:nvSpPr>
          <p:cNvPr id="8" name="Rectangle 1">
            <a:extLst>
              <a:ext uri="{FF2B5EF4-FFF2-40B4-BE49-F238E27FC236}">
                <a16:creationId xmlns:a16="http://schemas.microsoft.com/office/drawing/2014/main" id="{4FF2B6D6-88CF-42E7-00F0-7E9678D39C3E}"/>
              </a:ext>
            </a:extLst>
          </p:cNvPr>
          <p:cNvSpPr>
            <a:spLocks noChangeArrowheads="1"/>
          </p:cNvSpPr>
          <p:nvPr/>
        </p:nvSpPr>
        <p:spPr bwMode="auto">
          <a:xfrm>
            <a:off x="749113" y="-5583196"/>
            <a:ext cx="9448800" cy="1061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Comprehensive Performance Evaluation</a:t>
            </a:r>
            <a:r>
              <a:rPr kumimoji="0" lang="en-US" altLang="en-US" sz="1800" b="0" i="0" u="none" strike="noStrike" cap="none" normalizeH="0" baseline="0" dirty="0">
                <a:ln>
                  <a:noFill/>
                </a:ln>
                <a:solidFill>
                  <a:schemeClr val="tx1"/>
                </a:solidFill>
                <a:effectLst/>
                <a:latin typeface="Arial" panose="020B0604020202020204" pitchFamily="34" charset="0"/>
              </a:rPr>
              <a:t>: Successfully analyzed employee         performance using Excel tools.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Use of Excel</a:t>
            </a:r>
            <a:r>
              <a:rPr kumimoji="0" lang="en-US" altLang="en-US" sz="1800" b="0" i="0" u="none" strike="noStrike" cap="none" normalizeH="0" baseline="0" dirty="0">
                <a:ln>
                  <a:noFill/>
                </a:ln>
                <a:solidFill>
                  <a:schemeClr val="tx1"/>
                </a:solidFill>
                <a:effectLst/>
                <a:latin typeface="Arial" panose="020B0604020202020204" pitchFamily="34" charset="0"/>
              </a:rPr>
              <a:t>: Utilized formulas, pivot tables, and graphs to automate performance calculations and visualizations.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800" b="0" i="0" u="none" strike="noStrike" cap="none" normalizeH="0" baseline="0" dirty="0">
                <a:ln>
                  <a:noFill/>
                </a:ln>
                <a:solidFill>
                  <a:schemeClr val="tx1"/>
                </a:solidFill>
                <a:effectLst/>
                <a:latin typeface="Arial" panose="020B0604020202020204" pitchFamily="34" charset="0"/>
              </a:rPr>
              <a:t>: Provided a structured approach to enable informed decisions on employee productivity and performance management.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r>
              <a:rPr kumimoji="0" lang="en-US" altLang="en-US" sz="1800" b="0" i="0" u="none" strike="noStrike" cap="none" normalizeH="0" baseline="0" dirty="0">
                <a:ln>
                  <a:noFill/>
                </a:ln>
                <a:solidFill>
                  <a:schemeClr val="tx1"/>
                </a:solidFill>
                <a:effectLst/>
                <a:latin typeface="Arial" panose="020B0604020202020204" pitchFamily="34" charset="0"/>
              </a:rPr>
              <a:t>: Identified top and underperformers, enabling targeted improvements.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Workforce Optimization</a:t>
            </a:r>
            <a:r>
              <a:rPr kumimoji="0" lang="en-US" altLang="en-US" sz="1800" b="0" i="0" u="none" strike="noStrike" cap="none" normalizeH="0" baseline="0" dirty="0">
                <a:ln>
                  <a:noFill/>
                </a:ln>
                <a:solidFill>
                  <a:schemeClr val="tx1"/>
                </a:solidFill>
                <a:effectLst/>
                <a:latin typeface="Arial" panose="020B0604020202020204" pitchFamily="34" charset="0"/>
              </a:rPr>
              <a:t>: Facilitated management in optimizing overall team efficiency and effectiveness.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AEF24CC-1442-5B7C-D5B5-4393ACA76F4E}"/>
              </a:ext>
            </a:extLst>
          </p:cNvPr>
          <p:cNvSpPr txBox="1"/>
          <p:nvPr/>
        </p:nvSpPr>
        <p:spPr>
          <a:xfrm>
            <a:off x="834072" y="1752600"/>
            <a:ext cx="640492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lang="en-IN" dirty="0"/>
          </a:p>
        </p:txBody>
      </p:sp>
      <p:sp>
        <p:nvSpPr>
          <p:cNvPr id="18" name="TextBox 17">
            <a:extLst>
              <a:ext uri="{FF2B5EF4-FFF2-40B4-BE49-F238E27FC236}">
                <a16:creationId xmlns:a16="http://schemas.microsoft.com/office/drawing/2014/main" id="{4D3B3DF0-3E50-C24D-B6E0-F5B3289356DF}"/>
              </a:ext>
            </a:extLst>
          </p:cNvPr>
          <p:cNvSpPr txBox="1"/>
          <p:nvPr/>
        </p:nvSpPr>
        <p:spPr>
          <a:xfrm>
            <a:off x="834072" y="3768407"/>
            <a:ext cx="6244579" cy="646331"/>
          </a:xfrm>
          <a:prstGeom prst="rect">
            <a:avLst/>
          </a:prstGeom>
          <a:noFill/>
        </p:spPr>
        <p:txBody>
          <a:bodyPr wrap="square" rtlCol="0">
            <a:spAutoFit/>
          </a:bodyPr>
          <a:lstStyle/>
          <a:p>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373302"/>
            <a:ext cx="7924799"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3D61E1-20F0-FB73-CFC1-AE7D2E1CDA28}"/>
              </a:ext>
            </a:extLst>
          </p:cNvPr>
          <p:cNvSpPr txBox="1"/>
          <p:nvPr/>
        </p:nvSpPr>
        <p:spPr>
          <a:xfrm>
            <a:off x="666443" y="1695450"/>
            <a:ext cx="59563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Rectangle 5">
            <a:extLst>
              <a:ext uri="{FF2B5EF4-FFF2-40B4-BE49-F238E27FC236}">
                <a16:creationId xmlns:a16="http://schemas.microsoft.com/office/drawing/2014/main" id="{1BD3CDE8-6CBA-8BFC-E579-4A7062C14AA2}"/>
              </a:ext>
            </a:extLst>
          </p:cNvPr>
          <p:cNvSpPr>
            <a:spLocks noChangeArrowheads="1"/>
          </p:cNvSpPr>
          <p:nvPr/>
        </p:nvSpPr>
        <p:spPr bwMode="auto">
          <a:xfrm>
            <a:off x="699451" y="2169885"/>
            <a:ext cx="793908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HR Managers</a:t>
            </a:r>
            <a:r>
              <a:rPr kumimoji="0" lang="en-US" altLang="en-US" b="0" i="0" u="none" strike="noStrike" cap="none" normalizeH="0" baseline="0" dirty="0">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 Leaders</a:t>
            </a:r>
            <a:r>
              <a:rPr kumimoji="0" lang="en-US" altLang="en-US" sz="1800" b="0" i="0" u="none" strike="noStrike" cap="none" normalizeH="0" baseline="0" dirty="0">
                <a:ln>
                  <a:noFill/>
                </a:ln>
                <a:solidFill>
                  <a:schemeClr val="tx1"/>
                </a:solidFill>
                <a:effectLst/>
                <a:latin typeface="Arial" panose="020B0604020202020204" pitchFamily="34" charset="0"/>
              </a:rPr>
              <a:t>: To monitor team productivity, recognize top performers, and address underperformance.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a:t>
            </a:r>
            <a:r>
              <a:rPr kumimoji="0" lang="en-US" altLang="en-US" sz="1800" b="0" i="0" u="none" strike="noStrike" cap="none" normalizeH="0" baseline="0" dirty="0">
                <a:ln>
                  <a:noFill/>
                </a:ln>
                <a:solidFill>
                  <a:schemeClr val="tx1"/>
                </a:solidFill>
                <a:effectLst/>
                <a:latin typeface="Arial" panose="020B0604020202020204" pitchFamily="34" charset="0"/>
              </a:rPr>
              <a:t>: They can use the data for strategic planning and workforce management.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For self-assessment, understanding feedback, and identifying areas of improvement.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a:t>
            </a:r>
            <a:r>
              <a:rPr kumimoji="0" lang="en-US" altLang="en-US" sz="1800" b="0" i="0" u="none" strike="noStrike" cap="none" normalizeH="0" baseline="0" dirty="0">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32A8183-6135-8CF3-9988-E72E143E89EE}"/>
              </a:ext>
            </a:extLst>
          </p:cNvPr>
          <p:cNvSpPr txBox="1"/>
          <p:nvPr/>
        </p:nvSpPr>
        <p:spPr>
          <a:xfrm>
            <a:off x="3127658" y="2950502"/>
            <a:ext cx="6016342" cy="1477328"/>
          </a:xfrm>
          <a:prstGeom prst="rect">
            <a:avLst/>
          </a:prstGeom>
          <a:noFill/>
        </p:spPr>
        <p:txBody>
          <a:bodyPr wrap="square" rtlCol="0">
            <a:spAutoFit/>
          </a:bodyPr>
          <a:lstStyle/>
          <a:p>
            <a:r>
              <a:rPr lang="en-US" b="1" dirty="0"/>
              <a:t>Conditional formatting - </a:t>
            </a:r>
            <a:r>
              <a:rPr lang="en-US" dirty="0"/>
              <a:t>To highlight the missing values.</a:t>
            </a:r>
          </a:p>
          <a:p>
            <a:r>
              <a:rPr lang="en-US" b="1" dirty="0"/>
              <a:t>Filter</a:t>
            </a:r>
            <a:r>
              <a:rPr lang="en-US" dirty="0"/>
              <a:t>- To remove the missing values or to filter .</a:t>
            </a:r>
          </a:p>
          <a:p>
            <a:r>
              <a:rPr lang="en-US" b="1" dirty="0"/>
              <a:t>Formula</a:t>
            </a:r>
            <a:r>
              <a:rPr lang="en-US" dirty="0"/>
              <a:t>- To calculate the performance level  of the  employee</a:t>
            </a:r>
          </a:p>
          <a:p>
            <a:r>
              <a:rPr lang="en-US" b="1" dirty="0"/>
              <a:t>Pivot table </a:t>
            </a:r>
            <a:r>
              <a:rPr lang="en-US" dirty="0"/>
              <a:t>-  Is used for summary</a:t>
            </a:r>
          </a:p>
          <a:p>
            <a:r>
              <a:rPr lang="en-US" b="1" dirty="0"/>
              <a:t>Graph</a:t>
            </a:r>
            <a:r>
              <a:rPr lang="en-US" dirty="0"/>
              <a:t>- For visualizing  the data</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6D3516F-A34B-4C57-A9ED-E9E4E4E1AFA6}"/>
              </a:ext>
            </a:extLst>
          </p:cNvPr>
          <p:cNvSpPr txBox="1"/>
          <p:nvPr/>
        </p:nvSpPr>
        <p:spPr>
          <a:xfrm>
            <a:off x="990600" y="1828800"/>
            <a:ext cx="5278561" cy="2308324"/>
          </a:xfrm>
          <a:prstGeom prst="rect">
            <a:avLst/>
          </a:prstGeom>
          <a:noFill/>
        </p:spPr>
        <p:txBody>
          <a:bodyPr wrap="none" rtlCol="0">
            <a:spAutoFit/>
          </a:bodyPr>
          <a:lstStyle/>
          <a:p>
            <a:pPr marL="285750" indent="-285750">
              <a:buFont typeface="Arial" panose="020B0604020202020204" pitchFamily="34" charset="0"/>
              <a:buChar char="•"/>
            </a:pPr>
            <a:r>
              <a:rPr lang="en-US" b="1" dirty="0"/>
              <a:t>Employee data</a:t>
            </a:r>
            <a:r>
              <a:rPr lang="en-US" dirty="0"/>
              <a:t>- Collected data from  Kaggle</a:t>
            </a:r>
          </a:p>
          <a:p>
            <a:pPr marL="285750" indent="-285750">
              <a:buFont typeface="Arial" panose="020B0604020202020204" pitchFamily="34" charset="0"/>
              <a:buChar char="•"/>
            </a:pPr>
            <a:r>
              <a:rPr lang="en-US" b="1" dirty="0"/>
              <a:t>Features </a:t>
            </a:r>
            <a:r>
              <a:rPr lang="en-US" dirty="0"/>
              <a:t>- There were </a:t>
            </a:r>
            <a:r>
              <a:rPr lang="en-US" b="1" dirty="0"/>
              <a:t>26</a:t>
            </a:r>
            <a:r>
              <a:rPr lang="en-US" dirty="0"/>
              <a:t> features</a:t>
            </a:r>
          </a:p>
          <a:p>
            <a:pPr marL="285750" indent="-285750">
              <a:buFont typeface="Arial" panose="020B0604020202020204" pitchFamily="34" charset="0"/>
              <a:buChar char="•"/>
            </a:pPr>
            <a:r>
              <a:rPr lang="en-US" dirty="0"/>
              <a:t>Considered mainly 5 features</a:t>
            </a:r>
          </a:p>
          <a:p>
            <a:pPr marL="342900" indent="-342900">
              <a:buFont typeface="+mj-lt"/>
              <a:buAutoNum type="arabicPeriod"/>
            </a:pPr>
            <a:r>
              <a:rPr lang="en-US" dirty="0"/>
              <a:t>Emp-id- which was in numerical values</a:t>
            </a:r>
          </a:p>
          <a:p>
            <a:pPr marL="342900" indent="-342900">
              <a:buFont typeface="+mj-lt"/>
              <a:buAutoNum type="arabicPeriod"/>
            </a:pPr>
            <a:r>
              <a:rPr lang="en-US" dirty="0"/>
              <a:t>Name- this was in the form of text</a:t>
            </a:r>
          </a:p>
          <a:p>
            <a:pPr marL="342900" indent="-342900">
              <a:buFont typeface="+mj-lt"/>
              <a:buAutoNum type="arabicPeriod"/>
            </a:pPr>
            <a:r>
              <a:rPr lang="en-US" dirty="0"/>
              <a:t>Performance level</a:t>
            </a:r>
          </a:p>
          <a:p>
            <a:pPr marL="342900" indent="-342900">
              <a:buFont typeface="+mj-lt"/>
              <a:buAutoNum type="arabicPeriod"/>
            </a:pPr>
            <a:r>
              <a:rPr lang="en-US" dirty="0"/>
              <a:t>Gender- Gender was considered as male or female</a:t>
            </a:r>
          </a:p>
          <a:p>
            <a:pPr marL="342900" indent="-342900">
              <a:buFont typeface="+mj-lt"/>
              <a:buAutoNum type="arabicPeriod"/>
            </a:pPr>
            <a:r>
              <a:rPr lang="en-US" dirty="0"/>
              <a:t>Employee rating- this is in numeric values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EC12C3F-98FE-DB4F-527A-4111CBB5DDE3}"/>
              </a:ext>
            </a:extLst>
          </p:cNvPr>
          <p:cNvSpPr txBox="1"/>
          <p:nvPr/>
        </p:nvSpPr>
        <p:spPr>
          <a:xfrm>
            <a:off x="990600" y="2019300"/>
            <a:ext cx="8754576" cy="1200329"/>
          </a:xfrm>
          <a:prstGeom prst="rect">
            <a:avLst/>
          </a:prstGeom>
          <a:noFill/>
        </p:spPr>
        <p:txBody>
          <a:bodyPr wrap="none" rtlCol="0">
            <a:spAutoFit/>
          </a:bodyPr>
          <a:lstStyle/>
          <a:p>
            <a:pPr marL="285750" indent="-285750">
              <a:buFont typeface="Arial" panose="020B0604020202020204" pitchFamily="34" charset="0"/>
              <a:buChar char="•"/>
            </a:pPr>
            <a:r>
              <a:rPr lang="en-US" b="1" dirty="0"/>
              <a:t> </a:t>
            </a:r>
            <a:r>
              <a:rPr lang="en-US" sz="2400" b="1" dirty="0"/>
              <a:t>Calculated the Performance level using the formula :</a:t>
            </a:r>
          </a:p>
          <a:p>
            <a:r>
              <a:rPr lang="en-US" sz="2400" b="1" dirty="0"/>
              <a:t> </a:t>
            </a:r>
          </a:p>
          <a:p>
            <a:r>
              <a:rPr lang="en-US" sz="2400" dirty="0"/>
              <a:t>        IFS(Z8&gt;5,”VERY HIGH”,Z8&gt;=4,”HIGH”,Z8&gt;=3,”MED”,TRUE,”LOW”)</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602</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Hameed Basha</cp:lastModifiedBy>
  <cp:revision>17</cp:revision>
  <dcterms:created xsi:type="dcterms:W3CDTF">2024-03-29T15:07:22Z</dcterms:created>
  <dcterms:modified xsi:type="dcterms:W3CDTF">2024-08-30T12:52:08Z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