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3B76-D1CC-42EA-8212-589BB7D2B88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34BA-E2DB-4F3C-A19F-ADD2D27D2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8229600" cy="1828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Library </a:t>
            </a:r>
            <a:r>
              <a:rPr lang="en-US" sz="5400" dirty="0" smtClean="0">
                <a:latin typeface="Algerian" pitchFamily="82" charset="0"/>
              </a:rPr>
              <a:t>Management </a:t>
            </a:r>
            <a:r>
              <a:rPr lang="en-US" sz="5400" dirty="0" smtClean="0">
                <a:latin typeface="Algerian" pitchFamily="82" charset="0"/>
              </a:rPr>
              <a:t>systems</a:t>
            </a:r>
            <a:r>
              <a:rPr lang="en-US" sz="5400" dirty="0" smtClean="0">
                <a:latin typeface="Matura MT Script Capitals" pitchFamily="66" charset="0"/>
              </a:rPr>
              <a:t>.</a:t>
            </a:r>
            <a:endParaRPr lang="en-US" sz="5400" dirty="0">
              <a:latin typeface="Matura MT Script Capital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Narrow" pitchFamily="34" charset="0"/>
              </a:rPr>
              <a:t>Error Handling and User Feedback</a:t>
            </a:r>
            <a:endParaRPr lang="en-US" sz="48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Arial Narrow" pitchFamily="34" charset="0"/>
              </a:rPr>
              <a:t>The program checks conditions like book availability and student registration status, providing feedback if an action cannot be completed (e.g., issuing a book when no copies are available).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Pointer Operations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 </a:t>
            </a:r>
            <a:r>
              <a:rPr lang="en-US" sz="4000" dirty="0" smtClean="0">
                <a:latin typeface="Arial Narrow" pitchFamily="34" charset="0"/>
              </a:rPr>
              <a:t>Pointer </a:t>
            </a:r>
            <a:r>
              <a:rPr lang="en-US" sz="4000" dirty="0" smtClean="0">
                <a:latin typeface="Arial Narrow" pitchFamily="34" charset="0"/>
              </a:rPr>
              <a:t>operations are utilized in dynamic memory allocation, accessing data members, and managing arrays. For example, Book* temp temporarily stores book data when expanding the books array dynamically.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Friendship in Classes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Narrow" pitchFamily="34" charset="0"/>
              </a:rPr>
              <a:t>The concept of friendship in classes is shown where the functions </a:t>
            </a:r>
            <a:r>
              <a:rPr lang="en-US" sz="4000" dirty="0" err="1" smtClean="0">
                <a:latin typeface="Arial Narrow" pitchFamily="34" charset="0"/>
              </a:rPr>
              <a:t>addBook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issueBook</a:t>
            </a:r>
            <a:r>
              <a:rPr lang="en-US" sz="4000" dirty="0" smtClean="0">
                <a:latin typeface="Arial Narrow" pitchFamily="34" charset="0"/>
              </a:rPr>
              <a:t>, and </a:t>
            </a:r>
            <a:r>
              <a:rPr lang="en-US" sz="4000" dirty="0" err="1" smtClean="0">
                <a:latin typeface="Arial Narrow" pitchFamily="34" charset="0"/>
              </a:rPr>
              <a:t>returnBook</a:t>
            </a:r>
            <a:r>
              <a:rPr lang="en-US" sz="4000" dirty="0" smtClean="0">
                <a:latin typeface="Arial Narrow" pitchFamily="34" charset="0"/>
              </a:rPr>
              <a:t> are declared as friends of Library. This allows these functions to access the private members of Library directly.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Function Modularization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 </a:t>
            </a:r>
            <a:r>
              <a:rPr lang="en-US" sz="4000" dirty="0" smtClean="0">
                <a:latin typeface="Arial Narrow" pitchFamily="34" charset="0"/>
              </a:rPr>
              <a:t>Each </a:t>
            </a:r>
            <a:r>
              <a:rPr lang="en-US" sz="4000" dirty="0" smtClean="0">
                <a:latin typeface="Arial Narrow" pitchFamily="34" charset="0"/>
              </a:rPr>
              <a:t>function has a specific role, making the code modular and easier to maintain. For example, </a:t>
            </a:r>
            <a:r>
              <a:rPr lang="en-US" sz="4000" dirty="0" err="1" smtClean="0">
                <a:latin typeface="Arial Narrow" pitchFamily="34" charset="0"/>
              </a:rPr>
              <a:t>displayBooks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issueBook</a:t>
            </a:r>
            <a:r>
              <a:rPr lang="en-US" sz="4000" dirty="0" smtClean="0">
                <a:latin typeface="Arial Narrow" pitchFamily="34" charset="0"/>
              </a:rPr>
              <a:t>, and </a:t>
            </a:r>
            <a:r>
              <a:rPr lang="en-US" sz="4000" dirty="0" err="1" smtClean="0">
                <a:latin typeface="Arial Narrow" pitchFamily="34" charset="0"/>
              </a:rPr>
              <a:t>returnBook</a:t>
            </a:r>
            <a:r>
              <a:rPr lang="en-US" sz="4000" dirty="0" smtClean="0">
                <a:latin typeface="Arial Narrow" pitchFamily="34" charset="0"/>
              </a:rPr>
              <a:t> handle different tasks independently.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ial Narrow" pitchFamily="34" charset="0"/>
              </a:rPr>
              <a:t>Object-Oriented programming principles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The </a:t>
            </a:r>
            <a:r>
              <a:rPr lang="en-US" sz="4000" dirty="0" smtClean="0">
                <a:latin typeface="Arial Narrow" pitchFamily="34" charset="0"/>
              </a:rPr>
              <a:t>code demonstrates </a:t>
            </a:r>
            <a:r>
              <a:rPr lang="en-US" sz="4000" dirty="0" smtClean="0">
                <a:latin typeface="Arial Narrow" pitchFamily="34" charset="0"/>
              </a:rPr>
              <a:t>oops principles </a:t>
            </a:r>
            <a:r>
              <a:rPr lang="en-US" sz="4000" dirty="0" smtClean="0">
                <a:latin typeface="Arial Narrow" pitchFamily="34" charset="0"/>
              </a:rPr>
              <a:t>like encapsulation, modularity, and data abstraction, particularly within the Library class, which provides a simple interface for managing library operations.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Data Abstraction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 </a:t>
            </a:r>
            <a:r>
              <a:rPr lang="en-US" sz="4000" dirty="0" smtClean="0">
                <a:latin typeface="Arial Narrow" pitchFamily="34" charset="0"/>
              </a:rPr>
              <a:t>Data </a:t>
            </a:r>
            <a:r>
              <a:rPr lang="en-US" sz="4000" dirty="0" smtClean="0">
                <a:latin typeface="Arial Narrow" pitchFamily="34" charset="0"/>
              </a:rPr>
              <a:t>abstraction is achieved by exposing essential functionalities (like registering students and issuing books) while hiding implementation details within the Library class.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Narrow" pitchFamily="34" charset="0"/>
              </a:rPr>
              <a:t>These concepts work together to create a simplified library management system, highlighting the effective use of C++'s object-oriented and memory management capabilities.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Narrow" pitchFamily="34" charset="0"/>
              </a:rPr>
              <a:t>The Code</a:t>
            </a:r>
            <a:endParaRPr lang="en-US" sz="9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pppt ss 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pt ss 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Matura MT Script Capitals" pitchFamily="66" charset="0"/>
              </a:rPr>
              <a:t> </a:t>
            </a:r>
            <a:r>
              <a:rPr lang="en-US" sz="5300" dirty="0" smtClean="0">
                <a:latin typeface="Arial Narrow" pitchFamily="34" charset="0"/>
              </a:rPr>
              <a:t>Class and </a:t>
            </a:r>
            <a:r>
              <a:rPr lang="en-US" sz="5300" dirty="0" err="1" smtClean="0">
                <a:latin typeface="Arial Narrow" pitchFamily="34" charset="0"/>
              </a:rPr>
              <a:t>Struct</a:t>
            </a:r>
            <a:r>
              <a:rPr lang="en-US" sz="5300" dirty="0" smtClean="0">
                <a:latin typeface="Arial Narrow" pitchFamily="34" charset="0"/>
              </a:rPr>
              <a:t> </a:t>
            </a:r>
            <a:r>
              <a:rPr lang="en-US" sz="5300" dirty="0" err="1" smtClean="0">
                <a:latin typeface="Arial Narrow" pitchFamily="34" charset="0"/>
              </a:rPr>
              <a:t>UsageClasses</a:t>
            </a:r>
            <a:r>
              <a:rPr lang="en-US" sz="5300" dirty="0" smtClean="0">
                <a:latin typeface="Arial Narrow" pitchFamily="34" charset="0"/>
              </a:rPr>
              <a:t>: </a:t>
            </a:r>
            <a:br>
              <a:rPr lang="en-US" sz="5300" dirty="0" smtClean="0">
                <a:latin typeface="Arial Narrow" pitchFamily="34" charset="0"/>
              </a:rPr>
            </a:br>
            <a:endParaRPr lang="en-US" sz="53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Matura MT Script Capitals" pitchFamily="66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Classes (Library) and </a:t>
            </a:r>
            <a:r>
              <a:rPr lang="en-US" sz="4000" dirty="0" err="1" smtClean="0">
                <a:latin typeface="Arial Narrow" pitchFamily="34" charset="0"/>
              </a:rPr>
              <a:t>structs</a:t>
            </a:r>
            <a:r>
              <a:rPr lang="en-US" sz="4000" dirty="0" smtClean="0">
                <a:latin typeface="Arial Narrow" pitchFamily="34" charset="0"/>
              </a:rPr>
              <a:t> (Student and Book) are used to encapsulate data and behavior. Student and Book are simple data structures, while Library includes both data members and methods to manage the library system</a:t>
            </a:r>
            <a:r>
              <a:rPr lang="en-US" dirty="0" smtClean="0">
                <a:latin typeface="Matura MT Script Capitals" pitchFamily="66" charset="0"/>
              </a:rPr>
              <a:t>.</a:t>
            </a:r>
            <a:endParaRPr lang="en-US" dirty="0" smtClean="0">
              <a:latin typeface="Microsoft YaHei Light" pitchFamily="34" charset="-122"/>
              <a:ea typeface="Microsoft YaHei Light" pitchFamily="34" charset="-122"/>
            </a:endParaRPr>
          </a:p>
          <a:p>
            <a:pPr>
              <a:buNone/>
            </a:pPr>
            <a:endParaRPr lang="en-US" dirty="0" smtClean="0">
              <a:latin typeface="Microsoft YaHei Light" pitchFamily="34" charset="-122"/>
              <a:ea typeface="Microsoft YaHei Light" pitchFamily="34" charset="-122"/>
            </a:endParaRPr>
          </a:p>
          <a:p>
            <a:pPr>
              <a:buNone/>
            </a:pPr>
            <a:endParaRPr lang="en-US" sz="3600" dirty="0" smtClean="0">
              <a:latin typeface="Arial Narrow" pitchFamily="34" charset="0"/>
              <a:ea typeface="Microsoft YaHei Light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pt ss 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448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pt ss 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pt ss 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pt ss 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Narrow" pitchFamily="34" charset="0"/>
              </a:rPr>
              <a:t>The  Output</a:t>
            </a:r>
            <a:endParaRPr lang="en-US" sz="9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WhatsApp Image 2024-11-20 at 4.46.5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Group Members</a:t>
            </a:r>
            <a:r>
              <a:rPr lang="en-US" dirty="0" smtClean="0">
                <a:latin typeface="Matura MT Script Capitals" pitchFamily="66" charset="0"/>
              </a:rPr>
              <a:t>.</a:t>
            </a:r>
            <a:endParaRPr lang="en-US" dirty="0">
              <a:latin typeface="Matura MT Script Capital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9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Matura MT Script Capitals" pitchFamily="66" charset="0"/>
              </a:rPr>
              <a:t>  </a:t>
            </a:r>
            <a:r>
              <a:rPr lang="en-US" sz="4400" dirty="0" err="1" smtClean="0">
                <a:latin typeface="Arial Narrow" pitchFamily="34" charset="0"/>
              </a:rPr>
              <a:t>S.Meghana</a:t>
            </a:r>
            <a:r>
              <a:rPr lang="en-US" sz="4400" dirty="0" smtClean="0">
                <a:latin typeface="Arial Narrow" pitchFamily="34" charset="0"/>
              </a:rPr>
              <a:t>(AP23110011415)</a:t>
            </a:r>
          </a:p>
          <a:p>
            <a:pPr>
              <a:buNone/>
            </a:pPr>
            <a:r>
              <a:rPr lang="en-US" sz="4400" dirty="0" smtClean="0">
                <a:latin typeface="Arial Narrow" pitchFamily="34" charset="0"/>
              </a:rPr>
              <a:t>  </a:t>
            </a:r>
            <a:r>
              <a:rPr lang="en-US" sz="4400" dirty="0" err="1" smtClean="0">
                <a:latin typeface="Arial Narrow" pitchFamily="34" charset="0"/>
              </a:rPr>
              <a:t>P.Devi</a:t>
            </a:r>
            <a:r>
              <a:rPr lang="en-US" sz="4400" dirty="0" smtClean="0">
                <a:latin typeface="Arial Narrow" pitchFamily="34" charset="0"/>
              </a:rPr>
              <a:t>(AP23110011419)</a:t>
            </a:r>
          </a:p>
          <a:p>
            <a:pPr>
              <a:buNone/>
            </a:pPr>
            <a:r>
              <a:rPr lang="en-US" sz="4400" dirty="0" smtClean="0">
                <a:latin typeface="Arial Narrow" pitchFamily="34" charset="0"/>
              </a:rPr>
              <a:t>  </a:t>
            </a:r>
            <a:r>
              <a:rPr lang="en-US" sz="4400" dirty="0" err="1" smtClean="0">
                <a:latin typeface="Arial Narrow" pitchFamily="34" charset="0"/>
              </a:rPr>
              <a:t>S.Ruhi</a:t>
            </a:r>
            <a:r>
              <a:rPr lang="en-US" sz="4400" dirty="0" smtClean="0">
                <a:latin typeface="Arial Narrow" pitchFamily="34" charset="0"/>
              </a:rPr>
              <a:t>(AP23110011443)</a:t>
            </a:r>
          </a:p>
          <a:p>
            <a:pPr>
              <a:buNone/>
            </a:pP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M.Jahnavi</a:t>
            </a:r>
            <a:r>
              <a:rPr lang="en-US" sz="4400" dirty="0" smtClean="0">
                <a:latin typeface="Arial Narrow" pitchFamily="34" charset="0"/>
              </a:rPr>
              <a:t>(AP23110011445</a:t>
            </a:r>
            <a:r>
              <a:rPr lang="en-US" sz="4400" dirty="0" smtClean="0">
                <a:latin typeface="Matura MT Script Capitals" pitchFamily="66" charset="0"/>
              </a:rPr>
              <a:t>)</a:t>
            </a:r>
            <a:endParaRPr lang="en-US" sz="4400" dirty="0">
              <a:latin typeface="Matura MT Script Capital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Narrow" pitchFamily="34" charset="0"/>
              </a:rPr>
              <a:t>Thank you!</a:t>
            </a:r>
            <a:endParaRPr lang="en-US" sz="9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Narrow" pitchFamily="34" charset="0"/>
              </a:rPr>
              <a:t>Encapsulation</a:t>
            </a: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Matura MT Script Capitals" pitchFamily="66" charset="0"/>
              </a:rPr>
              <a:t>  </a:t>
            </a:r>
            <a:r>
              <a:rPr lang="en-US" sz="4400" dirty="0" smtClean="0">
                <a:latin typeface="Arial Narrow" pitchFamily="34" charset="0"/>
              </a:rPr>
              <a:t>The </a:t>
            </a:r>
            <a:r>
              <a:rPr lang="en-US" sz="4400" dirty="0" smtClean="0">
                <a:latin typeface="Arial Narrow" pitchFamily="34" charset="0"/>
              </a:rPr>
              <a:t>Library class encapsulates data </a:t>
            </a:r>
            <a:r>
              <a:rPr lang="en-US" sz="4400" dirty="0" smtClean="0">
                <a:latin typeface="Arial Narrow" pitchFamily="34" charset="0"/>
              </a:rPr>
              <a:t>and methods. </a:t>
            </a:r>
            <a:r>
              <a:rPr lang="en-US" sz="4400" dirty="0" smtClean="0">
                <a:latin typeface="Arial Narrow" pitchFamily="34" charset="0"/>
              </a:rPr>
              <a:t>Access to some of this data is controlled by using private access </a:t>
            </a:r>
            <a:r>
              <a:rPr lang="en-US" sz="4400" dirty="0" err="1" smtClean="0">
                <a:latin typeface="Arial Narrow" pitchFamily="34" charset="0"/>
              </a:rPr>
              <a:t>specifiers</a:t>
            </a:r>
            <a:r>
              <a:rPr lang="en-US" sz="4400" dirty="0" smtClean="0">
                <a:latin typeface="Arial Narrow" pitchFamily="34" charset="0"/>
              </a:rPr>
              <a:t>, allowing interaction through public methods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Narrow" pitchFamily="34" charset="0"/>
              </a:rPr>
              <a:t>Dynamic memory allocation</a:t>
            </a:r>
            <a:endParaRPr lang="en-US" sz="54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Arial Narrow" pitchFamily="34" charset="0"/>
              </a:rPr>
              <a:t>Dynamic memory is allocated using new for students and books. This allows the program to handle an arbitrary number of books and students, only limited by system memory.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Arial Narrow" pitchFamily="34" charset="0"/>
              </a:rPr>
              <a:t>Array of pointers</a:t>
            </a:r>
            <a:endParaRPr lang="en-US" sz="72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 </a:t>
            </a:r>
            <a:r>
              <a:rPr lang="en-US" sz="4800" dirty="0" smtClean="0">
                <a:latin typeface="Arial Narrow" pitchFamily="34" charset="0"/>
              </a:rPr>
              <a:t>Dynamic </a:t>
            </a:r>
            <a:r>
              <a:rPr lang="en-US" sz="4800" dirty="0" smtClean="0">
                <a:latin typeface="Arial Narrow" pitchFamily="34" charset="0"/>
              </a:rPr>
              <a:t>memory is allocated using new for students and books. This allows the program to handle an arbitrary number of books and students, only limited by system memory</a:t>
            </a:r>
            <a:r>
              <a:rPr lang="en-US" sz="4800" dirty="0" smtClean="0">
                <a:latin typeface="Matura MT Script Capitals" pitchFamily="66" charset="0"/>
              </a:rPr>
              <a:t>.</a:t>
            </a:r>
            <a:endParaRPr lang="en-US" sz="4800" dirty="0">
              <a:latin typeface="Matura MT Script Capital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rial Narrow" pitchFamily="34" charset="0"/>
              </a:rPr>
              <a:t>Hashing and hash Tables</a:t>
            </a:r>
            <a:endParaRPr lang="en-US" sz="6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Arial Narrow" pitchFamily="34" charset="0"/>
              </a:rPr>
              <a:t>  Hashing </a:t>
            </a:r>
            <a:r>
              <a:rPr lang="en-US" sz="4400" dirty="0" smtClean="0">
                <a:latin typeface="Arial Narrow" pitchFamily="34" charset="0"/>
              </a:rPr>
              <a:t>is used to locate students by their roll number efficiently. The </a:t>
            </a:r>
            <a:r>
              <a:rPr lang="en-US" sz="4400" dirty="0" err="1" smtClean="0">
                <a:latin typeface="Arial Narrow" pitchFamily="34" charset="0"/>
              </a:rPr>
              <a:t>hashFunction</a:t>
            </a:r>
            <a:r>
              <a:rPr lang="en-US" sz="4400" dirty="0" smtClean="0">
                <a:latin typeface="Arial Narrow" pitchFamily="34" charset="0"/>
              </a:rPr>
              <a:t> calculates the index in table for each student, based on their roll number </a:t>
            </a:r>
            <a:r>
              <a:rPr lang="en-US" sz="4400" dirty="0" smtClean="0">
                <a:latin typeface="Arial Narrow" pitchFamily="34" charset="0"/>
              </a:rPr>
              <a:t>modulo </a:t>
            </a:r>
            <a:r>
              <a:rPr lang="en-US" sz="4400" dirty="0" err="1" smtClean="0">
                <a:latin typeface="Arial Narrow" pitchFamily="34" charset="0"/>
              </a:rPr>
              <a:t>table_size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smtClean="0">
                <a:latin typeface="Arial Narrow" pitchFamily="34" charset="0"/>
              </a:rPr>
              <a:t>forming a basic hash table.</a:t>
            </a:r>
            <a:endParaRPr lang="en-US" sz="4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rial Narrow" pitchFamily="34" charset="0"/>
              </a:rPr>
              <a:t>Friend Functions</a:t>
            </a:r>
            <a:endParaRPr lang="en-US" sz="72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Friend </a:t>
            </a:r>
            <a:r>
              <a:rPr lang="en-US" sz="4000" dirty="0" smtClean="0">
                <a:latin typeface="Arial Narrow" pitchFamily="34" charset="0"/>
              </a:rPr>
              <a:t>functions (</a:t>
            </a:r>
            <a:r>
              <a:rPr lang="en-US" sz="4000" dirty="0" err="1" smtClean="0">
                <a:latin typeface="Arial Narrow" pitchFamily="34" charset="0"/>
              </a:rPr>
              <a:t>addBook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issueBook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returnBook</a:t>
            </a:r>
            <a:r>
              <a:rPr lang="en-US" sz="4000" dirty="0" smtClean="0">
                <a:latin typeface="Arial Narrow" pitchFamily="34" charset="0"/>
              </a:rPr>
              <a:t>) have access to the private members of the Library class. This demonstrates how friend functions can operate on private data of the class without being member functions.</a:t>
            </a:r>
            <a:endParaRPr lang="en-US" sz="4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Function overloading and constructors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Constructor </a:t>
            </a:r>
            <a:r>
              <a:rPr lang="en-US" sz="4000" dirty="0" smtClean="0">
                <a:latin typeface="Arial Narrow" pitchFamily="34" charset="0"/>
              </a:rPr>
              <a:t>overloading is used for the Student and Book </a:t>
            </a:r>
            <a:r>
              <a:rPr lang="en-US" sz="4000" dirty="0" err="1" smtClean="0">
                <a:latin typeface="Arial Narrow" pitchFamily="34" charset="0"/>
              </a:rPr>
              <a:t>structs</a:t>
            </a:r>
            <a:r>
              <a:rPr lang="en-US" sz="4000" dirty="0" smtClean="0">
                <a:latin typeface="Arial Narrow" pitchFamily="34" charset="0"/>
              </a:rPr>
              <a:t>, providing both default and parameterized constructors to initialize data</a:t>
            </a:r>
            <a:r>
              <a:rPr lang="en-US" sz="4000" dirty="0" smtClean="0">
                <a:latin typeface="Matura MT Script Capitals" pitchFamily="66" charset="0"/>
              </a:rPr>
              <a:t>.</a:t>
            </a:r>
            <a:endParaRPr lang="en-US" sz="4000" dirty="0">
              <a:latin typeface="Matura MT Script Capital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Narrow" pitchFamily="34" charset="0"/>
              </a:rPr>
              <a:t>Control Flow</a:t>
            </a:r>
            <a:endParaRPr lang="en-US" sz="60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Matura MT Script Capitals" pitchFamily="66" charset="0"/>
              </a:rPr>
              <a:t> </a:t>
            </a:r>
            <a:r>
              <a:rPr lang="en-US" sz="4400" dirty="0" smtClean="0">
                <a:latin typeface="Arial Narrow" pitchFamily="34" charset="0"/>
              </a:rPr>
              <a:t>Conditionals </a:t>
            </a:r>
            <a:r>
              <a:rPr lang="en-US" sz="4400" dirty="0" smtClean="0">
                <a:latin typeface="Arial Narrow" pitchFamily="34" charset="0"/>
              </a:rPr>
              <a:t>(if and else statements) and loops are used to control program flow. For instance, for loops are used to iterate through books, and if statements check conditions like book availability.</a:t>
            </a:r>
            <a:endParaRPr lang="en-US" sz="4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556</Words>
  <Application>Microsoft Office PowerPoint</Application>
  <PresentationFormat>On-screen Show (4:3)</PresentationFormat>
  <Paragraphs>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Library Management systems.</vt:lpstr>
      <vt:lpstr> Class and Struct UsageClasses:  </vt:lpstr>
      <vt:lpstr>Encapsulation</vt:lpstr>
      <vt:lpstr>Dynamic memory allocation</vt:lpstr>
      <vt:lpstr>Array of pointers</vt:lpstr>
      <vt:lpstr>Hashing and hash Tables</vt:lpstr>
      <vt:lpstr>Friend Functions</vt:lpstr>
      <vt:lpstr>Function overloading and constructors</vt:lpstr>
      <vt:lpstr>Control Flow</vt:lpstr>
      <vt:lpstr>Error Handling and User Feedback</vt:lpstr>
      <vt:lpstr>Pointer Operations</vt:lpstr>
      <vt:lpstr>Friendship in Classes</vt:lpstr>
      <vt:lpstr>Function Modularization</vt:lpstr>
      <vt:lpstr>Object-Oriented programming principles</vt:lpstr>
      <vt:lpstr>Data Abstraction</vt:lpstr>
      <vt:lpstr>These concepts work together to create a simplified library management system, highlighting the effective use of C++'s object-oriented and memory management capabilities.</vt:lpstr>
      <vt:lpstr>The Code</vt:lpstr>
      <vt:lpstr>Slide 18</vt:lpstr>
      <vt:lpstr>Slide 19</vt:lpstr>
      <vt:lpstr>Slide 20</vt:lpstr>
      <vt:lpstr>Slide 21</vt:lpstr>
      <vt:lpstr>Slide 22</vt:lpstr>
      <vt:lpstr>Slide 23</vt:lpstr>
      <vt:lpstr>The  Output</vt:lpstr>
      <vt:lpstr>Slide 25</vt:lpstr>
      <vt:lpstr>Group Members.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systems.</dc:title>
  <dc:creator>User</dc:creator>
  <cp:lastModifiedBy>User</cp:lastModifiedBy>
  <cp:revision>6</cp:revision>
  <dcterms:created xsi:type="dcterms:W3CDTF">2024-11-19T07:13:03Z</dcterms:created>
  <dcterms:modified xsi:type="dcterms:W3CDTF">2024-11-20T17:29:39Z</dcterms:modified>
</cp:coreProperties>
</file>