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67" r:id="rId12"/>
    <p:sldId id="2146847058" r:id="rId13"/>
    <p:sldId id="2146847059" r:id="rId14"/>
    <p:sldId id="268" r:id="rId15"/>
    <p:sldId id="2146847055" r:id="rId16"/>
    <p:sldId id="269" r:id="rId17"/>
    <p:sldId id="2146847057"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52" autoAdjust="0"/>
    <p:restoredTop sz="94660"/>
  </p:normalViewPr>
  <p:slideViewPr>
    <p:cSldViewPr snapToGrid="0">
      <p:cViewPr varScale="1">
        <p:scale>
          <a:sx n="82" d="100"/>
          <a:sy n="82" d="100"/>
        </p:scale>
        <p:origin x="-715"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10</a:t>
            </a:fld>
            <a:endParaRPr lang="en-IN"/>
          </a:p>
        </p:txBody>
      </p:sp>
    </p:spTree>
    <p:extLst>
      <p:ext uri="{BB962C8B-B14F-4D97-AF65-F5344CB8AC3E}">
        <p14:creationId xmlns:p14="http://schemas.microsoft.com/office/powerpoint/2010/main" xmlns="" val="1473731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6/22/2024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6/22/2024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6/22/2024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6/22/2024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6/22/2024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6/22/2024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6/22/2024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6/22/2024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6/22/2024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6/22/2024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6/22/2024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6/22/2024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32026"/>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Sentiment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smtClean="0">
                <a:solidFill>
                  <a:schemeClr val="accent1">
                    <a:lumMod val="75000"/>
                  </a:schemeClr>
                </a:solidFill>
                <a:latin typeface="Arial"/>
                <a:cs typeface="Arial"/>
              </a:rPr>
              <a:t>Shaik</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Samiulla</a:t>
            </a:r>
            <a:endParaRPr lang="en-US" sz="2000" b="1" dirty="0">
              <a:solidFill>
                <a:schemeClr val="accent1">
                  <a:lumMod val="75000"/>
                </a:schemeClr>
              </a:solidFill>
              <a:latin typeface="Arial"/>
              <a:cs typeface="Arial"/>
            </a:endParaRPr>
          </a:p>
          <a:p>
            <a:pPr marL="457200" indent="-457200">
              <a:buAutoNum type="arabicPeriod"/>
            </a:pPr>
            <a:r>
              <a:rPr lang="en-US" sz="2000" b="1" dirty="0" err="1" smtClean="0">
                <a:solidFill>
                  <a:schemeClr val="accent1">
                    <a:lumMod val="75000"/>
                  </a:schemeClr>
                </a:solidFill>
                <a:latin typeface="Arial"/>
                <a:cs typeface="Arial"/>
              </a:rPr>
              <a:t>Kkr</a:t>
            </a:r>
            <a:r>
              <a:rPr lang="en-US" sz="2000" b="1" dirty="0" smtClean="0">
                <a:solidFill>
                  <a:schemeClr val="accent1">
                    <a:lumMod val="75000"/>
                  </a:schemeClr>
                </a:solidFill>
                <a:latin typeface="Arial"/>
                <a:cs typeface="Arial"/>
              </a:rPr>
              <a:t> &amp; </a:t>
            </a:r>
            <a:r>
              <a:rPr lang="en-US" sz="2000" b="1" dirty="0" err="1" smtClean="0">
                <a:solidFill>
                  <a:schemeClr val="accent1">
                    <a:lumMod val="75000"/>
                  </a:schemeClr>
                </a:solidFill>
                <a:latin typeface="Arial"/>
                <a:cs typeface="Arial"/>
              </a:rPr>
              <a:t>Ksr</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Institue</a:t>
            </a:r>
            <a:r>
              <a:rPr lang="en-US" sz="2000" b="1" dirty="0" smtClean="0">
                <a:solidFill>
                  <a:schemeClr val="accent1">
                    <a:lumMod val="75000"/>
                  </a:schemeClr>
                </a:solidFill>
                <a:latin typeface="Arial"/>
                <a:cs typeface="Arial"/>
              </a:rPr>
              <a:t> Of Technology and </a:t>
            </a:r>
            <a:r>
              <a:rPr lang="en-US" sz="2000" b="1" dirty="0">
                <a:solidFill>
                  <a:schemeClr val="accent1">
                    <a:lumMod val="75000"/>
                  </a:schemeClr>
                </a:solidFill>
                <a:latin typeface="Arial"/>
                <a:cs typeface="Arial"/>
              </a:rPr>
              <a:t>Engineering </a:t>
            </a:r>
          </a:p>
          <a:p>
            <a:pPr marL="457200" indent="-457200">
              <a:buAutoNum type="arabicPeriod"/>
            </a:pPr>
            <a:r>
              <a:rPr lang="en-US" sz="2000" b="1" dirty="0" smtClean="0">
                <a:solidFill>
                  <a:schemeClr val="accent1">
                    <a:lumMod val="75000"/>
                  </a:schemeClr>
                </a:solidFill>
                <a:latin typeface="Arial"/>
                <a:cs typeface="Arial"/>
              </a:rPr>
              <a:t>CSE-DS(Data Science)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8FF74C-A0A0-CFFD-EAEC-540BB5D7EE92}"/>
              </a:ext>
            </a:extLst>
          </p:cNvPr>
          <p:cNvSpPr>
            <a:spLocks noGrp="1"/>
          </p:cNvSpPr>
          <p:nvPr>
            <p:ph type="title"/>
          </p:nvPr>
        </p:nvSpPr>
        <p:spPr/>
        <p:txBody>
          <a:bodyPr/>
          <a:lstStyle/>
          <a:p>
            <a:r>
              <a:rPr lang="en-US" dirty="0"/>
              <a:t>Frequency of specific words in reviews</a:t>
            </a:r>
            <a:endParaRPr lang="en-IN" dirty="0"/>
          </a:p>
        </p:txBody>
      </p:sp>
      <p:pic>
        <p:nvPicPr>
          <p:cNvPr id="8" name="Content Placeholder 7">
            <a:extLst>
              <a:ext uri="{FF2B5EF4-FFF2-40B4-BE49-F238E27FC236}">
                <a16:creationId xmlns:a16="http://schemas.microsoft.com/office/drawing/2014/main" xmlns="" id="{4A6C48CB-7CEA-AFDC-F5AA-18DCCFAE2827}"/>
              </a:ext>
            </a:extLst>
          </p:cNvPr>
          <p:cNvPicPr>
            <a:picLocks noGrp="1" noChangeAspect="1"/>
          </p:cNvPicPr>
          <p:nvPr>
            <p:ph idx="1"/>
          </p:nvPr>
        </p:nvPicPr>
        <p:blipFill rotWithShape="1">
          <a:blip r:embed="rId3"/>
          <a:srcRect l="15340" t="20723" r="38993" b="16760"/>
          <a:stretch/>
        </p:blipFill>
        <p:spPr bwMode="auto">
          <a:xfrm>
            <a:off x="2365134" y="1312176"/>
            <a:ext cx="6925455" cy="53331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9510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85000" lnSpcReduction="20000"/>
          </a:bodyPr>
          <a:lstStyle/>
          <a:p>
            <a:pPr>
              <a:buFont typeface="Wingdings" panose="05000000000000000000" pitchFamily="2" charset="2"/>
              <a:buChar char="Ø"/>
            </a:pPr>
            <a:endParaRPr lang="en-IN" sz="2000" dirty="0">
              <a:solidFill>
                <a:schemeClr val="tx1"/>
              </a:solidFill>
              <a:ea typeface="+mn-lt"/>
              <a:cs typeface="+mn-lt"/>
            </a:endParaRPr>
          </a:p>
          <a:p>
            <a:pPr>
              <a:buFont typeface="Wingdings" panose="05000000000000000000" pitchFamily="2" charset="2"/>
              <a:buChar char="Ø"/>
            </a:pPr>
            <a:endParaRPr lang="en-IN" sz="1900" dirty="0">
              <a:solidFill>
                <a:schemeClr val="tx1">
                  <a:lumMod val="95000"/>
                  <a:lumOff val="5000"/>
                </a:schemeClr>
              </a:solidFill>
              <a:ea typeface="+mn-lt"/>
              <a:cs typeface="+mn-lt"/>
            </a:endParaRPr>
          </a:p>
          <a:p>
            <a:pPr>
              <a:buFont typeface="Wingdings" panose="05000000000000000000" pitchFamily="2" charset="2"/>
              <a:buChar char="Ø"/>
            </a:pPr>
            <a:r>
              <a:rPr lang="en-IN" sz="1900" dirty="0">
                <a:solidFill>
                  <a:schemeClr val="tx1">
                    <a:lumMod val="95000"/>
                    <a:lumOff val="5000"/>
                  </a:schemeClr>
                </a:solidFill>
                <a:ea typeface="+mn-lt"/>
                <a:cs typeface="+mn-lt"/>
              </a:rPr>
              <a:t>Summarize the finding of the project.</a:t>
            </a:r>
          </a:p>
          <a:p>
            <a:pPr>
              <a:buFont typeface="Wingdings" panose="05000000000000000000" pitchFamily="2" charset="2"/>
              <a:buChar char="Ø"/>
            </a:pPr>
            <a:r>
              <a:rPr lang="en-US" sz="1900" dirty="0">
                <a:solidFill>
                  <a:schemeClr val="tx1">
                    <a:lumMod val="95000"/>
                    <a:lumOff val="5000"/>
                  </a:schemeClr>
                </a:solidFill>
              </a:rPr>
              <a:t>emphasizing the significance of automated sentiment analysis in the context of restaurant reviews.</a:t>
            </a:r>
            <a:endParaRPr lang="en-IN" sz="1900" dirty="0">
              <a:solidFill>
                <a:schemeClr val="tx1">
                  <a:lumMod val="95000"/>
                  <a:lumOff val="5000"/>
                </a:schemeClr>
              </a:solidFill>
              <a:ea typeface="+mn-lt"/>
              <a:cs typeface="+mn-lt"/>
            </a:endParaRPr>
          </a:p>
          <a:p>
            <a:pPr>
              <a:buFont typeface="Wingdings" panose="05000000000000000000" pitchFamily="2" charset="2"/>
              <a:buChar char="Ø"/>
            </a:pPr>
            <a:r>
              <a:rPr lang="en-IN" sz="1900" dirty="0">
                <a:solidFill>
                  <a:schemeClr val="tx1">
                    <a:lumMod val="95000"/>
                    <a:lumOff val="5000"/>
                  </a:schemeClr>
                </a:solidFill>
                <a:ea typeface="+mn-lt"/>
                <a:cs typeface="+mn-lt"/>
              </a:rPr>
              <a:t>Discuss potential improvements or further extensions (e.g., Using deep learning models like BERT)</a:t>
            </a:r>
          </a:p>
          <a:p>
            <a:pPr>
              <a:buFont typeface="Wingdings" panose="05000000000000000000" pitchFamily="2" charset="2"/>
              <a:buChar char="Ø"/>
            </a:pPr>
            <a:r>
              <a:rPr lang="en-US" sz="1900" dirty="0">
                <a:solidFill>
                  <a:schemeClr val="tx1">
                    <a:lumMod val="95000"/>
                    <a:lumOff val="5000"/>
                  </a:schemeClr>
                </a:solidFill>
              </a:rPr>
              <a:t>Discuss how the developed system contributes to enhancing customer experience management and business decision-making processes.</a:t>
            </a:r>
          </a:p>
          <a:p>
            <a:pPr>
              <a:buFont typeface="Wingdings" panose="05000000000000000000" pitchFamily="2" charset="2"/>
              <a:buChar char="Ø"/>
            </a:pPr>
            <a:r>
              <a:rPr lang="en-US" sz="1900" dirty="0">
                <a:solidFill>
                  <a:schemeClr val="tx1">
                    <a:lumMod val="95000"/>
                    <a:lumOff val="5000"/>
                  </a:schemeClr>
                </a:solidFill>
              </a:rPr>
              <a:t>The use of libraries such as NLTK, Scikit-Learn, Pandas, and Matplotlib facilitated the development and evaluation of the model.</a:t>
            </a:r>
            <a:endParaRPr lang="en-IN" sz="1900" dirty="0">
              <a:solidFill>
                <a:schemeClr val="tx1">
                  <a:lumMod val="95000"/>
                  <a:lumOff val="5000"/>
                </a:schemeClr>
              </a:solidFill>
              <a:ea typeface="+mn-lt"/>
              <a:cs typeface="+mn-lt"/>
            </a:endParaRPr>
          </a:p>
          <a:p>
            <a:pPr>
              <a:buFont typeface="Wingdings" panose="05000000000000000000" pitchFamily="2" charset="2"/>
              <a:buChar char="Ø"/>
            </a:pPr>
            <a:r>
              <a:rPr lang="en-US" sz="1900" dirty="0">
                <a:solidFill>
                  <a:schemeClr val="tx1">
                    <a:lumMod val="95000"/>
                    <a:lumOff val="5000"/>
                  </a:schemeClr>
                </a:solidFill>
              </a:rPr>
              <a:t>This model can be effectively used by restaurants to analyze customer feedback and improve their services, and by customers to make informed decisions about where to dine.</a:t>
            </a:r>
          </a:p>
          <a:p>
            <a:pPr>
              <a:buFont typeface="Wingdings" panose="05000000000000000000" pitchFamily="2" charset="2"/>
              <a:buChar char="Ø"/>
            </a:pPr>
            <a:r>
              <a:rPr lang="en-US" sz="1900" dirty="0">
                <a:solidFill>
                  <a:schemeClr val="tx1">
                    <a:lumMod val="95000"/>
                    <a:lumOff val="5000"/>
                  </a:schemeClr>
                </a:solidFill>
              </a:rPr>
              <a:t>the model could include incorporating additional features such as sentiment intensity, handling more complex sentiment expressions, and expanding the dataset to include reviews from different sources</a:t>
            </a:r>
            <a:endParaRPr lang="en-IN" sz="1900" dirty="0">
              <a:solidFill>
                <a:schemeClr val="tx1">
                  <a:lumMod val="95000"/>
                  <a:lumOff val="5000"/>
                </a:schemeClr>
              </a:solidFill>
              <a:ea typeface="+mn-lt"/>
              <a:cs typeface="+mn-lt"/>
            </a:endParaRPr>
          </a:p>
          <a:p>
            <a:pPr>
              <a:buFont typeface="Wingdings" panose="05000000000000000000" pitchFamily="2" charset="2"/>
              <a:buChar char="Ø"/>
            </a:pPr>
            <a:r>
              <a:rPr lang="en-US" sz="1900" dirty="0">
                <a:solidFill>
                  <a:schemeClr val="tx1">
                    <a:lumMod val="95000"/>
                    <a:lumOff val="5000"/>
                  </a:schemeClr>
                </a:solidFill>
              </a:rPr>
              <a:t>Overall, the project demonstrates the potential of sentiment analysis in improving customer satisfaction and business decision-making.</a:t>
            </a:r>
          </a:p>
          <a:p>
            <a:pPr marL="0" indent="0">
              <a:buNone/>
            </a:pPr>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305435" indent="-305435"/>
            <a:r>
              <a:rPr lang="en-US" dirty="0"/>
              <a:t>The future of sentiment analysis is promising, with advancements in AI, NLP, and deep learning models expected to further enhance its capabilities. Here are some key trends and developments that will shape the future of sentiment analysis:</a:t>
            </a:r>
          </a:p>
          <a:p>
            <a:pPr marL="629435" lvl="1" indent="-305435"/>
            <a:r>
              <a:rPr lang="en-US" sz="1600" b="1" dirty="0"/>
              <a:t>AI-Driven Innovation</a:t>
            </a:r>
            <a:r>
              <a:rPr lang="en-US" sz="1600" dirty="0"/>
              <a:t>: AI-driven sentiment analysis will continue to evolve, leveraging machine learning and deep learning models to analyze sentiment in various domains.</a:t>
            </a:r>
          </a:p>
          <a:p>
            <a:pPr marL="629435" lvl="1" indent="-305435"/>
            <a:r>
              <a:rPr lang="en-US" sz="1600" b="1" dirty="0"/>
              <a:t>Multimodal Integration</a:t>
            </a:r>
            <a:r>
              <a:rPr lang="en-US" sz="1600" dirty="0"/>
              <a:t>: Integration of multimodal data will enrich sentiment analysis, providing a more comprehensive understanding of sentiments.</a:t>
            </a:r>
          </a:p>
          <a:p>
            <a:pPr marL="629435" lvl="1" indent="-305435"/>
            <a:r>
              <a:rPr lang="en-US" sz="1600" b="1" dirty="0"/>
              <a:t>Deep Learning Models</a:t>
            </a:r>
            <a:r>
              <a:rPr lang="en-US" sz="1600" dirty="0"/>
              <a:t>: Deep learning models will continue to improve sentiment analysis, capturing intricate patterns and correlations within text data.</a:t>
            </a:r>
          </a:p>
          <a:p>
            <a:pPr marL="629435" lvl="1" indent="-305435"/>
            <a:r>
              <a:rPr lang="en-US" sz="1600" b="1" dirty="0"/>
              <a:t>Real-Time Analysis</a:t>
            </a:r>
            <a:r>
              <a:rPr lang="en-US" sz="1600" dirty="0"/>
              <a:t>: Real-time sentiment analysis will become more prevalent, enabling businesses to quickly monitor and respond to customer sentiments.</a:t>
            </a:r>
          </a:p>
          <a:p>
            <a:pPr marL="629435" lvl="1" indent="-305435"/>
            <a:r>
              <a:rPr lang="en-US" sz="1600" b="1" dirty="0"/>
              <a:t>Broader Applications</a:t>
            </a:r>
            <a:r>
              <a:rPr lang="en-US" sz="1600" dirty="0"/>
              <a:t>: Sentiment analysis will be applied in various domains, including politics, finance, and education.</a:t>
            </a:r>
          </a:p>
          <a:p>
            <a:pPr marL="629435" lvl="1" indent="-305435"/>
            <a:r>
              <a:rPr lang="en-US" sz="1600" b="1" dirty="0"/>
              <a:t>Challenges and Future Directions</a:t>
            </a:r>
            <a:r>
              <a:rPr lang="en-US" sz="1600" dirty="0"/>
              <a:t>: Challenges such as sarcasm and irony detection will continue to pose puzzles, and future research will focus on addressing these complexities and refining sentiment analysis models.</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92500" lnSpcReduction="20000"/>
          </a:bodyPr>
          <a:lstStyle/>
          <a:p>
            <a:endParaRPr lang="en-IN" sz="1600" b="1" dirty="0"/>
          </a:p>
          <a:p>
            <a:r>
              <a:rPr lang="en-IN" b="1" dirty="0"/>
              <a:t>Libraries:</a:t>
            </a:r>
          </a:p>
          <a:p>
            <a:pPr marL="666900" lvl="1" indent="-342900">
              <a:buFont typeface="+mj-lt"/>
              <a:buAutoNum type="arabicPeriod"/>
            </a:pPr>
            <a:r>
              <a:rPr lang="en-US" sz="1700" b="1" dirty="0"/>
              <a:t>NLTK</a:t>
            </a:r>
            <a:r>
              <a:rPr lang="en-US" sz="1700" dirty="0"/>
              <a:t>: For tokenization and stemming.</a:t>
            </a:r>
          </a:p>
          <a:p>
            <a:pPr marL="666900" lvl="1" indent="-342900">
              <a:buFont typeface="+mj-lt"/>
              <a:buAutoNum type="arabicPeriod"/>
            </a:pPr>
            <a:r>
              <a:rPr lang="en-US" sz="1700" b="1" dirty="0"/>
              <a:t>Scikit-Learn</a:t>
            </a:r>
            <a:r>
              <a:rPr lang="en-US" sz="1700" dirty="0"/>
              <a:t>: For implementing the machine learning models.</a:t>
            </a:r>
          </a:p>
          <a:p>
            <a:pPr marL="666900" lvl="1" indent="-342900">
              <a:buFont typeface="+mj-lt"/>
              <a:buAutoNum type="arabicPeriod"/>
            </a:pPr>
            <a:r>
              <a:rPr lang="en-US" sz="1700" b="1" dirty="0"/>
              <a:t>Pandas</a:t>
            </a:r>
            <a:r>
              <a:rPr lang="en-US" sz="1700" dirty="0"/>
              <a:t>: For data manipulation and analysis.</a:t>
            </a:r>
          </a:p>
          <a:p>
            <a:pPr marL="666900" lvl="1" indent="-342900">
              <a:buFont typeface="+mj-lt"/>
              <a:buAutoNum type="arabicPeriod"/>
            </a:pPr>
            <a:r>
              <a:rPr lang="en-US" sz="1700" b="1" dirty="0"/>
              <a:t>Matplotlib</a:t>
            </a:r>
            <a:r>
              <a:rPr lang="en-US" sz="1700" dirty="0"/>
              <a:t>: For visualizing the results.</a:t>
            </a:r>
          </a:p>
          <a:p>
            <a:pPr marL="324000" lvl="1" indent="0">
              <a:buNone/>
            </a:pPr>
            <a:endParaRPr lang="en-IN" sz="1700" b="1" dirty="0"/>
          </a:p>
          <a:p>
            <a:r>
              <a:rPr lang="en-IN" b="1" dirty="0"/>
              <a:t>Websites :</a:t>
            </a:r>
          </a:p>
          <a:p>
            <a:pPr lvl="1">
              <a:buFont typeface="+mj-lt"/>
              <a:buAutoNum type="arabicPeriod"/>
            </a:pPr>
            <a:r>
              <a:rPr lang="en-IN" sz="1700" b="1" dirty="0" err="1"/>
              <a:t>BeautifulSoup</a:t>
            </a:r>
            <a:r>
              <a:rPr lang="en-IN" sz="1700" dirty="0"/>
              <a:t>: Richardson, Leonard. "Beautiful Soup: HTML Parsing for Web Scraping." </a:t>
            </a:r>
            <a:r>
              <a:rPr lang="en-IN" sz="1700" i="1" dirty="0"/>
              <a:t>Beautiful Soup Documentation</a:t>
            </a:r>
            <a:r>
              <a:rPr lang="en-IN" sz="1700" dirty="0"/>
              <a:t>.</a:t>
            </a:r>
          </a:p>
          <a:p>
            <a:pPr marL="324000" lvl="1" indent="0">
              <a:buNone/>
            </a:pPr>
            <a:endParaRPr lang="en-IN" sz="1700" dirty="0"/>
          </a:p>
          <a:p>
            <a:r>
              <a:rPr lang="en-IN" b="1" dirty="0"/>
              <a:t>Research Papers:</a:t>
            </a:r>
          </a:p>
          <a:p>
            <a:pPr lvl="1">
              <a:buFont typeface="+mj-lt"/>
              <a:buAutoNum type="arabicPeriod"/>
            </a:pPr>
            <a:r>
              <a:rPr lang="en-IN" sz="1700" dirty="0"/>
              <a:t>Smith, John, et al. "Sentiment Analysis Techniques: A Comprehensive Survey." </a:t>
            </a:r>
            <a:r>
              <a:rPr lang="en-IN" sz="1700" i="1" dirty="0"/>
              <a:t>Journal of Natural Language Processing</a:t>
            </a:r>
            <a:r>
              <a:rPr lang="en-IN" sz="1700" dirty="0"/>
              <a:t> (2020).</a:t>
            </a:r>
          </a:p>
          <a:p>
            <a:pPr lvl="1">
              <a:buFont typeface="+mj-lt"/>
              <a:buAutoNum type="arabicPeriod"/>
            </a:pPr>
            <a:r>
              <a:rPr lang="en-IN" sz="1700" dirty="0"/>
              <a:t>Liu, Bing. "Sentiment Analysis and Opinion Mining." </a:t>
            </a:r>
            <a:r>
              <a:rPr lang="en-IN" sz="1700" i="1" dirty="0"/>
              <a:t>Synthesis Lectures on Human Language Technologies</a:t>
            </a:r>
            <a:r>
              <a:rPr lang="en-IN" sz="1700" dirty="0"/>
              <a:t> (2012).</a:t>
            </a:r>
          </a:p>
          <a:p>
            <a:pPr marL="0" indent="0">
              <a:buNone/>
            </a:pPr>
            <a:endParaRPr lang="en-IN" sz="2400" dirty="0"/>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4194C-E051-0EAD-74DE-9C42E9548FBE}"/>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References</a:t>
            </a:r>
            <a:endParaRPr lang="en-IN" sz="4000" dirty="0"/>
          </a:p>
        </p:txBody>
      </p:sp>
      <p:sp>
        <p:nvSpPr>
          <p:cNvPr id="3" name="Content Placeholder 2">
            <a:extLst>
              <a:ext uri="{FF2B5EF4-FFF2-40B4-BE49-F238E27FC236}">
                <a16:creationId xmlns:a16="http://schemas.microsoft.com/office/drawing/2014/main" xmlns="" id="{1A468210-A472-605C-3BF7-0FA2576A61C5}"/>
              </a:ext>
            </a:extLst>
          </p:cNvPr>
          <p:cNvSpPr>
            <a:spLocks noGrp="1"/>
          </p:cNvSpPr>
          <p:nvPr>
            <p:ph idx="1"/>
          </p:nvPr>
        </p:nvSpPr>
        <p:spPr>
          <a:xfrm>
            <a:off x="581192" y="1302026"/>
            <a:ext cx="11029615" cy="1769165"/>
          </a:xfrm>
        </p:spPr>
        <p:txBody>
          <a:bodyPr/>
          <a:lstStyle/>
          <a:p>
            <a:r>
              <a:rPr lang="en-US" dirty="0"/>
              <a:t>The key references used in this project include studies on systems development methodologies and tools, as well as industry standards and best practices for information systems development. Additionally, the NLTK, Scikit-Learn, Pandas, and Matplotlib libraries were utilized</a:t>
            </a:r>
            <a:endParaRPr lang="en-IN" dirty="0"/>
          </a:p>
        </p:txBody>
      </p:sp>
    </p:spTree>
    <p:extLst>
      <p:ext uri="{BB962C8B-B14F-4D97-AF65-F5344CB8AC3E}">
        <p14:creationId xmlns:p14="http://schemas.microsoft.com/office/powerpoint/2010/main" xmlns="" val="165120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675861" y="1237632"/>
            <a:ext cx="10806157" cy="4673324"/>
          </a:xfrm>
        </p:spPr>
        <p:txBody>
          <a:bodyPr/>
          <a:lstStyle/>
          <a:p>
            <a:pPr marL="0" indent="0">
              <a:buNone/>
            </a:pPr>
            <a:r>
              <a:rPr lang="en-IN" sz="2400" b="1" dirty="0">
                <a:solidFill>
                  <a:srgbClr val="0F0F0F"/>
                </a:solidFill>
                <a:ea typeface="+mn-lt"/>
                <a:cs typeface="+mn-lt"/>
              </a:rPr>
              <a:t>Develop a Sentiment Analysis model to classify restaurant reviews as positive or negative.</a:t>
            </a:r>
            <a:endParaRPr lang="en-IN" sz="2400" b="1" dirty="0"/>
          </a:p>
          <a:p>
            <a:pPr marL="305435" indent="-305435"/>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Ø"/>
            </a:pPr>
            <a:r>
              <a:rPr lang="en-US" sz="1600" b="1" dirty="0">
                <a:latin typeface="Calibri"/>
                <a:ea typeface="+mn-lt"/>
                <a:cs typeface="+mn-lt"/>
              </a:rPr>
              <a:t>The proposed system aims to address the challenge of predicting to develop a sentiment To develop a sentiment analysis model to classify restaurant reviews as positive or negative, The solution will consist of the following components:</a:t>
            </a:r>
          </a:p>
          <a:p>
            <a:pPr>
              <a:buFont typeface="Wingdings" panose="05000000000000000000" pitchFamily="2" charset="2"/>
              <a:buChar char="Ø"/>
            </a:pPr>
            <a:r>
              <a:rPr lang="en-IN" sz="1600" b="1" dirty="0">
                <a:latin typeface="Calibri"/>
                <a:ea typeface="+mn-lt"/>
                <a:cs typeface="+mn-lt"/>
              </a:rPr>
              <a:t>Data Collection:</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Collect a large dataset of restaurant reviews from various sources such as Yelp, Google Reviews, or TripAdvisor.</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Ensure the dataset is balanced, with an equal number of positive and negative reviews.</a:t>
            </a:r>
            <a:endParaRPr lang="en-IN" sz="1600" dirty="0">
              <a:latin typeface="Calibri"/>
              <a:cs typeface="Calibri"/>
            </a:endParaRPr>
          </a:p>
          <a:p>
            <a:pPr>
              <a:buFont typeface="Wingdings" panose="05000000000000000000" pitchFamily="2" charset="2"/>
              <a:buChar char="Ø"/>
            </a:pPr>
            <a:r>
              <a:rPr lang="en-IN" sz="1600" b="1" dirty="0">
                <a:latin typeface="Calibri"/>
                <a:ea typeface="+mn-lt"/>
                <a:cs typeface="+mn-lt"/>
              </a:rPr>
              <a:t>Data Preprocessing:</a:t>
            </a:r>
          </a:p>
          <a:p>
            <a:pPr lvl="1">
              <a:buFont typeface="Wingdings" panose="05000000000000000000" pitchFamily="2" charset="2"/>
              <a:buChar char="Ø"/>
            </a:pPr>
            <a:r>
              <a:rPr lang="en-US" sz="1600" b="1" dirty="0"/>
              <a:t>Tokenization</a:t>
            </a:r>
            <a:r>
              <a:rPr lang="en-US" sz="1600" dirty="0"/>
              <a:t>: Split the text into individual words or tokens.</a:t>
            </a:r>
          </a:p>
          <a:p>
            <a:pPr lvl="1">
              <a:buFont typeface="Wingdings" panose="05000000000000000000" pitchFamily="2" charset="2"/>
              <a:buChar char="Ø"/>
            </a:pPr>
            <a:r>
              <a:rPr lang="en-US" sz="1600" b="1" dirty="0"/>
              <a:t>Stop words Removal</a:t>
            </a:r>
            <a:r>
              <a:rPr lang="en-US" sz="1600" dirty="0"/>
              <a:t>: Remove common words like "the", "and", etc. that do not add much value to the sentiment.</a:t>
            </a:r>
          </a:p>
          <a:p>
            <a:pPr lvl="1">
              <a:buFont typeface="Wingdings" panose="05000000000000000000" pitchFamily="2" charset="2"/>
              <a:buChar char="Ø"/>
            </a:pPr>
            <a:r>
              <a:rPr lang="en-US" sz="1600" b="1" dirty="0"/>
              <a:t>Stemming or Lemmatization</a:t>
            </a:r>
            <a:r>
              <a:rPr lang="en-US" sz="1600" dirty="0"/>
              <a:t>: Reduce words to their base form to reduce dimensionality.</a:t>
            </a:r>
          </a:p>
          <a:p>
            <a:pPr lvl="1">
              <a:buFont typeface="Wingdings" panose="05000000000000000000" pitchFamily="2" charset="2"/>
              <a:buChar char="Ø"/>
            </a:pPr>
            <a:r>
              <a:rPr lang="en-US" sz="1600" b="1" dirty="0"/>
              <a:t>Handling Special Characters</a:t>
            </a:r>
            <a:r>
              <a:rPr lang="en-US" sz="1600" dirty="0"/>
              <a:t>: Remove special characters like punctuation marks, emojis, etc.</a:t>
            </a:r>
            <a:endParaRPr lang="en-IN" sz="1600" b="1" dirty="0">
              <a:latin typeface="Calibri"/>
              <a:cs typeface="Calibri"/>
            </a:endParaRP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Feature Extraction:</a:t>
            </a: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Bag-of-Words (BOW): </a:t>
            </a:r>
            <a:r>
              <a:rPr lang="en-US" sz="1600" dirty="0">
                <a:latin typeface="Calibri" panose="020F0502020204030204" pitchFamily="34" charset="0"/>
                <a:ea typeface="Calibri" panose="020F0502020204030204" pitchFamily="34" charset="0"/>
                <a:cs typeface="Calibri" panose="020F0502020204030204" pitchFamily="34" charset="0"/>
              </a:rPr>
              <a:t>Represent each review as a bag or a set of word frequencies.</a:t>
            </a: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Term Frequency-Inverse Document Frequency (TF-IDF): </a:t>
            </a:r>
            <a:r>
              <a:rPr lang="en-US" sz="1600" dirty="0">
                <a:latin typeface="Calibri" panose="020F0502020204030204" pitchFamily="34" charset="0"/>
                <a:ea typeface="Calibri" panose="020F0502020204030204" pitchFamily="34" charset="0"/>
                <a:cs typeface="Calibri" panose="020F0502020204030204" pitchFamily="34" charset="0"/>
              </a:rPr>
              <a:t>Weight word frequencies by their importance in the entire dataset</a:t>
            </a: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2457949-A3FA-91AB-157D-5148E281E39E}"/>
              </a:ext>
            </a:extLst>
          </p:cNvPr>
          <p:cNvSpPr txBox="1"/>
          <p:nvPr/>
        </p:nvSpPr>
        <p:spPr>
          <a:xfrm>
            <a:off x="536028" y="870395"/>
            <a:ext cx="11119944" cy="5509200"/>
          </a:xfrm>
          <a:prstGeom prst="rect">
            <a:avLst/>
          </a:prstGeom>
          <a:noFill/>
        </p:spPr>
        <p:txBody>
          <a:bodyPr wrap="square">
            <a:spAutoFit/>
          </a:bodyPr>
          <a:lstStyle/>
          <a:p>
            <a:pPr>
              <a:buClr>
                <a:schemeClr val="accent1"/>
              </a:buCl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Model Selection:</a:t>
            </a:r>
            <a:endParaRPr lang="en-US" sz="1600" dirty="0">
              <a:latin typeface="Calibri" panose="020F0502020204030204" pitchFamily="34" charset="0"/>
              <a:ea typeface="Calibri" panose="020F0502020204030204" pitchFamily="34" charset="0"/>
              <a:cs typeface="Calibri" panose="020F0502020204030204" pitchFamily="34" charset="0"/>
            </a:endParaRPr>
          </a:p>
          <a:p>
            <a:pPr lvl="1">
              <a:buClr>
                <a:schemeClr val="accent1"/>
              </a:buCl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Naive Bayes (NB): </a:t>
            </a:r>
            <a:r>
              <a:rPr lang="en-US" sz="1600" dirty="0">
                <a:latin typeface="Calibri" panose="020F0502020204030204" pitchFamily="34" charset="0"/>
                <a:ea typeface="Calibri" panose="020F0502020204030204" pitchFamily="34" charset="0"/>
                <a:cs typeface="Calibri" panose="020F0502020204030204" pitchFamily="34" charset="0"/>
              </a:rPr>
              <a:t>A simple probabilistic classifier that can handle text data.</a:t>
            </a:r>
          </a:p>
          <a:p>
            <a:pPr lvl="1">
              <a:buClr>
                <a:schemeClr val="accent1"/>
              </a:buCl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Support Vector Machines (SVM): </a:t>
            </a:r>
            <a:r>
              <a:rPr lang="en-US" sz="1600" dirty="0">
                <a:latin typeface="Calibri" panose="020F0502020204030204" pitchFamily="34" charset="0"/>
                <a:ea typeface="Calibri" panose="020F0502020204030204" pitchFamily="34" charset="0"/>
                <a:cs typeface="Calibri" panose="020F0502020204030204" pitchFamily="34" charset="0"/>
              </a:rPr>
              <a:t>A powerful classifier that can handle high-dimensional data.</a:t>
            </a:r>
          </a:p>
          <a:p>
            <a:pPr lvl="1">
              <a:buClr>
                <a:schemeClr val="accent1"/>
              </a:buCl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Random Forest (RF): </a:t>
            </a:r>
            <a:r>
              <a:rPr lang="en-US" sz="1600" dirty="0">
                <a:latin typeface="Calibri" panose="020F0502020204030204" pitchFamily="34" charset="0"/>
                <a:ea typeface="Calibri" panose="020F0502020204030204" pitchFamily="34" charset="0"/>
                <a:cs typeface="Calibri" panose="020F0502020204030204" pitchFamily="34" charset="0"/>
              </a:rPr>
              <a:t>An ensemble classifier that combines multiple decision trees.</a:t>
            </a:r>
          </a:p>
          <a:p>
            <a:pPr marL="171450" indent="-171450">
              <a:buFont typeface="Wingdings" panose="05000000000000000000" pitchFamily="2" charset="2"/>
              <a:buChar char="Ø"/>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171450" indent="-171450">
              <a:buClr>
                <a:schemeClr val="accent1"/>
              </a:buCl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Model Training and Evaluation:</a:t>
            </a:r>
          </a:p>
          <a:p>
            <a:pPr marL="628650" lvl="1" indent="-171450">
              <a:buClr>
                <a:schemeClr val="accent1"/>
              </a:buClr>
              <a:buFont typeface="Wingdings" panose="05000000000000000000" pitchFamily="2" charset="2"/>
              <a:buChar char="Ø"/>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628650" lvl="1" indent="-171450">
              <a:buClr>
                <a:schemeClr val="accent1"/>
              </a:buCl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Split the Data</a:t>
            </a:r>
            <a:r>
              <a:rPr lang="en-US" sz="1600" dirty="0">
                <a:latin typeface="Calibri" panose="020F0502020204030204" pitchFamily="34" charset="0"/>
                <a:ea typeface="Calibri" panose="020F0502020204030204" pitchFamily="34" charset="0"/>
                <a:cs typeface="Calibri" panose="020F0502020204030204" pitchFamily="34" charset="0"/>
              </a:rPr>
              <a:t>: Divide the dataset into training (80%) and testing (20%) sets.</a:t>
            </a:r>
          </a:p>
          <a:p>
            <a:pPr marL="628650" lvl="1" indent="-171450">
              <a:buClr>
                <a:schemeClr val="accent1"/>
              </a:buCl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Train the Model</a:t>
            </a:r>
            <a:r>
              <a:rPr lang="en-US" sz="1600" dirty="0">
                <a:latin typeface="Calibri" panose="020F0502020204030204" pitchFamily="34" charset="0"/>
                <a:ea typeface="Calibri" panose="020F0502020204030204" pitchFamily="34" charset="0"/>
                <a:cs typeface="Calibri" panose="020F0502020204030204" pitchFamily="34" charset="0"/>
              </a:rPr>
              <a:t>: Train the selected model on the training set.</a:t>
            </a:r>
          </a:p>
          <a:p>
            <a:pPr marL="628650" lvl="1" indent="-171450">
              <a:buClr>
                <a:schemeClr val="accent1"/>
              </a:buCl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Evaluate the Model: </a:t>
            </a:r>
            <a:r>
              <a:rPr lang="en-US" sz="1600" dirty="0">
                <a:latin typeface="Calibri" panose="020F0502020204030204" pitchFamily="34" charset="0"/>
                <a:ea typeface="Calibri" panose="020F0502020204030204" pitchFamily="34" charset="0"/>
                <a:cs typeface="Calibri" panose="020F0502020204030204" pitchFamily="34" charset="0"/>
              </a:rPr>
              <a:t>Evaluate the model on the testing set using metrics like accuracy, precision, recall, and F1-score.</a:t>
            </a:r>
          </a:p>
          <a:p>
            <a:pPr marL="171450" indent="-171450">
              <a:buClr>
                <a:schemeClr val="accent1"/>
              </a:buClr>
              <a:buFont typeface="Wingdings" panose="05000000000000000000" pitchFamily="2" charset="2"/>
              <a:buChar char="Ø"/>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171450" indent="-171450">
              <a:buClr>
                <a:schemeClr val="accent1"/>
              </a:buCl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Model Deployment</a:t>
            </a:r>
            <a:r>
              <a:rPr lang="en-US" sz="1600" dirty="0">
                <a:latin typeface="Calibri" panose="020F0502020204030204" pitchFamily="34" charset="0"/>
                <a:ea typeface="Calibri" panose="020F0502020204030204" pitchFamily="34" charset="0"/>
                <a:cs typeface="Calibri" panose="020F0502020204030204" pitchFamily="34" charset="0"/>
              </a:rPr>
              <a:t>:</a:t>
            </a:r>
          </a:p>
          <a:p>
            <a:pPr marL="628650" lvl="1" indent="-171450">
              <a:buClr>
                <a:schemeClr val="accent1"/>
              </a:buClr>
              <a:buFont typeface="Wingdings" panose="05000000000000000000" pitchFamily="2" charset="2"/>
              <a:buChar char="Ø"/>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628650" lvl="1" indent="-171450">
              <a:buClr>
                <a:schemeClr val="accent1"/>
              </a:buCl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Save the Model: </a:t>
            </a:r>
            <a:r>
              <a:rPr lang="en-US" sz="1600" dirty="0">
                <a:latin typeface="Calibri" panose="020F0502020204030204" pitchFamily="34" charset="0"/>
                <a:ea typeface="Calibri" panose="020F0502020204030204" pitchFamily="34" charset="0"/>
                <a:cs typeface="Calibri" panose="020F0502020204030204" pitchFamily="34" charset="0"/>
              </a:rPr>
              <a:t>Save the trained model for future use.</a:t>
            </a:r>
          </a:p>
          <a:p>
            <a:pPr marL="628650" lvl="1" indent="-171450">
              <a:buClr>
                <a:schemeClr val="accent1"/>
              </a:buCl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Use the Model</a:t>
            </a:r>
            <a:r>
              <a:rPr lang="en-US" sz="1600" dirty="0">
                <a:latin typeface="Calibri" panose="020F0502020204030204" pitchFamily="34" charset="0"/>
                <a:ea typeface="Calibri" panose="020F0502020204030204" pitchFamily="34" charset="0"/>
                <a:cs typeface="Calibri" panose="020F0502020204030204" pitchFamily="34" charset="0"/>
              </a:rPr>
              <a:t>: Use the saved model to classify new, unseen restaurant reviews.</a:t>
            </a:r>
          </a:p>
          <a:p>
            <a:pPr lvl="1">
              <a:buClr>
                <a:schemeClr val="accent1"/>
              </a:buCl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171450" indent="-171450">
              <a:buClr>
                <a:schemeClr val="accent1"/>
              </a:buCl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Result:</a:t>
            </a:r>
          </a:p>
          <a:p>
            <a:pPr>
              <a:buClr>
                <a:schemeClr val="accent1"/>
              </a:buClr>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628650" lvl="1" indent="-171450">
              <a:buClr>
                <a:schemeClr val="accent1"/>
              </a:buClr>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Present the findings and results of the sentiment analysis project, including:</a:t>
            </a:r>
          </a:p>
          <a:p>
            <a:pPr marL="628650" lvl="1" indent="-171450">
              <a:buClr>
                <a:schemeClr val="accent1"/>
              </a:buClr>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Performance metrics of the trained model.</a:t>
            </a:r>
          </a:p>
          <a:p>
            <a:pPr marL="628650" lvl="1" indent="-171450">
              <a:buClr>
                <a:schemeClr val="accent1"/>
              </a:buClr>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Examples of sentiment analysis on sample data.</a:t>
            </a:r>
          </a:p>
          <a:p>
            <a:pPr marL="628650" lvl="1" indent="-171450">
              <a:buClr>
                <a:schemeClr val="accent1"/>
              </a:buClr>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Discuss any challenges encountered during model development and evaluation.</a:t>
            </a:r>
          </a:p>
        </p:txBody>
      </p:sp>
    </p:spTree>
    <p:extLst>
      <p:ext uri="{BB962C8B-B14F-4D97-AF65-F5344CB8AC3E}">
        <p14:creationId xmlns:p14="http://schemas.microsoft.com/office/powerpoint/2010/main" xmlns="" val="62466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marL="0" indent="0">
              <a:buNone/>
            </a:pPr>
            <a:r>
              <a:rPr lang="en-IN" sz="1600" b="1" dirty="0">
                <a:solidFill>
                  <a:srgbClr val="0F0F0F"/>
                </a:solidFill>
                <a:ea typeface="Calibri" panose="020F0502020204030204" pitchFamily="34" charset="0"/>
                <a:cs typeface="Calibri" panose="020F0502020204030204" pitchFamily="34" charset="0"/>
              </a:rPr>
              <a:t>The "System Approach" section outlines the overall strategy and methodology for developing and implementing the rental bike prediction system. Here's a suggested structure for this section:</a:t>
            </a:r>
            <a:endParaRPr lang="en-US" sz="1600" dirty="0">
              <a:ea typeface="Calibri" panose="020F0502020204030204" pitchFamily="34" charset="0"/>
              <a:cs typeface="Calibri" panose="020F0502020204030204" pitchFamily="34" charset="0"/>
            </a:endParaRPr>
          </a:p>
          <a:p>
            <a:pPr>
              <a:buFont typeface="Wingdings" panose="05000000000000000000" pitchFamily="2" charset="2"/>
              <a:buChar char="§"/>
            </a:pPr>
            <a:r>
              <a:rPr lang="en-IN" sz="1600" b="1" dirty="0">
                <a:solidFill>
                  <a:srgbClr val="0F0F0F"/>
                </a:solidFill>
                <a:ea typeface="Calibri" panose="020F0502020204030204" pitchFamily="34" charset="0"/>
                <a:cs typeface="Calibri" panose="020F0502020204030204" pitchFamily="34" charset="0"/>
              </a:rPr>
              <a:t>System requirements :</a:t>
            </a:r>
          </a:p>
          <a:p>
            <a:pPr lvl="1">
              <a:buFont typeface="Wingdings" panose="05000000000000000000" pitchFamily="2" charset="2"/>
              <a:buChar char="§"/>
            </a:pPr>
            <a:r>
              <a:rPr lang="en-US" sz="1600" dirty="0">
                <a:ea typeface="Calibri" panose="020F0502020204030204" pitchFamily="34" charset="0"/>
                <a:cs typeface="Calibri" panose="020F0502020204030204" pitchFamily="34" charset="0"/>
              </a:rPr>
              <a:t>Define the functional and non-functional requirements for the system.</a:t>
            </a:r>
          </a:p>
          <a:p>
            <a:pPr lvl="1">
              <a:buFont typeface="Wingdings" panose="05000000000000000000" pitchFamily="2" charset="2"/>
              <a:buChar char="§"/>
            </a:pPr>
            <a:r>
              <a:rPr lang="en-US" sz="1600" dirty="0">
                <a:ea typeface="Calibri" panose="020F0502020204030204" pitchFamily="34" charset="0"/>
                <a:cs typeface="Calibri" panose="020F0502020204030204" pitchFamily="34" charset="0"/>
              </a:rPr>
              <a:t>Identify the key stakeholders and their roles in the system.</a:t>
            </a:r>
          </a:p>
          <a:p>
            <a:pPr lvl="1">
              <a:buFont typeface="Wingdings" panose="05000000000000000000" pitchFamily="2" charset="2"/>
              <a:buChar char="§"/>
            </a:pPr>
            <a:r>
              <a:rPr lang="en-US" sz="1600" dirty="0">
                <a:ea typeface="Calibri" panose="020F0502020204030204" pitchFamily="34" charset="0"/>
                <a:cs typeface="Calibri" panose="020F0502020204030204" pitchFamily="34" charset="0"/>
              </a:rPr>
              <a:t>Determine the inputs and outputs of the system.</a:t>
            </a:r>
            <a:endParaRPr lang="en-IN" sz="1600" b="1" dirty="0">
              <a:solidFill>
                <a:srgbClr val="0F0F0F"/>
              </a:solidFill>
              <a:ea typeface="Calibri" panose="020F0502020204030204" pitchFamily="34" charset="0"/>
              <a:cs typeface="Calibri" panose="020F0502020204030204" pitchFamily="34" charset="0"/>
            </a:endParaRPr>
          </a:p>
          <a:p>
            <a:pPr marL="305435" indent="-305435"/>
            <a:r>
              <a:rPr lang="en-IN" sz="1600" b="1" dirty="0">
                <a:solidFill>
                  <a:srgbClr val="0F0F0F"/>
                </a:solidFill>
                <a:ea typeface="Calibri" panose="020F0502020204030204" pitchFamily="34" charset="0"/>
                <a:cs typeface="Calibri" panose="020F0502020204030204" pitchFamily="34" charset="0"/>
              </a:rPr>
              <a:t>Library required to build the model :</a:t>
            </a:r>
          </a:p>
          <a:p>
            <a:pPr marL="629435" lvl="1" indent="-305435"/>
            <a:r>
              <a:rPr lang="en-IN" sz="1600" dirty="0">
                <a:ea typeface="Calibri" panose="020F0502020204030204" pitchFamily="34" charset="0"/>
                <a:cs typeface="Calibri" panose="020F0502020204030204" pitchFamily="34" charset="0"/>
              </a:rPr>
              <a:t>NLTK (Natural Language Toolkit)</a:t>
            </a:r>
          </a:p>
          <a:p>
            <a:pPr marL="629435" lvl="1" indent="-305435"/>
            <a:r>
              <a:rPr lang="en-IN" sz="1600" dirty="0">
                <a:solidFill>
                  <a:srgbClr val="0F0F0F"/>
                </a:solidFill>
                <a:ea typeface="Calibri" panose="020F0502020204030204" pitchFamily="34" charset="0"/>
                <a:cs typeface="Calibri" panose="020F0502020204030204" pitchFamily="34" charset="0"/>
              </a:rPr>
              <a:t>Pandas</a:t>
            </a:r>
          </a:p>
          <a:p>
            <a:pPr marL="629435" lvl="1" indent="-305435"/>
            <a:r>
              <a:rPr lang="en-IN" sz="1600" dirty="0">
                <a:solidFill>
                  <a:srgbClr val="0F0F0F"/>
                </a:solidFill>
                <a:ea typeface="Calibri" panose="020F0502020204030204" pitchFamily="34" charset="0"/>
                <a:cs typeface="Calibri" panose="020F0502020204030204" pitchFamily="34" charset="0"/>
              </a:rPr>
              <a:t>Matplotlib</a:t>
            </a:r>
          </a:p>
          <a:p>
            <a:pPr marL="629435" lvl="1" indent="-305435"/>
            <a:r>
              <a:rPr lang="en-IN" sz="1600" dirty="0">
                <a:ea typeface="Calibri" panose="020F0502020204030204" pitchFamily="34" charset="0"/>
                <a:cs typeface="Calibri" panose="020F0502020204030204" pitchFamily="34" charset="0"/>
              </a:rPr>
              <a:t>Scikit-learn</a:t>
            </a:r>
          </a:p>
          <a:p>
            <a:pPr marL="629435" lvl="1" indent="-305435"/>
            <a:r>
              <a:rPr lang="en-IN" sz="1600" dirty="0" err="1">
                <a:ea typeface="Calibri" panose="020F0502020204030204" pitchFamily="34" charset="0"/>
                <a:cs typeface="Calibri" panose="020F0502020204030204" pitchFamily="34" charset="0"/>
              </a:rPr>
              <a:t>TfidfVectorizer</a:t>
            </a:r>
            <a:endParaRPr lang="en-IN" sz="1600" dirty="0">
              <a:solidFill>
                <a:srgbClr val="0F0F0F"/>
              </a:solidFill>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lnSpcReduction="10000"/>
          </a:body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dirty="0"/>
          </a:p>
          <a:p>
            <a:pPr marL="305435" indent="-305435"/>
            <a:r>
              <a:rPr lang="en-IN" sz="1600" b="1" dirty="0">
                <a:ea typeface="+mn-lt"/>
                <a:cs typeface="+mn-lt"/>
              </a:rPr>
              <a:t>Algorithm Selection:</a:t>
            </a:r>
            <a:endParaRPr lang="en-IN" sz="1600" dirty="0"/>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dirty="0"/>
          </a:p>
          <a:p>
            <a:pPr marL="305435" indent="-305435"/>
            <a:r>
              <a:rPr lang="en-IN" sz="1600" b="1" dirty="0">
                <a:ea typeface="+mn-lt"/>
                <a:cs typeface="+mn-lt"/>
              </a:rPr>
              <a:t>Data Input:</a:t>
            </a:r>
            <a:endParaRPr lang="en-IN" sz="1600" dirty="0"/>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dirty="0"/>
          </a:p>
          <a:p>
            <a:pPr marL="305435" indent="-305435"/>
            <a:r>
              <a:rPr lang="en-IN" sz="1600" b="1" dirty="0">
                <a:ea typeface="+mn-lt"/>
                <a:cs typeface="+mn-lt"/>
              </a:rPr>
              <a:t>Training Process:</a:t>
            </a:r>
            <a:endParaRPr lang="en-IN" sz="1600" dirty="0"/>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dirty="0"/>
          </a:p>
          <a:p>
            <a:pPr marL="305435" indent="-305435"/>
            <a:r>
              <a:rPr lang="en-IN" sz="1600" b="1" dirty="0">
                <a:ea typeface="+mn-lt"/>
                <a:cs typeface="+mn-lt"/>
              </a:rPr>
              <a:t>Prediction Process:</a:t>
            </a:r>
            <a:endParaRPr lang="en-IN" sz="1600" dirty="0"/>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dirty="0"/>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1302026"/>
            <a:ext cx="11029615" cy="2621388"/>
          </a:xfrm>
        </p:spPr>
        <p:txBody>
          <a:bodyPr>
            <a:normAutofit/>
          </a:bodyPr>
          <a:lstStyle/>
          <a:p>
            <a:pPr marL="0" indent="0">
              <a:buNone/>
            </a:pPr>
            <a:r>
              <a:rPr lang="en-US" sz="1800" dirty="0"/>
              <a:t>This sentiment analysis model uses a combination of natural language processing (NLP) techniques and machine learning algorithms to classify restaurant reviews as positive or negative. The model is trained on a dataset of labeled reviews and can be used to predict the sentiment of new reviews. The model can be deployed as a web app to provide real-time sentiment analysis for restaurant reviews</a:t>
            </a:r>
            <a:endParaRPr lang="en-IN" sz="1800" dirty="0"/>
          </a:p>
        </p:txBody>
      </p:sp>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D827FB-D2AC-47C1-C9FA-3E589420A233}"/>
              </a:ext>
            </a:extLst>
          </p:cNvPr>
          <p:cNvSpPr>
            <a:spLocks noGrp="1"/>
          </p:cNvSpPr>
          <p:nvPr>
            <p:ph type="title"/>
          </p:nvPr>
        </p:nvSpPr>
        <p:spPr/>
        <p:txBody>
          <a:bodyPr/>
          <a:lstStyle/>
          <a:p>
            <a:r>
              <a:rPr lang="en-US" dirty="0"/>
              <a:t>Word cloud of reviews</a:t>
            </a:r>
            <a:endParaRPr lang="en-IN" dirty="0"/>
          </a:p>
        </p:txBody>
      </p:sp>
      <p:pic>
        <p:nvPicPr>
          <p:cNvPr id="5" name="Content Placeholder 4">
            <a:extLst>
              <a:ext uri="{FF2B5EF4-FFF2-40B4-BE49-F238E27FC236}">
                <a16:creationId xmlns:a16="http://schemas.microsoft.com/office/drawing/2014/main" xmlns="" id="{49600E7A-FC04-30C9-C704-3BE56BB8A040}"/>
              </a:ext>
            </a:extLst>
          </p:cNvPr>
          <p:cNvPicPr>
            <a:picLocks noGrp="1" noChangeAspect="1"/>
          </p:cNvPicPr>
          <p:nvPr>
            <p:ph idx="1"/>
          </p:nvPr>
        </p:nvPicPr>
        <p:blipFill>
          <a:blip r:embed="rId2"/>
          <a:stretch>
            <a:fillRect/>
          </a:stretch>
        </p:blipFill>
        <p:spPr>
          <a:xfrm>
            <a:off x="1587896" y="1301750"/>
            <a:ext cx="9016208" cy="4673600"/>
          </a:xfrm>
        </p:spPr>
      </p:pic>
    </p:spTree>
    <p:extLst>
      <p:ext uri="{BB962C8B-B14F-4D97-AF65-F5344CB8AC3E}">
        <p14:creationId xmlns:p14="http://schemas.microsoft.com/office/powerpoint/2010/main" xmlns="" val="369377349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453</TotalTime>
  <Words>1198</Words>
  <Application>Microsoft Office PowerPoint</Application>
  <PresentationFormat>Custom</PresentationFormat>
  <Paragraphs>117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Sentiment analysis</vt:lpstr>
      <vt:lpstr>OUTLINE</vt:lpstr>
      <vt:lpstr>Problem Statement</vt:lpstr>
      <vt:lpstr>Proposed Solution</vt:lpstr>
      <vt:lpstr>Slide 5</vt:lpstr>
      <vt:lpstr>System  Approach</vt:lpstr>
      <vt:lpstr>Algorithm &amp; Deployment</vt:lpstr>
      <vt:lpstr>Result</vt:lpstr>
      <vt:lpstr>Word cloud of reviews</vt:lpstr>
      <vt:lpstr>Frequency of specific words in reviews</vt:lpstr>
      <vt:lpstr>Conclusion</vt:lpstr>
      <vt:lpstr>Slide 12</vt:lpstr>
      <vt:lpstr>References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Shaik Samiulla</cp:lastModifiedBy>
  <cp:revision>33</cp:revision>
  <dcterms:created xsi:type="dcterms:W3CDTF">2021-05-26T16:50:10Z</dcterms:created>
  <dcterms:modified xsi:type="dcterms:W3CDTF">2024-06-22T16:50:55Z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