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comments+xml" PartName="/ppt/comments/comment1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Chitra Work"/>
  <p:cmAuthor clrIdx="1" id="1" initials="" lastIdx="12" name="Chitra Pande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838A72-31A9-4515-A9FC-E81EC6618250}">
  <a:tblStyle styleId="{83838A72-31A9-4515-A9FC-E81EC66182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Raleway-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4.xml"/><Relationship Id="rId33" Type="http://schemas.openxmlformats.org/officeDocument/2006/relationships/font" Target="fonts/Lato-italic.fntdata"/><Relationship Id="rId10" Type="http://schemas.openxmlformats.org/officeDocument/2006/relationships/slide" Target="slides/slide3.xml"/><Relationship Id="rId32" Type="http://schemas.openxmlformats.org/officeDocument/2006/relationships/font" Target="fonts/Lato-bold.fntdata"/><Relationship Id="rId13" Type="http://schemas.openxmlformats.org/officeDocument/2006/relationships/slide" Target="slides/slide6.xml"/><Relationship Id="rId35" Type="http://schemas.openxmlformats.org/officeDocument/2006/relationships/font" Target="fonts/Oswald-regular.fntdata"/><Relationship Id="rId12" Type="http://schemas.openxmlformats.org/officeDocument/2006/relationships/slide" Target="slides/slide5.xml"/><Relationship Id="rId34" Type="http://schemas.openxmlformats.org/officeDocument/2006/relationships/font" Target="fonts/Lato-boldItalic.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Oswald-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7-25T15:39:09.210">
    <p:pos x="6000" y="0"/>
    <p:text>Insert your photos and names</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0" dt="2024-07-25T03:19:58.002">
    <p:pos x="6000" y="0"/>
    <p:text>Let's join the above this slide with the one before - I see no reason why this should be a separate slide</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1" dt="2024-07-25T03:20:44.104">
    <p:pos x="6000" y="0"/>
    <p:text>Same comment as in slide 13</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2" dt="2024-07-25T03:21:24.225">
    <p:pos x="6000" y="0"/>
    <p:text>Good slide. Let's brainstorm on this more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4-07-25T03:07:12.995">
    <p:pos x="6000" y="0"/>
    <p:text>Explain in one line what the problem is. Why do we need Anomaly detection in crowd. And make this explanation either more concise or in smaller bullet points.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4-07-25T03:08:05.154">
    <p:pos x="6000" y="0"/>
    <p:text>Let's discuss thsi - would prefer if the diagram was not pasted as a picture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3" dt="2024-07-25T03:11:44.639">
    <p:pos x="6000" y="0"/>
    <p:text>This is not enough EDA. Show important boxplots in smaller charts, and explain them</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4" dt="2024-07-25T03:13:27.099">
    <p:pos x="6000" y="0"/>
    <p:text>use this slide to explain what initial analysis you did - descriptive stats, z-score, IQR, etc. and show all the charts as smaller pictures</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5" dt="2024-07-25T03:14:27.223">
    <p:pos x="6000" y="0"/>
    <p:text>Good explanation - let's make it as a flow chart with arrows and show it as iterative process</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7-25T16:10:47.777">
    <p:pos x="6000" y="0"/>
    <p:text>Add 2 other models</p:text>
  </p:cm>
  <p:cm authorId="1" idx="6" dt="2024-07-25T03:14:58.792">
    <p:pos x="6000" y="100"/>
    <p:text>Put a header</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7" dt="2024-07-25T03:16:53.142">
    <p:pos x="6000" y="0"/>
    <p:text>Let's discuss how we can show this slide better</p:text>
  </p:cm>
  <p:cm authorId="1" idx="8" dt="2024-07-25T03:16:27.868">
    <p:pos x="3594" y="1302"/>
    <p:text>Label this chart</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9" dt="2024-07-25T03:18:53.799">
    <p:pos x="6000" y="0"/>
    <p:text>We need to put some context before this slide. What was the data? Where did it come from? Etc.
Let's create one slide before this for that.
I like this slide but create a table to show this explanation rather than pasting as picture.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f977a42d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f977a42d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d09d24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d09d24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d09d24eb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d09d24eb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e700ae390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e700ae390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d09d24e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d09d24e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d09c99fb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d09c99fb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88655a1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788655a1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e700ae39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e700ae39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88655a11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88655a11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d6449a9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ed6449a9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ce528ea6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ce528ea6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c8628f7d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c8628f7d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c8628f7d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c8628f7d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c8628f7d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c8628f7d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c8628f7d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c8628f7d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d0046e4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d0046e4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e700ae3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e700ae3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8f96b25c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8f96b25c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lgn="ctr">
              <a:spcBef>
                <a:spcPts val="0"/>
              </a:spcBef>
              <a:spcAft>
                <a:spcPts val="0"/>
              </a:spcAft>
              <a:buSzPts val="2600"/>
              <a:buNone/>
              <a:defRPr sz="282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comments" Target="../comments/commen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comments" Target="../comments/commen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comments" Target="../comments/comment8.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comments" Target="../comments/comment9.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comments" Target="../comments/comment10.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comments" Target="../comments/commen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kaggle.com" TargetMode="Externa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5.xml"/><Relationship Id="rId4" Type="http://schemas.openxmlformats.org/officeDocument/2006/relationships/image" Target="../media/image1.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929312"/>
            <a:ext cx="8520600" cy="140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Anomaly Detection in Crowd </a:t>
            </a:r>
            <a:endParaRPr/>
          </a:p>
        </p:txBody>
      </p:sp>
      <p:sp>
        <p:nvSpPr>
          <p:cNvPr id="87" name="Google Shape;87;p13"/>
          <p:cNvSpPr txBox="1"/>
          <p:nvPr>
            <p:ph idx="1" type="subTitle"/>
          </p:nvPr>
        </p:nvSpPr>
        <p:spPr>
          <a:xfrm>
            <a:off x="132675" y="3674550"/>
            <a:ext cx="19740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May - July 2024</a:t>
            </a:r>
            <a:endParaRPr sz="1700"/>
          </a:p>
        </p:txBody>
      </p:sp>
      <p:pic>
        <p:nvPicPr>
          <p:cNvPr id="88" name="Google Shape;88;p13"/>
          <p:cNvPicPr preferRelativeResize="0"/>
          <p:nvPr/>
        </p:nvPicPr>
        <p:blipFill>
          <a:blip r:embed="rId3">
            <a:alphaModFix/>
          </a:blip>
          <a:stretch>
            <a:fillRect/>
          </a:stretch>
        </p:blipFill>
        <p:spPr>
          <a:xfrm>
            <a:off x="208875" y="4173001"/>
            <a:ext cx="1758741"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ctrTitle"/>
          </p:nvPr>
        </p:nvSpPr>
        <p:spPr>
          <a:xfrm>
            <a:off x="311700" y="142075"/>
            <a:ext cx="8520600" cy="90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4380"/>
              <a:t>Model Building And Evaluation </a:t>
            </a:r>
            <a:endParaRPr sz="4380"/>
          </a:p>
        </p:txBody>
      </p:sp>
      <p:sp>
        <p:nvSpPr>
          <p:cNvPr id="147" name="Google Shape;147;p22"/>
          <p:cNvSpPr txBox="1"/>
          <p:nvPr>
            <p:ph idx="1" type="subTitle"/>
          </p:nvPr>
        </p:nvSpPr>
        <p:spPr>
          <a:xfrm>
            <a:off x="558425" y="1272175"/>
            <a:ext cx="8067900" cy="4099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sz="1800">
                <a:solidFill>
                  <a:schemeClr val="dk1"/>
                </a:solidFill>
                <a:latin typeface="Calibri"/>
                <a:ea typeface="Calibri"/>
                <a:cs typeface="Calibri"/>
                <a:sym typeface="Calibri"/>
              </a:rPr>
              <a:t>Model Training :</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491">
                <a:solidFill>
                  <a:schemeClr val="dk1"/>
                </a:solidFill>
                <a:latin typeface="Calibri"/>
                <a:ea typeface="Calibri"/>
                <a:cs typeface="Calibri"/>
                <a:sym typeface="Calibri"/>
              </a:rPr>
              <a:t>   - </a:t>
            </a:r>
            <a:r>
              <a:rPr b="1" lang="en" sz="1491">
                <a:latin typeface="Calibri"/>
                <a:ea typeface="Calibri"/>
                <a:cs typeface="Calibri"/>
                <a:sym typeface="Calibri"/>
              </a:rPr>
              <a:t>The model learns patterns from a labeled dataset, identifying normal and abnormal behaviors.</a:t>
            </a:r>
            <a:endParaRPr b="1" sz="149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583">
                <a:latin typeface="Calibri"/>
                <a:ea typeface="Calibri"/>
                <a:cs typeface="Calibri"/>
                <a:sym typeface="Calibri"/>
              </a:rPr>
              <a:t>   - It adjusts parameters to minimize prediction errors and better detect anomalies.</a:t>
            </a:r>
            <a:endParaRPr b="1" sz="1583">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800">
                <a:solidFill>
                  <a:schemeClr val="dk1"/>
                </a:solidFill>
                <a:latin typeface="Calibri"/>
                <a:ea typeface="Calibri"/>
                <a:cs typeface="Calibri"/>
                <a:sym typeface="Calibri"/>
              </a:rPr>
              <a:t>Model Testing:</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800">
                <a:solidFill>
                  <a:schemeClr val="dk1"/>
                </a:solidFill>
                <a:latin typeface="Calibri"/>
                <a:ea typeface="Calibri"/>
                <a:cs typeface="Calibri"/>
                <a:sym typeface="Calibri"/>
              </a:rPr>
              <a:t>   - </a:t>
            </a:r>
            <a:r>
              <a:rPr b="1" lang="en" sz="1800">
                <a:latin typeface="Calibri"/>
                <a:ea typeface="Calibri"/>
                <a:cs typeface="Calibri"/>
                <a:sym typeface="Calibri"/>
              </a:rPr>
              <a:t>The model's performance is evaluated using unseen data.</a:t>
            </a:r>
            <a:endParaRPr b="1"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800">
                <a:latin typeface="Calibri"/>
                <a:ea typeface="Calibri"/>
                <a:cs typeface="Calibri"/>
                <a:sym typeface="Calibri"/>
              </a:rPr>
              <a:t>   - Predictions are compared with actual outcomes to assess accuracy.</a:t>
            </a:r>
            <a:endParaRPr b="1"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800">
                <a:solidFill>
                  <a:schemeClr val="dk1"/>
                </a:solidFill>
                <a:latin typeface="Calibri"/>
                <a:ea typeface="Calibri"/>
                <a:cs typeface="Calibri"/>
                <a:sym typeface="Calibri"/>
              </a:rPr>
              <a:t>Accuracy of Predictions: </a:t>
            </a:r>
            <a:r>
              <a:rPr b="1" lang="en" sz="1800">
                <a:solidFill>
                  <a:srgbClr val="FF0000"/>
                </a:solidFill>
                <a:latin typeface="Calibri"/>
                <a:ea typeface="Calibri"/>
                <a:cs typeface="Calibri"/>
                <a:sym typeface="Calibri"/>
              </a:rPr>
              <a:t>Evaluating the model results</a:t>
            </a:r>
            <a:endParaRPr b="1" sz="1800">
              <a:solidFill>
                <a:srgbClr val="FF000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800">
                <a:solidFill>
                  <a:schemeClr val="dk1"/>
                </a:solidFill>
                <a:latin typeface="Calibri"/>
                <a:ea typeface="Calibri"/>
                <a:cs typeface="Calibri"/>
                <a:sym typeface="Calibri"/>
              </a:rPr>
              <a:t>   - </a:t>
            </a:r>
            <a:r>
              <a:rPr b="1" lang="en" sz="1800">
                <a:latin typeface="Calibri"/>
                <a:ea typeface="Calibri"/>
                <a:cs typeface="Calibri"/>
                <a:sym typeface="Calibri"/>
              </a:rPr>
              <a:t>Measures the proportion of correct predictions out of all predictions.</a:t>
            </a:r>
            <a:endParaRPr b="1"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800">
                <a:latin typeface="Calibri"/>
                <a:ea typeface="Calibri"/>
                <a:cs typeface="Calibri"/>
                <a:sym typeface="Calibri"/>
              </a:rPr>
              <a:t>   - High accuracy indicates the model's good generalization ability.</a:t>
            </a:r>
            <a:endParaRPr b="1"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800">
                <a:latin typeface="Calibri"/>
                <a:ea typeface="Calibri"/>
                <a:cs typeface="Calibri"/>
                <a:sym typeface="Calibri"/>
              </a:rPr>
              <a:t>   - For imbalanced datasets, consider additional metrics like precision and recall.</a:t>
            </a:r>
            <a:endParaRPr b="1"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800">
                <a:solidFill>
                  <a:schemeClr val="dk1"/>
                </a:solidFill>
                <a:latin typeface="Calibri"/>
                <a:ea typeface="Calibri"/>
                <a:cs typeface="Calibri"/>
                <a:sym typeface="Calibri"/>
              </a:rPr>
              <a:t>Hyperparameter Tuning:</a:t>
            </a:r>
            <a:endParaRPr b="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800">
                <a:solidFill>
                  <a:schemeClr val="dk1"/>
                </a:solidFill>
                <a:latin typeface="Calibri"/>
                <a:ea typeface="Calibri"/>
                <a:cs typeface="Calibri"/>
                <a:sym typeface="Calibri"/>
              </a:rPr>
              <a:t>   -</a:t>
            </a:r>
            <a:r>
              <a:rPr b="1" lang="en" sz="1800">
                <a:latin typeface="Calibri"/>
                <a:ea typeface="Calibri"/>
                <a:cs typeface="Calibri"/>
                <a:sym typeface="Calibri"/>
              </a:rPr>
              <a:t> Fine-tuning the model's parameters to increase accuracy and improve detection of anomalies.</a:t>
            </a:r>
            <a:endParaRPr b="1" sz="1800">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b="1" sz="1800">
              <a:solidFill>
                <a:schemeClr val="dk1"/>
              </a:solidFill>
              <a:latin typeface="Calibri"/>
              <a:ea typeface="Calibri"/>
              <a:cs typeface="Calibri"/>
              <a:sym typeface="Calibri"/>
            </a:endParaRPr>
          </a:p>
        </p:txBody>
      </p:sp>
      <p:sp>
        <p:nvSpPr>
          <p:cNvPr id="148" name="Google Shape;148;p22"/>
          <p:cNvSpPr/>
          <p:nvPr/>
        </p:nvSpPr>
        <p:spPr>
          <a:xfrm>
            <a:off x="594150" y="1349450"/>
            <a:ext cx="7875000" cy="725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 name="Google Shape;149;p22"/>
          <p:cNvSpPr/>
          <p:nvPr/>
        </p:nvSpPr>
        <p:spPr>
          <a:xfrm>
            <a:off x="684800" y="2166500"/>
            <a:ext cx="7784400" cy="725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50" name="Google Shape;150;p22"/>
          <p:cNvCxnSpPr>
            <a:stCxn id="148" idx="3"/>
            <a:endCxn id="149" idx="3"/>
          </p:cNvCxnSpPr>
          <p:nvPr/>
        </p:nvCxnSpPr>
        <p:spPr>
          <a:xfrm>
            <a:off x="8469150" y="1712000"/>
            <a:ext cx="600" cy="817200"/>
          </a:xfrm>
          <a:prstGeom prst="bentConnector3">
            <a:avLst>
              <a:gd fmla="val 39695833" name="adj1"/>
            </a:avLst>
          </a:prstGeom>
          <a:noFill/>
          <a:ln cap="flat" cmpd="sng" w="9525">
            <a:solidFill>
              <a:schemeClr val="dk2"/>
            </a:solidFill>
            <a:prstDash val="solid"/>
            <a:round/>
            <a:headEnd len="med" w="med" type="none"/>
            <a:tailEnd len="med" w="med" type="stealth"/>
          </a:ln>
        </p:spPr>
      </p:cxnSp>
      <p:cxnSp>
        <p:nvCxnSpPr>
          <p:cNvPr id="151" name="Google Shape;151;p22"/>
          <p:cNvCxnSpPr>
            <a:endCxn id="148" idx="1"/>
          </p:cNvCxnSpPr>
          <p:nvPr/>
        </p:nvCxnSpPr>
        <p:spPr>
          <a:xfrm flipH="1" rot="5400000">
            <a:off x="-745200" y="3051350"/>
            <a:ext cx="2769300" cy="90600"/>
          </a:xfrm>
          <a:prstGeom prst="bentConnector4">
            <a:avLst>
              <a:gd fmla="val -3" name="adj1"/>
              <a:gd fmla="val 362831" name="adj2"/>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idx="1" type="subTitle"/>
          </p:nvPr>
        </p:nvSpPr>
        <p:spPr>
          <a:xfrm>
            <a:off x="207300" y="661300"/>
            <a:ext cx="8729400" cy="4320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t/>
            </a:r>
            <a:endParaRPr b="1" sz="1844">
              <a:solidFill>
                <a:schemeClr val="dk1"/>
              </a:solidFill>
            </a:endParaRPr>
          </a:p>
          <a:p>
            <a:pPr indent="0" lvl="0" marL="0" rtl="0" algn="l">
              <a:lnSpc>
                <a:spcPct val="80000"/>
              </a:lnSpc>
              <a:spcBef>
                <a:spcPts val="0"/>
              </a:spcBef>
              <a:spcAft>
                <a:spcPts val="0"/>
              </a:spcAft>
              <a:buSzPts val="275"/>
              <a:buNone/>
            </a:pPr>
            <a:r>
              <a:t/>
            </a:r>
            <a:endParaRPr b="1" sz="1844">
              <a:solidFill>
                <a:schemeClr val="dk1"/>
              </a:solidFill>
            </a:endParaRPr>
          </a:p>
          <a:p>
            <a:pPr indent="0" lvl="0" marL="0" rtl="0" algn="l">
              <a:lnSpc>
                <a:spcPct val="80000"/>
              </a:lnSpc>
              <a:spcBef>
                <a:spcPts val="0"/>
              </a:spcBef>
              <a:spcAft>
                <a:spcPts val="0"/>
              </a:spcAft>
              <a:buSzPts val="275"/>
              <a:buNone/>
            </a:pPr>
            <a:r>
              <a:t/>
            </a:r>
            <a:endParaRPr b="1" sz="1844">
              <a:solidFill>
                <a:schemeClr val="dk1"/>
              </a:solidFill>
            </a:endParaRPr>
          </a:p>
          <a:p>
            <a:pPr indent="0" lvl="0" marL="0" rtl="0" algn="l">
              <a:lnSpc>
                <a:spcPct val="80000"/>
              </a:lnSpc>
              <a:spcBef>
                <a:spcPts val="0"/>
              </a:spcBef>
              <a:spcAft>
                <a:spcPts val="0"/>
              </a:spcAft>
              <a:buSzPts val="275"/>
              <a:buNone/>
            </a:pPr>
            <a:r>
              <a:rPr b="1" lang="en" sz="1844">
                <a:solidFill>
                  <a:schemeClr val="dk1"/>
                </a:solidFill>
              </a:rPr>
              <a:t>1)KNN:</a:t>
            </a:r>
            <a:endParaRPr b="1" sz="1844">
              <a:solidFill>
                <a:schemeClr val="dk1"/>
              </a:solidFill>
            </a:endParaRPr>
          </a:p>
          <a:p>
            <a:pPr indent="0" lvl="0" marL="0" rtl="0" algn="l">
              <a:lnSpc>
                <a:spcPct val="80000"/>
              </a:lnSpc>
              <a:spcBef>
                <a:spcPts val="0"/>
              </a:spcBef>
              <a:spcAft>
                <a:spcPts val="0"/>
              </a:spcAft>
              <a:buSzPts val="275"/>
              <a:buNone/>
            </a:pPr>
            <a:r>
              <a:t/>
            </a:r>
            <a:endParaRPr b="1" sz="1825">
              <a:solidFill>
                <a:schemeClr val="dk1"/>
              </a:solidFill>
            </a:endParaRPr>
          </a:p>
          <a:p>
            <a:pPr indent="0" lvl="0" marL="0" rtl="0" algn="l">
              <a:lnSpc>
                <a:spcPct val="80000"/>
              </a:lnSpc>
              <a:spcBef>
                <a:spcPts val="0"/>
              </a:spcBef>
              <a:spcAft>
                <a:spcPts val="0"/>
              </a:spcAft>
              <a:buSzPts val="275"/>
              <a:buNone/>
            </a:pPr>
            <a:r>
              <a:rPr lang="en" sz="1472"/>
              <a:t>KNN for anomaly detection identifies outliers by calculating the distance of each </a:t>
            </a:r>
            <a:endParaRPr sz="1472"/>
          </a:p>
          <a:p>
            <a:pPr indent="0" lvl="0" marL="0" rtl="0" algn="l">
              <a:lnSpc>
                <a:spcPct val="80000"/>
              </a:lnSpc>
              <a:spcBef>
                <a:spcPts val="0"/>
              </a:spcBef>
              <a:spcAft>
                <a:spcPts val="0"/>
              </a:spcAft>
              <a:buSzPts val="275"/>
              <a:buNone/>
            </a:pPr>
            <a:r>
              <a:rPr lang="en" sz="1472"/>
              <a:t>data point to its 'k' nearest neighbors.</a:t>
            </a:r>
            <a:endParaRPr sz="500"/>
          </a:p>
          <a:p>
            <a:pPr indent="0" lvl="0" marL="0" rtl="0" algn="just">
              <a:lnSpc>
                <a:spcPct val="100000"/>
              </a:lnSpc>
              <a:spcBef>
                <a:spcPts val="1000"/>
              </a:spcBef>
              <a:spcAft>
                <a:spcPts val="0"/>
              </a:spcAft>
              <a:buSzPts val="275"/>
              <a:buNone/>
            </a:pPr>
            <a:r>
              <a:rPr b="1" lang="en" sz="1800">
                <a:solidFill>
                  <a:schemeClr val="dk1"/>
                </a:solidFill>
              </a:rPr>
              <a:t>2)Isolation Forest:</a:t>
            </a:r>
            <a:endParaRPr b="1" sz="1800">
              <a:solidFill>
                <a:schemeClr val="dk1"/>
              </a:solidFill>
            </a:endParaRPr>
          </a:p>
          <a:p>
            <a:pPr indent="0" lvl="0" marL="0" rtl="0" algn="l">
              <a:lnSpc>
                <a:spcPct val="100000"/>
              </a:lnSpc>
              <a:spcBef>
                <a:spcPts val="1000"/>
              </a:spcBef>
              <a:spcAft>
                <a:spcPts val="0"/>
              </a:spcAft>
              <a:buSzPts val="275"/>
              <a:buNone/>
            </a:pPr>
            <a:r>
              <a:rPr lang="en" sz="1472"/>
              <a:t>Effective in detecting anomalies in high-dimensional datasets.</a:t>
            </a:r>
            <a:endParaRPr sz="1772"/>
          </a:p>
          <a:p>
            <a:pPr indent="0" lvl="0" marL="0" rtl="0" algn="l">
              <a:lnSpc>
                <a:spcPct val="80000"/>
              </a:lnSpc>
              <a:spcBef>
                <a:spcPts val="0"/>
              </a:spcBef>
              <a:spcAft>
                <a:spcPts val="0"/>
              </a:spcAft>
              <a:buSzPts val="275"/>
              <a:buNone/>
            </a:pPr>
            <a:r>
              <a:rPr b="1" lang="en" sz="1727">
                <a:solidFill>
                  <a:schemeClr val="dk1"/>
                </a:solidFill>
              </a:rPr>
              <a:t>3)K-Means:</a:t>
            </a:r>
            <a:endParaRPr b="1" sz="1727">
              <a:solidFill>
                <a:schemeClr val="dk1"/>
              </a:solidFill>
            </a:endParaRPr>
          </a:p>
          <a:p>
            <a:pPr indent="0" lvl="0" marL="0" rtl="0" algn="just">
              <a:lnSpc>
                <a:spcPct val="100000"/>
              </a:lnSpc>
              <a:spcBef>
                <a:spcPts val="1000"/>
              </a:spcBef>
              <a:spcAft>
                <a:spcPts val="0"/>
              </a:spcAft>
              <a:buSzPts val="275"/>
              <a:buNone/>
            </a:pPr>
            <a:r>
              <a:rPr lang="en" sz="1448"/>
              <a:t>K-Means is a clustering algorithm used to group similar data points into clusters based on their features. For anomaly detection, the idea is to identify data points that do not fit well into any of the clusters.</a:t>
            </a:r>
            <a:endParaRPr sz="1448"/>
          </a:p>
          <a:p>
            <a:pPr indent="0" lvl="0" marL="0" rtl="0" algn="just">
              <a:lnSpc>
                <a:spcPct val="100000"/>
              </a:lnSpc>
              <a:spcBef>
                <a:spcPts val="1000"/>
              </a:spcBef>
              <a:spcAft>
                <a:spcPts val="0"/>
              </a:spcAft>
              <a:buSzPts val="275"/>
              <a:buNone/>
            </a:pPr>
            <a:r>
              <a:rPr b="1" lang="en" sz="1748">
                <a:solidFill>
                  <a:schemeClr val="dk1"/>
                </a:solidFill>
              </a:rPr>
              <a:t>4)Decision Tree:</a:t>
            </a:r>
            <a:endParaRPr b="1" sz="1748">
              <a:solidFill>
                <a:schemeClr val="dk1"/>
              </a:solidFill>
            </a:endParaRPr>
          </a:p>
          <a:p>
            <a:pPr indent="0" lvl="0" marL="0" rtl="0" algn="just">
              <a:lnSpc>
                <a:spcPct val="100000"/>
              </a:lnSpc>
              <a:spcBef>
                <a:spcPts val="1000"/>
              </a:spcBef>
              <a:spcAft>
                <a:spcPts val="0"/>
              </a:spcAft>
              <a:buSzPts val="275"/>
              <a:buNone/>
            </a:pPr>
            <a:r>
              <a:rPr lang="en">
                <a:solidFill>
                  <a:schemeClr val="dk1"/>
                </a:solidFill>
              </a:rPr>
              <a:t>.</a:t>
            </a:r>
            <a:r>
              <a:rPr lang="en" sz="1400"/>
              <a:t>In the context of anomaly detection, decision trees can be used to classify data points as normal or anomalous.</a:t>
            </a:r>
            <a:endParaRPr b="1" sz="1548"/>
          </a:p>
          <a:p>
            <a:pPr indent="0" lvl="0" marL="0" rtl="0" algn="just">
              <a:lnSpc>
                <a:spcPct val="100000"/>
              </a:lnSpc>
              <a:spcBef>
                <a:spcPts val="1000"/>
              </a:spcBef>
              <a:spcAft>
                <a:spcPts val="0"/>
              </a:spcAft>
              <a:buSzPts val="275"/>
              <a:buNone/>
            </a:pPr>
            <a:r>
              <a:t/>
            </a:r>
            <a:endParaRPr sz="650">
              <a:solidFill>
                <a:schemeClr val="dk1"/>
              </a:solidFill>
            </a:endParaRPr>
          </a:p>
          <a:p>
            <a:pPr indent="0" lvl="0" marL="0" rtl="0" algn="l">
              <a:lnSpc>
                <a:spcPct val="100000"/>
              </a:lnSpc>
              <a:spcBef>
                <a:spcPts val="1000"/>
              </a:spcBef>
              <a:spcAft>
                <a:spcPts val="0"/>
              </a:spcAft>
              <a:buSzPts val="275"/>
              <a:buNone/>
            </a:pPr>
            <a:r>
              <a:t/>
            </a:r>
            <a:endParaRPr sz="800">
              <a:solidFill>
                <a:schemeClr val="dk1"/>
              </a:solidFill>
            </a:endParaRPr>
          </a:p>
          <a:p>
            <a:pPr indent="0" lvl="0" marL="0" rtl="0" algn="l">
              <a:lnSpc>
                <a:spcPct val="100000"/>
              </a:lnSpc>
              <a:spcBef>
                <a:spcPts val="1000"/>
              </a:spcBef>
              <a:spcAft>
                <a:spcPts val="0"/>
              </a:spcAft>
              <a:buSzPts val="275"/>
              <a:buNone/>
            </a:pPr>
            <a:r>
              <a:t/>
            </a:r>
            <a:endParaRPr sz="772">
              <a:solidFill>
                <a:schemeClr val="dk1"/>
              </a:solidFill>
            </a:endParaRPr>
          </a:p>
          <a:p>
            <a:pPr indent="0" lvl="0" marL="0" rtl="0" algn="l">
              <a:lnSpc>
                <a:spcPct val="100000"/>
              </a:lnSpc>
              <a:spcBef>
                <a:spcPts val="1000"/>
              </a:spcBef>
              <a:spcAft>
                <a:spcPts val="0"/>
              </a:spcAft>
              <a:buSzPts val="275"/>
              <a:buNone/>
            </a:pPr>
            <a:r>
              <a:t/>
            </a:r>
            <a:endParaRPr sz="772">
              <a:solidFill>
                <a:schemeClr val="dk1"/>
              </a:solidFill>
            </a:endParaRPr>
          </a:p>
          <a:p>
            <a:pPr indent="0" lvl="0" marL="0" rtl="0" algn="just">
              <a:lnSpc>
                <a:spcPct val="100000"/>
              </a:lnSpc>
              <a:spcBef>
                <a:spcPts val="1000"/>
              </a:spcBef>
              <a:spcAft>
                <a:spcPts val="0"/>
              </a:spcAft>
              <a:buSzPts val="275"/>
              <a:buNone/>
            </a:pPr>
            <a:r>
              <a:t/>
            </a:r>
            <a:endParaRPr sz="800">
              <a:solidFill>
                <a:schemeClr val="dk1"/>
              </a:solidFill>
            </a:endParaRPr>
          </a:p>
          <a:p>
            <a:pPr indent="0" lvl="0" marL="0" rtl="0" algn="l">
              <a:lnSpc>
                <a:spcPct val="80000"/>
              </a:lnSpc>
              <a:spcBef>
                <a:spcPts val="0"/>
              </a:spcBef>
              <a:spcAft>
                <a:spcPts val="0"/>
              </a:spcAft>
              <a:buSzPts val="275"/>
              <a:buNone/>
            </a:pPr>
            <a:r>
              <a:t/>
            </a:r>
            <a:endParaRPr sz="850">
              <a:latin typeface="Times New Roman"/>
              <a:ea typeface="Times New Roman"/>
              <a:cs typeface="Times New Roman"/>
              <a:sym typeface="Times New Roman"/>
            </a:endParaRPr>
          </a:p>
        </p:txBody>
      </p:sp>
      <p:sp>
        <p:nvSpPr>
          <p:cNvPr id="157" name="Google Shape;157;p23"/>
          <p:cNvSpPr txBox="1"/>
          <p:nvPr/>
        </p:nvSpPr>
        <p:spPr>
          <a:xfrm>
            <a:off x="455575" y="0"/>
            <a:ext cx="8481000" cy="85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380">
                <a:solidFill>
                  <a:schemeClr val="dk1"/>
                </a:solidFill>
                <a:latin typeface="Oswald"/>
                <a:ea typeface="Oswald"/>
                <a:cs typeface="Oswald"/>
                <a:sym typeface="Oswald"/>
              </a:rPr>
              <a:t>Model Description</a:t>
            </a:r>
            <a:endParaRPr sz="4380">
              <a:solidFill>
                <a:schemeClr val="dk1"/>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idx="1" type="subTitle"/>
          </p:nvPr>
        </p:nvSpPr>
        <p:spPr>
          <a:xfrm>
            <a:off x="311700" y="264525"/>
            <a:ext cx="8520600" cy="465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600">
                <a:solidFill>
                  <a:schemeClr val="dk1"/>
                </a:solidFill>
              </a:rPr>
              <a:t>MODEL COMPARISON</a:t>
            </a:r>
            <a:endParaRPr b="1" sz="3600">
              <a:solidFill>
                <a:schemeClr val="dk1"/>
              </a:solidFill>
            </a:endParaRPr>
          </a:p>
        </p:txBody>
      </p:sp>
      <p:graphicFrame>
        <p:nvGraphicFramePr>
          <p:cNvPr id="163" name="Google Shape;163;p24"/>
          <p:cNvGraphicFramePr/>
          <p:nvPr/>
        </p:nvGraphicFramePr>
        <p:xfrm>
          <a:off x="311700" y="1226075"/>
          <a:ext cx="3000000" cy="3000000"/>
        </p:xfrm>
        <a:graphic>
          <a:graphicData uri="http://schemas.openxmlformats.org/drawingml/2006/table">
            <a:tbl>
              <a:tblPr>
                <a:noFill/>
                <a:tableStyleId>{83838A72-31A9-4515-A9FC-E81EC6618250}</a:tableStyleId>
              </a:tblPr>
              <a:tblGrid>
                <a:gridCol w="1166700"/>
                <a:gridCol w="777600"/>
                <a:gridCol w="972150"/>
                <a:gridCol w="1027725"/>
                <a:gridCol w="916575"/>
              </a:tblGrid>
              <a:tr h="406175">
                <a:tc>
                  <a:txBody>
                    <a:bodyPr/>
                    <a:lstStyle/>
                    <a:p>
                      <a:pPr indent="0" lvl="0" marL="0" rtl="0" algn="l">
                        <a:spcBef>
                          <a:spcPts val="0"/>
                        </a:spcBef>
                        <a:spcAft>
                          <a:spcPts val="0"/>
                        </a:spcAft>
                        <a:buNone/>
                      </a:pPr>
                      <a:r>
                        <a:rPr lang="en">
                          <a:solidFill>
                            <a:schemeClr val="dk1"/>
                          </a:solidFill>
                        </a:rPr>
                        <a:t>Models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Accuracy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Precision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Recall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F1 Score</a:t>
                      </a:r>
                      <a:endParaRPr>
                        <a:solidFill>
                          <a:schemeClr val="dk1"/>
                        </a:solidFill>
                      </a:endParaRPr>
                    </a:p>
                  </a:txBody>
                  <a:tcPr marT="91425" marB="91425" marR="91425" marL="91425"/>
                </a:tc>
              </a:tr>
              <a:tr h="344875">
                <a:tc>
                  <a:txBody>
                    <a:bodyPr/>
                    <a:lstStyle/>
                    <a:p>
                      <a:pPr indent="0" lvl="0" marL="0" rtl="0" algn="l">
                        <a:spcBef>
                          <a:spcPts val="0"/>
                        </a:spcBef>
                        <a:spcAft>
                          <a:spcPts val="0"/>
                        </a:spcAft>
                        <a:buNone/>
                      </a:pPr>
                      <a:r>
                        <a:rPr lang="en">
                          <a:solidFill>
                            <a:schemeClr val="dk1"/>
                          </a:solidFill>
                        </a:rPr>
                        <a:t>KNN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0.99</a:t>
                      </a:r>
                      <a:endParaRPr>
                        <a:solidFill>
                          <a:schemeClr val="dk1"/>
                        </a:solidFill>
                      </a:endParaRPr>
                    </a:p>
                  </a:txBody>
                  <a:tcPr marT="91425" marB="91425" marR="91425" marL="91425"/>
                </a:tc>
              </a:tr>
              <a:tr h="344875">
                <a:tc>
                  <a:txBody>
                    <a:bodyPr/>
                    <a:lstStyle/>
                    <a:p>
                      <a:pPr indent="0" lvl="0" marL="0" rtl="0" algn="l">
                        <a:spcBef>
                          <a:spcPts val="0"/>
                        </a:spcBef>
                        <a:spcAft>
                          <a:spcPts val="0"/>
                        </a:spcAft>
                        <a:buNone/>
                      </a:pPr>
                      <a:r>
                        <a:rPr lang="en">
                          <a:solidFill>
                            <a:schemeClr val="dk1"/>
                          </a:solidFill>
                        </a:rPr>
                        <a:t>Isolation Forest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0.82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0.87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0.85</a:t>
                      </a:r>
                      <a:endParaRPr>
                        <a:solidFill>
                          <a:schemeClr val="dk1"/>
                        </a:solidFill>
                      </a:endParaRPr>
                    </a:p>
                  </a:txBody>
                  <a:tcPr marT="91425" marB="91425" marR="91425" marL="91425"/>
                </a:tc>
              </a:tr>
              <a:tr h="344875">
                <a:tc>
                  <a:txBody>
                    <a:bodyPr/>
                    <a:lstStyle/>
                    <a:p>
                      <a:pPr indent="0" lvl="0" marL="0" rtl="0" algn="l">
                        <a:spcBef>
                          <a:spcPts val="0"/>
                        </a:spcBef>
                        <a:spcAft>
                          <a:spcPts val="0"/>
                        </a:spcAft>
                        <a:buNone/>
                      </a:pPr>
                      <a:r>
                        <a:rPr lang="en">
                          <a:solidFill>
                            <a:schemeClr val="dk1"/>
                          </a:solidFill>
                        </a:rPr>
                        <a:t>K_Means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0.70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0.80</a:t>
                      </a:r>
                      <a:endParaRPr>
                        <a:solidFill>
                          <a:schemeClr val="dk1"/>
                        </a:solidFill>
                      </a:endParaRPr>
                    </a:p>
                  </a:txBody>
                  <a:tcPr marT="91425" marB="91425" marR="91425" marL="91425"/>
                </a:tc>
              </a:tr>
              <a:tr h="540075">
                <a:tc>
                  <a:txBody>
                    <a:bodyPr/>
                    <a:lstStyle/>
                    <a:p>
                      <a:pPr indent="0" lvl="0" marL="0" rtl="0" algn="l">
                        <a:spcBef>
                          <a:spcPts val="0"/>
                        </a:spcBef>
                        <a:spcAft>
                          <a:spcPts val="0"/>
                        </a:spcAft>
                        <a:buNone/>
                      </a:pPr>
                      <a:r>
                        <a:rPr lang="en">
                          <a:solidFill>
                            <a:schemeClr val="dk1"/>
                          </a:solidFill>
                        </a:rPr>
                        <a:t>Decision Tree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0.99</a:t>
                      </a:r>
                      <a:endParaRPr>
                        <a:solidFill>
                          <a:schemeClr val="dk1"/>
                        </a:solidFill>
                      </a:endParaRPr>
                    </a:p>
                  </a:txBody>
                  <a:tcPr marT="91425" marB="91425" marR="91425" marL="91425"/>
                </a:tc>
              </a:tr>
              <a:tr h="344875">
                <a:tc>
                  <a:txBody>
                    <a:bodyPr/>
                    <a:lstStyle/>
                    <a:p>
                      <a:pPr indent="0" lvl="0" marL="0" rtl="0" algn="l">
                        <a:spcBef>
                          <a:spcPts val="0"/>
                        </a:spcBef>
                        <a:spcAft>
                          <a:spcPts val="0"/>
                        </a:spcAft>
                        <a:buNone/>
                      </a:pPr>
                      <a:r>
                        <a:rPr lang="en">
                          <a:solidFill>
                            <a:schemeClr val="dk1"/>
                          </a:solidFill>
                        </a:rPr>
                        <a:t>CNN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0.99</a:t>
                      </a:r>
                      <a:endParaRPr>
                        <a:solidFill>
                          <a:schemeClr val="dk1"/>
                        </a:solidFill>
                      </a:endParaRPr>
                    </a:p>
                  </a:txBody>
                  <a:tcPr marT="91425" marB="91425" marR="91425" marL="91425"/>
                </a:tc>
              </a:tr>
              <a:tr h="530600">
                <a:tc>
                  <a:txBody>
                    <a:bodyPr/>
                    <a:lstStyle/>
                    <a:p>
                      <a:pPr indent="0" lvl="0" marL="0" rtl="0" algn="l">
                        <a:spcBef>
                          <a:spcPts val="0"/>
                        </a:spcBef>
                        <a:spcAft>
                          <a:spcPts val="0"/>
                        </a:spcAft>
                        <a:buNone/>
                      </a:pPr>
                      <a:r>
                        <a:rPr lang="en">
                          <a:solidFill>
                            <a:schemeClr val="dk1"/>
                          </a:solidFill>
                        </a:rPr>
                        <a:t>Gradient Boosting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0.97</a:t>
                      </a:r>
                      <a:endParaRPr>
                        <a:solidFill>
                          <a:schemeClr val="dk1"/>
                        </a:solidFill>
                      </a:endParaRPr>
                    </a:p>
                  </a:txBody>
                  <a:tcPr marT="91425" marB="91425" marR="91425" marL="91425"/>
                </a:tc>
              </a:tr>
            </a:tbl>
          </a:graphicData>
        </a:graphic>
      </p:graphicFrame>
      <p:pic>
        <p:nvPicPr>
          <p:cNvPr id="164" name="Google Shape;164;p24"/>
          <p:cNvPicPr preferRelativeResize="0"/>
          <p:nvPr/>
        </p:nvPicPr>
        <p:blipFill>
          <a:blip r:embed="rId4">
            <a:alphaModFix/>
          </a:blip>
          <a:stretch>
            <a:fillRect/>
          </a:stretch>
        </p:blipFill>
        <p:spPr>
          <a:xfrm>
            <a:off x="5705800" y="2067763"/>
            <a:ext cx="3126500" cy="1740050"/>
          </a:xfrm>
          <a:prstGeom prst="rect">
            <a:avLst/>
          </a:prstGeom>
          <a:noFill/>
          <a:ln>
            <a:noFill/>
          </a:ln>
        </p:spPr>
      </p:pic>
      <p:cxnSp>
        <p:nvCxnSpPr>
          <p:cNvPr id="165" name="Google Shape;165;p24"/>
          <p:cNvCxnSpPr/>
          <p:nvPr/>
        </p:nvCxnSpPr>
        <p:spPr>
          <a:xfrm flipH="1">
            <a:off x="5317250" y="735150"/>
            <a:ext cx="20100" cy="41490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600">
                <a:solidFill>
                  <a:schemeClr val="dk1"/>
                </a:solidFill>
              </a:rPr>
              <a:t>ucsd dataset </a:t>
            </a:r>
            <a:endParaRPr b="1" sz="3600">
              <a:solidFill>
                <a:schemeClr val="dk1"/>
              </a:solidFill>
            </a:endParaRPr>
          </a:p>
          <a:p>
            <a:pPr indent="0" lvl="0" marL="0" rtl="0" algn="l">
              <a:spcBef>
                <a:spcPts val="1200"/>
              </a:spcBef>
              <a:spcAft>
                <a:spcPts val="1200"/>
              </a:spcAft>
              <a:buNone/>
            </a:pPr>
            <a:r>
              <a:t/>
            </a:r>
            <a:endParaRPr b="1" sz="3600">
              <a:solidFill>
                <a:schemeClr val="dk1"/>
              </a:solidFill>
            </a:endParaRPr>
          </a:p>
        </p:txBody>
      </p:sp>
      <p:sp>
        <p:nvSpPr>
          <p:cNvPr id="171" name="Google Shape;171;p2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1200"/>
              </a:spcAft>
              <a:buNone/>
            </a:pPr>
            <a:r>
              <a:rPr lang="en" sz="3600">
                <a:solidFill>
                  <a:schemeClr val="dk1"/>
                </a:solidFill>
                <a:latin typeface="Lato"/>
                <a:ea typeface="Lato"/>
                <a:cs typeface="Lato"/>
                <a:sym typeface="Lato"/>
              </a:rPr>
              <a:t>Dataset Description</a:t>
            </a:r>
            <a:endParaRPr sz="3600">
              <a:solidFill>
                <a:schemeClr val="dk1"/>
              </a:solidFill>
              <a:latin typeface="Lato"/>
              <a:ea typeface="Lato"/>
              <a:cs typeface="Lato"/>
              <a:sym typeface="Lato"/>
            </a:endParaRPr>
          </a:p>
        </p:txBody>
      </p:sp>
      <p:sp>
        <p:nvSpPr>
          <p:cNvPr id="172" name="Google Shape;172;p2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Put image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ctrTitle"/>
          </p:nvPr>
        </p:nvSpPr>
        <p:spPr>
          <a:xfrm>
            <a:off x="311700" y="135475"/>
            <a:ext cx="8520600" cy="10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180"/>
              <a:t>Anomaly Detection Model Accuracy Comparison on Image Dataset</a:t>
            </a:r>
            <a:endParaRPr b="1" sz="3180"/>
          </a:p>
        </p:txBody>
      </p:sp>
      <p:pic>
        <p:nvPicPr>
          <p:cNvPr id="178" name="Google Shape;178;p26"/>
          <p:cNvPicPr preferRelativeResize="0"/>
          <p:nvPr/>
        </p:nvPicPr>
        <p:blipFill>
          <a:blip r:embed="rId4">
            <a:alphaModFix/>
          </a:blip>
          <a:stretch>
            <a:fillRect/>
          </a:stretch>
        </p:blipFill>
        <p:spPr>
          <a:xfrm>
            <a:off x="278638" y="1319775"/>
            <a:ext cx="8586713" cy="3686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ctrTitle"/>
          </p:nvPr>
        </p:nvSpPr>
        <p:spPr>
          <a:xfrm>
            <a:off x="0" y="57025"/>
            <a:ext cx="8520600" cy="112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000">
                <a:highlight>
                  <a:srgbClr val="FFFFFF"/>
                </a:highlight>
              </a:rPr>
              <a:t> </a:t>
            </a:r>
            <a:r>
              <a:rPr lang="en" sz="3200">
                <a:highlight>
                  <a:srgbClr val="FFFFFF"/>
                </a:highlight>
              </a:rPr>
              <a:t>Application of Anomaly detection models on Images dataset:</a:t>
            </a:r>
            <a:endParaRPr sz="5100"/>
          </a:p>
        </p:txBody>
      </p:sp>
      <p:sp>
        <p:nvSpPr>
          <p:cNvPr id="184" name="Google Shape;184;p27"/>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85" name="Google Shape;185;p27"/>
          <p:cNvPicPr preferRelativeResize="0"/>
          <p:nvPr/>
        </p:nvPicPr>
        <p:blipFill>
          <a:blip r:embed="rId4">
            <a:alphaModFix/>
          </a:blip>
          <a:stretch>
            <a:fillRect/>
          </a:stretch>
        </p:blipFill>
        <p:spPr>
          <a:xfrm>
            <a:off x="410325" y="1247651"/>
            <a:ext cx="8505825" cy="3841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t>Application of the model over Phone sensor Dataset</a:t>
            </a:r>
            <a:endParaRPr/>
          </a:p>
        </p:txBody>
      </p:sp>
      <p:sp>
        <p:nvSpPr>
          <p:cNvPr id="191" name="Google Shape;191;p28"/>
          <p:cNvSpPr txBox="1"/>
          <p:nvPr>
            <p:ph idx="1" type="body"/>
          </p:nvPr>
        </p:nvSpPr>
        <p:spPr>
          <a:xfrm>
            <a:off x="0" y="1152475"/>
            <a:ext cx="5616600" cy="3563700"/>
          </a:xfrm>
          <a:prstGeom prst="rect">
            <a:avLst/>
          </a:prstGeom>
        </p:spPr>
        <p:txBody>
          <a:bodyPr anchorCtr="0" anchor="t" bIns="91425" lIns="91425" spcFirstLastPara="1" rIns="91425" wrap="square" tIns="91425">
            <a:noAutofit/>
          </a:bodyPr>
          <a:lstStyle/>
          <a:p>
            <a:pPr indent="0" lvl="0" marL="0" rtl="0" algn="just">
              <a:lnSpc>
                <a:spcPct val="140000"/>
              </a:lnSpc>
              <a:spcBef>
                <a:spcPts val="0"/>
              </a:spcBef>
              <a:spcAft>
                <a:spcPts val="0"/>
              </a:spcAft>
              <a:buSzPts val="935"/>
              <a:buNone/>
            </a:pPr>
            <a:r>
              <a:rPr b="1" lang="en" sz="1230"/>
              <a:t>Lets Understand the </a:t>
            </a:r>
            <a:r>
              <a:rPr b="1" lang="en" sz="1230"/>
              <a:t>dataset</a:t>
            </a:r>
            <a:r>
              <a:rPr b="1" lang="en" sz="1230"/>
              <a:t> :-</a:t>
            </a:r>
            <a:endParaRPr b="1" sz="1230"/>
          </a:p>
          <a:p>
            <a:pPr indent="-306705" lvl="0" marL="457200" rtl="0" algn="just">
              <a:lnSpc>
                <a:spcPct val="140000"/>
              </a:lnSpc>
              <a:spcBef>
                <a:spcPts val="1200"/>
              </a:spcBef>
              <a:spcAft>
                <a:spcPts val="0"/>
              </a:spcAft>
              <a:buSzPts val="1230"/>
              <a:buChar char="●"/>
            </a:pPr>
            <a:r>
              <a:rPr b="1" lang="en" sz="1230"/>
              <a:t>Data was collected while driving the car on city roads in mild traffic. The parameters recorded are : Longitude, Latitude, Speed, Distance, Time, Acc X, Acc Y, Acc Z, Heading, gyro_x, gyro_y, gyro_z (Acc - Accelerometer, Gyro - Gyroscope).</a:t>
            </a:r>
            <a:endParaRPr b="1" sz="1230"/>
          </a:p>
          <a:p>
            <a:pPr indent="-306705" lvl="0" marL="457200" rtl="0" algn="just">
              <a:lnSpc>
                <a:spcPct val="140000"/>
              </a:lnSpc>
              <a:spcBef>
                <a:spcPts val="0"/>
              </a:spcBef>
              <a:spcAft>
                <a:spcPts val="0"/>
              </a:spcAft>
              <a:buSzPts val="1230"/>
              <a:buChar char="●"/>
            </a:pPr>
            <a:r>
              <a:rPr b="1" lang="en" sz="1230"/>
              <a:t>Also another column present called 'label'. This column basically has two classes - '0' and '1'. '0' represents normal driving behavior while '1' represents aggressive driving behavior.</a:t>
            </a:r>
            <a:endParaRPr b="1" sz="1030"/>
          </a:p>
          <a:p>
            <a:pPr indent="-306705" lvl="0" marL="457200" rtl="0" algn="just">
              <a:lnSpc>
                <a:spcPct val="140000"/>
              </a:lnSpc>
              <a:spcBef>
                <a:spcPts val="0"/>
              </a:spcBef>
              <a:spcAft>
                <a:spcPts val="0"/>
              </a:spcAft>
              <a:buSzPts val="1230"/>
              <a:buChar char="●"/>
            </a:pPr>
            <a:r>
              <a:rPr b="1" lang="en" sz="1230"/>
              <a:t>These datasets can be used for training machine learning models that classify a person's driving into normal or aggressive.</a:t>
            </a:r>
            <a:endParaRPr b="1" sz="1230"/>
          </a:p>
          <a:p>
            <a:pPr indent="-306705" lvl="0" marL="457200" rtl="0" algn="just">
              <a:lnSpc>
                <a:spcPct val="140000"/>
              </a:lnSpc>
              <a:spcBef>
                <a:spcPts val="0"/>
              </a:spcBef>
              <a:spcAft>
                <a:spcPts val="0"/>
              </a:spcAft>
              <a:buSzPts val="1230"/>
              <a:buChar char="●"/>
            </a:pPr>
            <a:r>
              <a:rPr b="1" lang="en" sz="1230"/>
              <a:t>Feature selection focused on accelerometer (Acc X, Acc Y, Acc Z) and gyroscope (gyro_x, gyro_y, gyro_z) readings.</a:t>
            </a:r>
            <a:endParaRPr b="1" sz="1230"/>
          </a:p>
          <a:p>
            <a:pPr indent="-306705" lvl="0" marL="457200" rtl="0" algn="just">
              <a:lnSpc>
                <a:spcPct val="140000"/>
              </a:lnSpc>
              <a:spcBef>
                <a:spcPts val="0"/>
              </a:spcBef>
              <a:spcAft>
                <a:spcPts val="0"/>
              </a:spcAft>
              <a:buClr>
                <a:srgbClr val="FF0000"/>
              </a:buClr>
              <a:buSzPts val="1230"/>
              <a:buChar char="●"/>
            </a:pPr>
            <a:r>
              <a:rPr b="1" lang="en" sz="1230">
                <a:solidFill>
                  <a:srgbClr val="FF0000"/>
                </a:solidFill>
              </a:rPr>
              <a:t>Kaggle</a:t>
            </a:r>
            <a:endParaRPr b="1" sz="1230">
              <a:solidFill>
                <a:srgbClr val="FF0000"/>
              </a:solidFill>
            </a:endParaRPr>
          </a:p>
          <a:p>
            <a:pPr indent="0" lvl="0" marL="457200" rtl="0" algn="just">
              <a:lnSpc>
                <a:spcPct val="140000"/>
              </a:lnSpc>
              <a:spcBef>
                <a:spcPts val="1200"/>
              </a:spcBef>
              <a:spcAft>
                <a:spcPts val="0"/>
              </a:spcAft>
              <a:buNone/>
            </a:pPr>
            <a:r>
              <a:t/>
            </a:r>
            <a:endParaRPr b="1" sz="1230"/>
          </a:p>
          <a:p>
            <a:pPr indent="0" lvl="0" marL="457200" rtl="0" algn="just">
              <a:lnSpc>
                <a:spcPct val="140000"/>
              </a:lnSpc>
              <a:spcBef>
                <a:spcPts val="1200"/>
              </a:spcBef>
              <a:spcAft>
                <a:spcPts val="1200"/>
              </a:spcAft>
              <a:buSzPts val="935"/>
              <a:buNone/>
            </a:pPr>
            <a:r>
              <a:t/>
            </a:r>
            <a:endParaRPr b="1" sz="1230"/>
          </a:p>
        </p:txBody>
      </p:sp>
      <p:sp>
        <p:nvSpPr>
          <p:cNvPr id="192" name="Google Shape;192;p28"/>
          <p:cNvSpPr txBox="1"/>
          <p:nvPr>
            <p:ph idx="2" type="body"/>
          </p:nvPr>
        </p:nvSpPr>
        <p:spPr>
          <a:xfrm>
            <a:off x="5978800" y="1152475"/>
            <a:ext cx="2994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UI/UX  of the application created:-</a:t>
            </a:r>
            <a:endParaRPr b="1"/>
          </a:p>
        </p:txBody>
      </p:sp>
      <p:pic>
        <p:nvPicPr>
          <p:cNvPr id="193" name="Google Shape;193;p28"/>
          <p:cNvPicPr preferRelativeResize="0"/>
          <p:nvPr/>
        </p:nvPicPr>
        <p:blipFill>
          <a:blip r:embed="rId3">
            <a:alphaModFix/>
          </a:blip>
          <a:stretch>
            <a:fillRect/>
          </a:stretch>
        </p:blipFill>
        <p:spPr>
          <a:xfrm>
            <a:off x="6132875" y="1830950"/>
            <a:ext cx="2686451" cy="2737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445025"/>
            <a:ext cx="8520600" cy="1031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4591"/>
              <a:buFont typeface="Arial"/>
              <a:buNone/>
            </a:pPr>
            <a:r>
              <a:rPr b="1" lang="en" sz="3180"/>
              <a:t>Anomaly Detection Model Accuracy Comparison on Phone sensor Dataset</a:t>
            </a:r>
            <a:endParaRPr/>
          </a:p>
        </p:txBody>
      </p:sp>
      <p:graphicFrame>
        <p:nvGraphicFramePr>
          <p:cNvPr id="199" name="Google Shape;199;p29"/>
          <p:cNvGraphicFramePr/>
          <p:nvPr/>
        </p:nvGraphicFramePr>
        <p:xfrm>
          <a:off x="585450" y="1856025"/>
          <a:ext cx="3000000" cy="3000000"/>
        </p:xfrm>
        <a:graphic>
          <a:graphicData uri="http://schemas.openxmlformats.org/drawingml/2006/table">
            <a:tbl>
              <a:tblPr>
                <a:noFill/>
                <a:tableStyleId>{83838A72-31A9-4515-A9FC-E81EC6618250}</a:tableStyleId>
              </a:tblPr>
              <a:tblGrid>
                <a:gridCol w="1594625"/>
                <a:gridCol w="1594625"/>
                <a:gridCol w="1594625"/>
                <a:gridCol w="1594625"/>
                <a:gridCol w="1594625"/>
              </a:tblGrid>
              <a:tr h="409500">
                <a:tc>
                  <a:txBody>
                    <a:bodyPr/>
                    <a:lstStyle/>
                    <a:p>
                      <a:pPr indent="0" lvl="0" marL="0" rtl="0" algn="l">
                        <a:spcBef>
                          <a:spcPts val="0"/>
                        </a:spcBef>
                        <a:spcAft>
                          <a:spcPts val="0"/>
                        </a:spcAft>
                        <a:buNone/>
                      </a:pPr>
                      <a:r>
                        <a:rPr lang="en">
                          <a:solidFill>
                            <a:schemeClr val="dk1"/>
                          </a:solidFill>
                        </a:rPr>
                        <a:t>Models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Accuracy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Precision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Recall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F1 score</a:t>
                      </a:r>
                      <a:endParaRPr>
                        <a:solidFill>
                          <a:schemeClr val="dk1"/>
                        </a:solidFill>
                      </a:endParaRPr>
                    </a:p>
                  </a:txBody>
                  <a:tcPr marT="91425" marB="91425" marR="91425" marL="91425"/>
                </a:tc>
              </a:tr>
              <a:tr h="409500">
                <a:tc>
                  <a:txBody>
                    <a:bodyPr/>
                    <a:lstStyle/>
                    <a:p>
                      <a:pPr indent="0" lvl="0" marL="0" rtl="0" algn="l">
                        <a:spcBef>
                          <a:spcPts val="0"/>
                        </a:spcBef>
                        <a:spcAft>
                          <a:spcPts val="0"/>
                        </a:spcAft>
                        <a:buNone/>
                      </a:pPr>
                      <a:r>
                        <a:rPr lang="en">
                          <a:solidFill>
                            <a:schemeClr val="dk1"/>
                          </a:solidFill>
                        </a:rPr>
                        <a:t>KNN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79.29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83.41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81.24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82.31</a:t>
                      </a:r>
                      <a:endParaRPr>
                        <a:solidFill>
                          <a:schemeClr val="dk1"/>
                        </a:solidFill>
                      </a:endParaRPr>
                    </a:p>
                  </a:txBody>
                  <a:tcPr marT="91425" marB="91425" marR="91425" marL="91425"/>
                </a:tc>
              </a:tr>
              <a:tr h="409500">
                <a:tc>
                  <a:txBody>
                    <a:bodyPr/>
                    <a:lstStyle/>
                    <a:p>
                      <a:pPr indent="0" lvl="0" marL="0" rtl="0" algn="l">
                        <a:spcBef>
                          <a:spcPts val="0"/>
                        </a:spcBef>
                        <a:spcAft>
                          <a:spcPts val="0"/>
                        </a:spcAft>
                        <a:buNone/>
                      </a:pPr>
                      <a:r>
                        <a:rPr lang="en">
                          <a:solidFill>
                            <a:schemeClr val="dk1"/>
                          </a:solidFill>
                        </a:rPr>
                        <a:t>Isolation Forest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77.26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86.53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73.01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79.204</a:t>
                      </a:r>
                      <a:endParaRPr>
                        <a:solidFill>
                          <a:schemeClr val="dk1"/>
                        </a:solidFill>
                      </a:endParaRPr>
                    </a:p>
                  </a:txBody>
                  <a:tcPr marT="91425" marB="91425" marR="91425" marL="91425"/>
                </a:tc>
              </a:tr>
              <a:tr h="409500">
                <a:tc>
                  <a:txBody>
                    <a:bodyPr/>
                    <a:lstStyle/>
                    <a:p>
                      <a:pPr indent="0" lvl="0" marL="0" rtl="0" algn="l">
                        <a:spcBef>
                          <a:spcPts val="0"/>
                        </a:spcBef>
                        <a:spcAft>
                          <a:spcPts val="0"/>
                        </a:spcAft>
                        <a:buNone/>
                      </a:pPr>
                      <a:r>
                        <a:rPr lang="en">
                          <a:solidFill>
                            <a:schemeClr val="dk1"/>
                          </a:solidFill>
                        </a:rPr>
                        <a:t>SVM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76.24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85.82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70.89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77.64</a:t>
                      </a:r>
                      <a:endParaRPr>
                        <a:solidFill>
                          <a:schemeClr val="dk1"/>
                        </a:solidFill>
                      </a:endParaRPr>
                    </a:p>
                  </a:txBody>
                  <a:tcPr marT="91425" marB="91425" marR="91425" marL="91425"/>
                </a:tc>
              </a:tr>
              <a:tr h="409500">
                <a:tc>
                  <a:txBody>
                    <a:bodyPr/>
                    <a:lstStyle/>
                    <a:p>
                      <a:pPr indent="0" lvl="0" marL="0" rtl="0" algn="l">
                        <a:spcBef>
                          <a:spcPts val="0"/>
                        </a:spcBef>
                        <a:spcAft>
                          <a:spcPts val="0"/>
                        </a:spcAft>
                        <a:buNone/>
                      </a:pPr>
                      <a:r>
                        <a:rPr lang="en">
                          <a:solidFill>
                            <a:schemeClr val="dk1"/>
                          </a:solidFill>
                        </a:rPr>
                        <a:t>Decision Tree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79.82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83.36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82.42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82.89</a:t>
                      </a:r>
                      <a:endParaRPr>
                        <a:solidFill>
                          <a:schemeClr val="dk1"/>
                        </a:solidFill>
                      </a:endParaRPr>
                    </a:p>
                  </a:txBody>
                  <a:tcPr marT="91425" marB="91425" marR="91425" marL="91425"/>
                </a:tc>
              </a:tr>
              <a:tr h="409500">
                <a:tc>
                  <a:txBody>
                    <a:bodyPr/>
                    <a:lstStyle/>
                    <a:p>
                      <a:pPr indent="0" lvl="0" marL="0" rtl="0" algn="l">
                        <a:spcBef>
                          <a:spcPts val="0"/>
                        </a:spcBef>
                        <a:spcAft>
                          <a:spcPts val="0"/>
                        </a:spcAft>
                        <a:buNone/>
                      </a:pPr>
                      <a:r>
                        <a:rPr lang="en">
                          <a:solidFill>
                            <a:schemeClr val="dk1"/>
                          </a:solidFill>
                        </a:rPr>
                        <a:t>DBSCAN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80.38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84.97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81.301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83.09</a:t>
                      </a:r>
                      <a:endParaRPr>
                        <a:solidFill>
                          <a:schemeClr val="dk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445025"/>
            <a:ext cx="8520600" cy="1031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4591"/>
              <a:buFont typeface="Arial"/>
              <a:buNone/>
            </a:pPr>
            <a:r>
              <a:rPr b="1" lang="en" sz="3180"/>
              <a:t>Anomaly Detection Model Accuracy Comparison on Phone sensor Dataset</a:t>
            </a:r>
            <a:endParaRPr/>
          </a:p>
        </p:txBody>
      </p:sp>
      <p:graphicFrame>
        <p:nvGraphicFramePr>
          <p:cNvPr id="205" name="Google Shape;205;p30"/>
          <p:cNvGraphicFramePr/>
          <p:nvPr/>
        </p:nvGraphicFramePr>
        <p:xfrm>
          <a:off x="585450" y="1856025"/>
          <a:ext cx="3000000" cy="3000000"/>
        </p:xfrm>
        <a:graphic>
          <a:graphicData uri="http://schemas.openxmlformats.org/drawingml/2006/table">
            <a:tbl>
              <a:tblPr>
                <a:noFill/>
                <a:tableStyleId>{83838A72-31A9-4515-A9FC-E81EC6618250}</a:tableStyleId>
              </a:tblPr>
              <a:tblGrid>
                <a:gridCol w="1594625"/>
                <a:gridCol w="1594625"/>
                <a:gridCol w="1594625"/>
                <a:gridCol w="1594625"/>
                <a:gridCol w="1594625"/>
              </a:tblGrid>
              <a:tr h="409500">
                <a:tc>
                  <a:txBody>
                    <a:bodyPr/>
                    <a:lstStyle/>
                    <a:p>
                      <a:pPr indent="0" lvl="0" marL="0" rtl="0" algn="l">
                        <a:spcBef>
                          <a:spcPts val="0"/>
                        </a:spcBef>
                        <a:spcAft>
                          <a:spcPts val="0"/>
                        </a:spcAft>
                        <a:buNone/>
                      </a:pPr>
                      <a:r>
                        <a:rPr lang="en">
                          <a:solidFill>
                            <a:schemeClr val="dk1"/>
                          </a:solidFill>
                        </a:rPr>
                        <a:t>Models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Accuracy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Precision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Recall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F1 score</a:t>
                      </a:r>
                      <a:endParaRPr>
                        <a:solidFill>
                          <a:schemeClr val="dk1"/>
                        </a:solidFill>
                      </a:endParaRPr>
                    </a:p>
                  </a:txBody>
                  <a:tcPr marT="91425" marB="91425" marR="91425" marL="91425"/>
                </a:tc>
              </a:tr>
              <a:tr h="409500">
                <a:tc>
                  <a:txBody>
                    <a:bodyPr/>
                    <a:lstStyle/>
                    <a:p>
                      <a:pPr indent="0" lvl="0" marL="0" rtl="0" algn="l">
                        <a:spcBef>
                          <a:spcPts val="0"/>
                        </a:spcBef>
                        <a:spcAft>
                          <a:spcPts val="0"/>
                        </a:spcAft>
                        <a:buNone/>
                      </a:pPr>
                      <a:r>
                        <a:rPr lang="en">
                          <a:solidFill>
                            <a:schemeClr val="dk1"/>
                          </a:solidFill>
                        </a:rPr>
                        <a:t>KNN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79.29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83.41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81.24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82.31</a:t>
                      </a:r>
                      <a:endParaRPr>
                        <a:solidFill>
                          <a:schemeClr val="dk1"/>
                        </a:solidFill>
                      </a:endParaRPr>
                    </a:p>
                  </a:txBody>
                  <a:tcPr marT="91425" marB="91425" marR="91425" marL="91425"/>
                </a:tc>
              </a:tr>
              <a:tr h="409500">
                <a:tc>
                  <a:txBody>
                    <a:bodyPr/>
                    <a:lstStyle/>
                    <a:p>
                      <a:pPr indent="0" lvl="0" marL="0" rtl="0" algn="l">
                        <a:spcBef>
                          <a:spcPts val="0"/>
                        </a:spcBef>
                        <a:spcAft>
                          <a:spcPts val="0"/>
                        </a:spcAft>
                        <a:buNone/>
                      </a:pPr>
                      <a:r>
                        <a:rPr lang="en">
                          <a:solidFill>
                            <a:schemeClr val="dk1"/>
                          </a:solidFill>
                        </a:rPr>
                        <a:t>Isolation Forest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77.26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86.53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73.01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79.204</a:t>
                      </a:r>
                      <a:endParaRPr>
                        <a:solidFill>
                          <a:schemeClr val="dk1"/>
                        </a:solidFill>
                      </a:endParaRPr>
                    </a:p>
                  </a:txBody>
                  <a:tcPr marT="91425" marB="91425" marR="91425" marL="91425"/>
                </a:tc>
              </a:tr>
              <a:tr h="409500">
                <a:tc>
                  <a:txBody>
                    <a:bodyPr/>
                    <a:lstStyle/>
                    <a:p>
                      <a:pPr indent="0" lvl="0" marL="0" rtl="0" algn="l">
                        <a:spcBef>
                          <a:spcPts val="0"/>
                        </a:spcBef>
                        <a:spcAft>
                          <a:spcPts val="0"/>
                        </a:spcAft>
                        <a:buNone/>
                      </a:pPr>
                      <a:r>
                        <a:rPr lang="en">
                          <a:solidFill>
                            <a:schemeClr val="dk1"/>
                          </a:solidFill>
                        </a:rPr>
                        <a:t>SVM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76.24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85.82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70.89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77.64</a:t>
                      </a:r>
                      <a:endParaRPr>
                        <a:solidFill>
                          <a:schemeClr val="dk1"/>
                        </a:solidFill>
                      </a:endParaRPr>
                    </a:p>
                  </a:txBody>
                  <a:tcPr marT="91425" marB="91425" marR="91425" marL="91425"/>
                </a:tc>
              </a:tr>
              <a:tr h="409500">
                <a:tc>
                  <a:txBody>
                    <a:bodyPr/>
                    <a:lstStyle/>
                    <a:p>
                      <a:pPr indent="0" lvl="0" marL="0" rtl="0" algn="l">
                        <a:spcBef>
                          <a:spcPts val="0"/>
                        </a:spcBef>
                        <a:spcAft>
                          <a:spcPts val="0"/>
                        </a:spcAft>
                        <a:buNone/>
                      </a:pPr>
                      <a:r>
                        <a:rPr lang="en">
                          <a:solidFill>
                            <a:schemeClr val="dk1"/>
                          </a:solidFill>
                        </a:rPr>
                        <a:t>Decision Tree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79.82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83.36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82.42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82.89</a:t>
                      </a:r>
                      <a:endParaRPr>
                        <a:solidFill>
                          <a:schemeClr val="dk1"/>
                        </a:solidFill>
                      </a:endParaRPr>
                    </a:p>
                  </a:txBody>
                  <a:tcPr marT="91425" marB="91425" marR="91425" marL="91425"/>
                </a:tc>
              </a:tr>
              <a:tr h="409500">
                <a:tc>
                  <a:txBody>
                    <a:bodyPr/>
                    <a:lstStyle/>
                    <a:p>
                      <a:pPr indent="0" lvl="0" marL="0" rtl="0" algn="l">
                        <a:spcBef>
                          <a:spcPts val="0"/>
                        </a:spcBef>
                        <a:spcAft>
                          <a:spcPts val="0"/>
                        </a:spcAft>
                        <a:buNone/>
                      </a:pPr>
                      <a:r>
                        <a:rPr lang="en">
                          <a:solidFill>
                            <a:schemeClr val="dk1"/>
                          </a:solidFill>
                        </a:rPr>
                        <a:t>DBSCAN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80.38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84.97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81.301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83.09</a:t>
                      </a:r>
                      <a:endParaRPr>
                        <a:solidFill>
                          <a:schemeClr val="dk1"/>
                        </a:solidFill>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ts val="990"/>
              <a:buFont typeface="Arial"/>
              <a:buNone/>
            </a:pPr>
            <a:r>
              <a:rPr lang="en" sz="4400">
                <a:solidFill>
                  <a:srgbClr val="A6B727"/>
                </a:solidFill>
              </a:rPr>
              <a:t>Future Scope</a:t>
            </a:r>
            <a:endParaRPr/>
          </a:p>
        </p:txBody>
      </p:sp>
      <p:sp>
        <p:nvSpPr>
          <p:cNvPr id="211" name="Google Shape;211;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47500" lnSpcReduction="20000"/>
          </a:bodyPr>
          <a:lstStyle/>
          <a:p>
            <a:pPr indent="0" lvl="0" marL="0" rtl="0" algn="l">
              <a:lnSpc>
                <a:spcPct val="90000"/>
              </a:lnSpc>
              <a:spcBef>
                <a:spcPts val="1400"/>
              </a:spcBef>
              <a:spcAft>
                <a:spcPts val="0"/>
              </a:spcAft>
              <a:buNone/>
            </a:pPr>
            <a:r>
              <a:rPr lang="en" sz="1750">
                <a:solidFill>
                  <a:srgbClr val="FF0000"/>
                </a:solidFill>
              </a:rPr>
              <a:t>In real life, we need to have real time updates on anomaly detection among crowd. Therefore, we need to apply these machine learning techniques in real time videos. This can be done within applications or through API etc.</a:t>
            </a:r>
            <a:endParaRPr sz="1750">
              <a:solidFill>
                <a:srgbClr val="FF0000"/>
              </a:solidFill>
            </a:endParaRPr>
          </a:p>
          <a:p>
            <a:pPr indent="0" lvl="0" marL="0" rtl="0" algn="l">
              <a:lnSpc>
                <a:spcPct val="90000"/>
              </a:lnSpc>
              <a:spcBef>
                <a:spcPts val="1400"/>
              </a:spcBef>
              <a:spcAft>
                <a:spcPts val="0"/>
              </a:spcAft>
              <a:buNone/>
            </a:pPr>
            <a:r>
              <a:rPr lang="en" sz="1750">
                <a:solidFill>
                  <a:srgbClr val="A6B727"/>
                </a:solidFill>
              </a:rPr>
              <a:t>•</a:t>
            </a:r>
            <a:r>
              <a:rPr b="1" lang="en" sz="2200">
                <a:solidFill>
                  <a:schemeClr val="dk1"/>
                </a:solidFill>
              </a:rPr>
              <a:t>API Development:</a:t>
            </a:r>
            <a:endParaRPr b="1" sz="2200">
              <a:solidFill>
                <a:schemeClr val="dk1"/>
              </a:solidFill>
            </a:endParaRPr>
          </a:p>
          <a:p>
            <a:pPr indent="0" lvl="0" marL="0" rtl="0" algn="l">
              <a:lnSpc>
                <a:spcPct val="90000"/>
              </a:lnSpc>
              <a:spcBef>
                <a:spcPts val="200"/>
              </a:spcBef>
              <a:spcAft>
                <a:spcPts val="0"/>
              </a:spcAft>
              <a:buNone/>
            </a:pPr>
            <a:r>
              <a:rPr lang="en" sz="1600">
                <a:solidFill>
                  <a:srgbClr val="A6B727"/>
                </a:solidFill>
              </a:rPr>
              <a:t>•</a:t>
            </a:r>
            <a:r>
              <a:rPr lang="en" sz="2000">
                <a:solidFill>
                  <a:schemeClr val="dk1"/>
                </a:solidFill>
              </a:rPr>
              <a:t>Create an API to integrate the anomaly detection model with various applications, making it accessible for real-time use in industries like security surveillance and quality control.</a:t>
            </a:r>
            <a:endParaRPr sz="2000">
              <a:solidFill>
                <a:schemeClr val="dk1"/>
              </a:solidFill>
            </a:endParaRPr>
          </a:p>
          <a:p>
            <a:pPr indent="0" lvl="0" marL="0" rtl="0" algn="l">
              <a:lnSpc>
                <a:spcPct val="90000"/>
              </a:lnSpc>
              <a:spcBef>
                <a:spcPts val="1400"/>
              </a:spcBef>
              <a:spcAft>
                <a:spcPts val="0"/>
              </a:spcAft>
              <a:buNone/>
            </a:pPr>
            <a:r>
              <a:rPr lang="en" sz="1750">
                <a:solidFill>
                  <a:srgbClr val="A6B727"/>
                </a:solidFill>
              </a:rPr>
              <a:t>•</a:t>
            </a:r>
            <a:r>
              <a:rPr b="1" lang="en" sz="2200">
                <a:solidFill>
                  <a:schemeClr val="dk1"/>
                </a:solidFill>
              </a:rPr>
              <a:t>Advanced Architectures:</a:t>
            </a:r>
            <a:endParaRPr b="1" sz="2200">
              <a:solidFill>
                <a:schemeClr val="dk1"/>
              </a:solidFill>
            </a:endParaRPr>
          </a:p>
          <a:p>
            <a:pPr indent="0" lvl="0" marL="0" rtl="0" algn="l">
              <a:lnSpc>
                <a:spcPct val="90000"/>
              </a:lnSpc>
              <a:spcBef>
                <a:spcPts val="200"/>
              </a:spcBef>
              <a:spcAft>
                <a:spcPts val="0"/>
              </a:spcAft>
              <a:buNone/>
            </a:pPr>
            <a:r>
              <a:rPr lang="en" sz="1600">
                <a:solidFill>
                  <a:srgbClr val="A6B727"/>
                </a:solidFill>
              </a:rPr>
              <a:t>•</a:t>
            </a:r>
            <a:r>
              <a:rPr lang="en" sz="2000">
                <a:solidFill>
                  <a:schemeClr val="dk1"/>
                </a:solidFill>
              </a:rPr>
              <a:t>Explore the use of more sophisticated neural network architectures, such as Variational Autoencoders (VAEs) or Generative Adversarial Networks (GANs), for improved anomaly detection capabilities.</a:t>
            </a:r>
            <a:endParaRPr sz="2000">
              <a:solidFill>
                <a:schemeClr val="dk1"/>
              </a:solidFill>
            </a:endParaRPr>
          </a:p>
          <a:p>
            <a:pPr indent="0" lvl="0" marL="0" rtl="0" algn="l">
              <a:lnSpc>
                <a:spcPct val="90000"/>
              </a:lnSpc>
              <a:spcBef>
                <a:spcPts val="1400"/>
              </a:spcBef>
              <a:spcAft>
                <a:spcPts val="0"/>
              </a:spcAft>
              <a:buNone/>
            </a:pPr>
            <a:r>
              <a:rPr lang="en" sz="1750">
                <a:solidFill>
                  <a:srgbClr val="A6B727"/>
                </a:solidFill>
              </a:rPr>
              <a:t>•</a:t>
            </a:r>
            <a:r>
              <a:rPr b="1" lang="en" sz="2200">
                <a:solidFill>
                  <a:schemeClr val="dk1"/>
                </a:solidFill>
              </a:rPr>
              <a:t>Cross-Domain Applications:</a:t>
            </a:r>
            <a:endParaRPr b="1" sz="2200">
              <a:solidFill>
                <a:schemeClr val="dk1"/>
              </a:solidFill>
            </a:endParaRPr>
          </a:p>
          <a:p>
            <a:pPr indent="0" lvl="0" marL="0" rtl="0" algn="l">
              <a:lnSpc>
                <a:spcPct val="90000"/>
              </a:lnSpc>
              <a:spcBef>
                <a:spcPts val="200"/>
              </a:spcBef>
              <a:spcAft>
                <a:spcPts val="0"/>
              </a:spcAft>
              <a:buNone/>
            </a:pPr>
            <a:r>
              <a:rPr lang="en" sz="1600">
                <a:solidFill>
                  <a:srgbClr val="A6B727"/>
                </a:solidFill>
              </a:rPr>
              <a:t>•</a:t>
            </a:r>
            <a:r>
              <a:rPr lang="en" sz="2000">
                <a:solidFill>
                  <a:schemeClr val="dk1"/>
                </a:solidFill>
              </a:rPr>
              <a:t>Adapt and apply the CAE model to other anomaly detection tasks in fields like medical imaging, industrial automation, and financial fraud detection.</a:t>
            </a:r>
            <a:endParaRPr sz="2000">
              <a:solidFill>
                <a:schemeClr val="dk1"/>
              </a:solidFill>
            </a:endParaRPr>
          </a:p>
          <a:p>
            <a:pPr indent="0" lvl="0" marL="0" rtl="0" algn="l">
              <a:spcBef>
                <a:spcPts val="4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311700" y="95305"/>
            <a:ext cx="8520600" cy="79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Meet the Team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311700" y="118625"/>
            <a:ext cx="8520600" cy="12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99" name="Google Shape;99;p15"/>
          <p:cNvSpPr txBox="1"/>
          <p:nvPr>
            <p:ph idx="1" type="subTitle"/>
          </p:nvPr>
        </p:nvSpPr>
        <p:spPr>
          <a:xfrm>
            <a:off x="311675" y="1372625"/>
            <a:ext cx="8520600" cy="36387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150000"/>
              </a:lnSpc>
              <a:spcBef>
                <a:spcPts val="0"/>
              </a:spcBef>
              <a:spcAft>
                <a:spcPts val="0"/>
              </a:spcAft>
              <a:buSzPct val="100000"/>
              <a:buChar char="●"/>
            </a:pPr>
            <a:r>
              <a:rPr lang="en" sz="1800"/>
              <a:t>Introduction</a:t>
            </a:r>
            <a:endParaRPr sz="1800"/>
          </a:p>
          <a:p>
            <a:pPr indent="-334327" lvl="0" marL="457200" rtl="0" algn="l">
              <a:lnSpc>
                <a:spcPct val="150000"/>
              </a:lnSpc>
              <a:spcBef>
                <a:spcPts val="0"/>
              </a:spcBef>
              <a:spcAft>
                <a:spcPts val="0"/>
              </a:spcAft>
              <a:buSzPct val="100000"/>
              <a:buChar char="●"/>
            </a:pPr>
            <a:r>
              <a:rPr lang="en" sz="1800"/>
              <a:t>Project Timeline</a:t>
            </a:r>
            <a:endParaRPr sz="1800"/>
          </a:p>
          <a:p>
            <a:pPr indent="-334327" lvl="0" marL="457200" rtl="0" algn="l">
              <a:lnSpc>
                <a:spcPct val="150000"/>
              </a:lnSpc>
              <a:spcBef>
                <a:spcPts val="0"/>
              </a:spcBef>
              <a:spcAft>
                <a:spcPts val="0"/>
              </a:spcAft>
              <a:buSzPct val="100000"/>
              <a:buChar char="●"/>
            </a:pPr>
            <a:r>
              <a:rPr lang="en" sz="1800"/>
              <a:t>Data Collection and Preprocessing</a:t>
            </a:r>
            <a:endParaRPr sz="1800"/>
          </a:p>
          <a:p>
            <a:pPr indent="-334327" lvl="0" marL="457200" rtl="0" algn="l">
              <a:lnSpc>
                <a:spcPct val="150000"/>
              </a:lnSpc>
              <a:spcBef>
                <a:spcPts val="0"/>
              </a:spcBef>
              <a:spcAft>
                <a:spcPts val="0"/>
              </a:spcAft>
              <a:buSzPct val="100000"/>
              <a:buChar char="●"/>
            </a:pPr>
            <a:r>
              <a:rPr lang="en" sz="1800"/>
              <a:t>Exploratory Data Analysis (EDA) and Preliminary Analysis</a:t>
            </a:r>
            <a:endParaRPr sz="1800"/>
          </a:p>
          <a:p>
            <a:pPr indent="-334327" lvl="0" marL="457200" rtl="0" algn="l">
              <a:lnSpc>
                <a:spcPct val="150000"/>
              </a:lnSpc>
              <a:spcBef>
                <a:spcPts val="0"/>
              </a:spcBef>
              <a:spcAft>
                <a:spcPts val="0"/>
              </a:spcAft>
              <a:buSzPct val="100000"/>
              <a:buChar char="●"/>
            </a:pPr>
            <a:r>
              <a:rPr lang="en" sz="1800"/>
              <a:t>Machine Learning Models for Anomaly Detection</a:t>
            </a:r>
            <a:endParaRPr sz="1800"/>
          </a:p>
          <a:p>
            <a:pPr indent="-334327" lvl="0" marL="457200" rtl="0" algn="l">
              <a:lnSpc>
                <a:spcPct val="150000"/>
              </a:lnSpc>
              <a:spcBef>
                <a:spcPts val="0"/>
              </a:spcBef>
              <a:spcAft>
                <a:spcPts val="0"/>
              </a:spcAft>
              <a:buSzPct val="100000"/>
              <a:buChar char="●"/>
            </a:pPr>
            <a:r>
              <a:rPr lang="en" sz="1800"/>
              <a:t>Model Validation and Evaluation</a:t>
            </a:r>
            <a:endParaRPr sz="1800"/>
          </a:p>
          <a:p>
            <a:pPr indent="-334327" lvl="0" marL="457200" rtl="0" algn="l">
              <a:lnSpc>
                <a:spcPct val="150000"/>
              </a:lnSpc>
              <a:spcBef>
                <a:spcPts val="0"/>
              </a:spcBef>
              <a:spcAft>
                <a:spcPts val="0"/>
              </a:spcAft>
              <a:buSzPct val="100000"/>
              <a:buChar char="●"/>
            </a:pPr>
            <a:r>
              <a:rPr lang="en" sz="1800"/>
              <a:t>Real-Time Anomaly Detection System</a:t>
            </a:r>
            <a:endParaRPr sz="1800"/>
          </a:p>
          <a:p>
            <a:pPr indent="-334327" lvl="0" marL="457200" rtl="0" algn="l">
              <a:lnSpc>
                <a:spcPct val="150000"/>
              </a:lnSpc>
              <a:spcBef>
                <a:spcPts val="0"/>
              </a:spcBef>
              <a:spcAft>
                <a:spcPts val="0"/>
              </a:spcAft>
              <a:buSzPct val="100000"/>
              <a:buChar char="●"/>
            </a:pPr>
            <a:r>
              <a:rPr lang="en" sz="1800"/>
              <a:t>Insights and Applications</a:t>
            </a:r>
            <a:endParaRPr sz="1800"/>
          </a:p>
          <a:p>
            <a:pPr indent="-334327" lvl="0" marL="457200" rtl="0" algn="l">
              <a:lnSpc>
                <a:spcPct val="150000"/>
              </a:lnSpc>
              <a:spcBef>
                <a:spcPts val="0"/>
              </a:spcBef>
              <a:spcAft>
                <a:spcPts val="0"/>
              </a:spcAft>
              <a:buSzPct val="100000"/>
              <a:buChar char="●"/>
            </a:pPr>
            <a:r>
              <a:rPr lang="en" sz="1800"/>
              <a:t>Challenges and Limitations</a:t>
            </a:r>
            <a:endParaRPr sz="1800"/>
          </a:p>
          <a:p>
            <a:pPr indent="-334327" lvl="0" marL="457200" rtl="0" algn="l">
              <a:lnSpc>
                <a:spcPct val="150000"/>
              </a:lnSpc>
              <a:spcBef>
                <a:spcPts val="0"/>
              </a:spcBef>
              <a:spcAft>
                <a:spcPts val="0"/>
              </a:spcAft>
              <a:buSzPct val="100000"/>
              <a:buChar char="●"/>
            </a:pPr>
            <a:r>
              <a:rPr lang="en" sz="1800"/>
              <a:t>Future Work</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311700" y="515975"/>
            <a:ext cx="8520600" cy="5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a:t>
            </a:r>
            <a:r>
              <a:rPr lang="en"/>
              <a:t>lem Statement </a:t>
            </a:r>
            <a:endParaRPr/>
          </a:p>
        </p:txBody>
      </p:sp>
      <p:sp>
        <p:nvSpPr>
          <p:cNvPr id="105" name="Google Shape;105;p16"/>
          <p:cNvSpPr txBox="1"/>
          <p:nvPr>
            <p:ph idx="1" type="subTitle"/>
          </p:nvPr>
        </p:nvSpPr>
        <p:spPr>
          <a:xfrm>
            <a:off x="914911" y="1875012"/>
            <a:ext cx="7736100" cy="3268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FF0000"/>
              </a:buClr>
              <a:buSzPts val="1600"/>
              <a:buChar char="●"/>
            </a:pPr>
            <a:r>
              <a:rPr lang="en">
                <a:solidFill>
                  <a:srgbClr val="FF0000"/>
                </a:solidFill>
              </a:rPr>
              <a:t>Understanding the problem - Why are we </a:t>
            </a:r>
            <a:r>
              <a:rPr lang="en">
                <a:solidFill>
                  <a:srgbClr val="FF0000"/>
                </a:solidFill>
              </a:rPr>
              <a:t>trying</a:t>
            </a:r>
            <a:r>
              <a:rPr lang="en">
                <a:solidFill>
                  <a:srgbClr val="FF0000"/>
                </a:solidFill>
              </a:rPr>
              <a:t> to do this?</a:t>
            </a:r>
            <a:endParaRPr>
              <a:solidFill>
                <a:srgbClr val="FF0000"/>
              </a:solidFill>
            </a:endParaRPr>
          </a:p>
          <a:p>
            <a:pPr indent="-330200" lvl="0" marL="457200" rtl="0" algn="l">
              <a:spcBef>
                <a:spcPts val="0"/>
              </a:spcBef>
              <a:spcAft>
                <a:spcPts val="0"/>
              </a:spcAft>
              <a:buSzPts val="1600"/>
              <a:buChar char="●"/>
            </a:pPr>
            <a:r>
              <a:rPr lang="en">
                <a:solidFill>
                  <a:srgbClr val="FF0000"/>
                </a:solidFill>
              </a:rPr>
              <a:t>How are we doing it? </a:t>
            </a:r>
            <a:r>
              <a:rPr lang="en"/>
              <a:t>To develop a model using statistical and machine learning methods to detect anomalies in smartphone datasets, identifying unusual crowd behavior.</a:t>
            </a:r>
            <a:endParaRPr/>
          </a:p>
          <a:p>
            <a:pPr indent="-330200" lvl="0" marL="457200" rtl="0" algn="l">
              <a:spcBef>
                <a:spcPts val="0"/>
              </a:spcBef>
              <a:spcAft>
                <a:spcPts val="0"/>
              </a:spcAft>
              <a:buClr>
                <a:srgbClr val="FF0000"/>
              </a:buClr>
              <a:buSzPts val="1600"/>
              <a:buChar char="●"/>
            </a:pPr>
            <a:r>
              <a:rPr lang="en">
                <a:solidFill>
                  <a:srgbClr val="FF0000"/>
                </a:solidFill>
              </a:rPr>
              <a:t>What is the application of these models?</a:t>
            </a:r>
            <a:endParaRPr>
              <a:solidFill>
                <a:srgbClr val="FF0000"/>
              </a:solidFill>
            </a:endParaRPr>
          </a:p>
          <a:p>
            <a:pPr indent="-330200" lvl="0" marL="457200" rtl="0" algn="l">
              <a:spcBef>
                <a:spcPts val="0"/>
              </a:spcBef>
              <a:spcAft>
                <a:spcPts val="0"/>
              </a:spcAft>
              <a:buSzPts val="1600"/>
              <a:buChar char="●"/>
            </a:pPr>
            <a:r>
              <a:rPr lang="en"/>
              <a:t>To provide timely alerts to detect threats, ensure safety and improve event management, urban planning, and security monitoring.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nvSpPr>
        <p:spPr>
          <a:xfrm>
            <a:off x="74500" y="63400"/>
            <a:ext cx="596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Week-wise Implementation Plan</a:t>
            </a:r>
            <a:endParaRPr b="1" sz="1800">
              <a:solidFill>
                <a:schemeClr val="dk1"/>
              </a:solidFill>
            </a:endParaRPr>
          </a:p>
        </p:txBody>
      </p:sp>
      <p:pic>
        <p:nvPicPr>
          <p:cNvPr id="111" name="Google Shape;111;p17"/>
          <p:cNvPicPr preferRelativeResize="0"/>
          <p:nvPr/>
        </p:nvPicPr>
        <p:blipFill>
          <a:blip r:embed="rId4">
            <a:alphaModFix/>
          </a:blip>
          <a:stretch>
            <a:fillRect/>
          </a:stretch>
        </p:blipFill>
        <p:spPr>
          <a:xfrm>
            <a:off x="1247475" y="497800"/>
            <a:ext cx="6649051" cy="4463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ctrTitle"/>
          </p:nvPr>
        </p:nvSpPr>
        <p:spPr>
          <a:xfrm>
            <a:off x="311700" y="218550"/>
            <a:ext cx="8520600" cy="5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80"/>
              <a:t>Data Collection &amp; Pre-processing</a:t>
            </a:r>
            <a:endParaRPr sz="2780"/>
          </a:p>
        </p:txBody>
      </p:sp>
      <p:sp>
        <p:nvSpPr>
          <p:cNvPr id="117" name="Google Shape;117;p18"/>
          <p:cNvSpPr txBox="1"/>
          <p:nvPr/>
        </p:nvSpPr>
        <p:spPr>
          <a:xfrm>
            <a:off x="226675" y="1422675"/>
            <a:ext cx="8721600" cy="2909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en" sz="1600">
                <a:solidFill>
                  <a:schemeClr val="dk2"/>
                </a:solidFill>
              </a:rPr>
              <a:t>Problem statement defines that smartphone dataset is crucial for analysis and it must contain features to detect activities. Hence the dataset collected from </a:t>
            </a:r>
            <a:r>
              <a:rPr lang="en" sz="1600" u="sng">
                <a:solidFill>
                  <a:schemeClr val="hlink"/>
                </a:solidFill>
                <a:hlinkClick r:id="rId3"/>
              </a:rPr>
              <a:t>Kaggle.com</a:t>
            </a:r>
            <a:endParaRPr sz="1600">
              <a:solidFill>
                <a:schemeClr val="dk2"/>
              </a:solidFill>
            </a:endParaRPr>
          </a:p>
          <a:p>
            <a:pPr indent="0" lvl="0" marL="457200" rtl="0" algn="l">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Analysing the dataset shows that </a:t>
            </a:r>
            <a:r>
              <a:rPr lang="en" sz="1600">
                <a:solidFill>
                  <a:schemeClr val="dk2"/>
                </a:solidFill>
              </a:rPr>
              <a:t>there</a:t>
            </a:r>
            <a:r>
              <a:rPr lang="en" sz="1600">
                <a:solidFill>
                  <a:schemeClr val="dk2"/>
                </a:solidFill>
              </a:rPr>
              <a:t> are </a:t>
            </a:r>
            <a:endParaRPr sz="1600">
              <a:solidFill>
                <a:schemeClr val="dk2"/>
              </a:solidFill>
            </a:endParaRPr>
          </a:p>
          <a:p>
            <a:pPr indent="0" lvl="0" marL="457200" rtl="0" algn="l">
              <a:spcBef>
                <a:spcPts val="0"/>
              </a:spcBef>
              <a:spcAft>
                <a:spcPts val="0"/>
              </a:spcAft>
              <a:buNone/>
            </a:pPr>
            <a:r>
              <a:rPr lang="en" sz="1600">
                <a:solidFill>
                  <a:schemeClr val="dk2"/>
                </a:solidFill>
              </a:rPr>
              <a:t>104 values are missing for the Acceleration </a:t>
            </a:r>
            <a:endParaRPr sz="1600">
              <a:solidFill>
                <a:schemeClr val="dk2"/>
              </a:solidFill>
            </a:endParaRPr>
          </a:p>
          <a:p>
            <a:pPr indent="0" lvl="0" marL="457200" rtl="0" algn="l">
              <a:spcBef>
                <a:spcPts val="0"/>
              </a:spcBef>
              <a:spcAft>
                <a:spcPts val="0"/>
              </a:spcAft>
              <a:buNone/>
            </a:pPr>
            <a:r>
              <a:rPr lang="en" sz="1600">
                <a:solidFill>
                  <a:schemeClr val="dk2"/>
                </a:solidFill>
              </a:rPr>
              <a:t>feature.</a:t>
            </a:r>
            <a:r>
              <a:rPr lang="en" sz="1600">
                <a:solidFill>
                  <a:schemeClr val="dk2"/>
                </a:solidFill>
              </a:rPr>
              <a:t> These </a:t>
            </a:r>
            <a:r>
              <a:rPr lang="en" sz="1600">
                <a:solidFill>
                  <a:schemeClr val="dk2"/>
                </a:solidFill>
              </a:rPr>
              <a:t>values should</a:t>
            </a:r>
            <a:r>
              <a:rPr lang="en" sz="1600">
                <a:solidFill>
                  <a:schemeClr val="dk2"/>
                </a:solidFill>
              </a:rPr>
              <a:t> be treated with</a:t>
            </a:r>
            <a:endParaRPr sz="1600">
              <a:solidFill>
                <a:schemeClr val="dk2"/>
              </a:solidFill>
            </a:endParaRPr>
          </a:p>
          <a:p>
            <a:pPr indent="0" lvl="0" marL="457200" rtl="0" algn="l">
              <a:spcBef>
                <a:spcPts val="0"/>
              </a:spcBef>
              <a:spcAft>
                <a:spcPts val="0"/>
              </a:spcAft>
              <a:buNone/>
            </a:pPr>
            <a:r>
              <a:rPr lang="en" sz="1600">
                <a:solidFill>
                  <a:schemeClr val="dk2"/>
                </a:solidFill>
              </a:rPr>
              <a:t>other values.</a:t>
            </a:r>
            <a:endParaRPr sz="1600">
              <a:solidFill>
                <a:schemeClr val="dk2"/>
              </a:solidFill>
            </a:endParaRPr>
          </a:p>
          <a:p>
            <a:pPr indent="0" lvl="0" marL="457200" rtl="0" algn="l">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Missing </a:t>
            </a:r>
            <a:r>
              <a:rPr lang="en" sz="1600">
                <a:solidFill>
                  <a:schemeClr val="dk2"/>
                </a:solidFill>
              </a:rPr>
              <a:t>values</a:t>
            </a:r>
            <a:r>
              <a:rPr lang="en" sz="1600">
                <a:solidFill>
                  <a:schemeClr val="dk2"/>
                </a:solidFill>
              </a:rPr>
              <a:t> treated by calculating mean value for distribution of acceleration feature and then all null values (missing values) replaced with mean value.</a:t>
            </a:r>
            <a:endParaRPr sz="1600">
              <a:solidFill>
                <a:schemeClr val="dk2"/>
              </a:solidFill>
            </a:endParaRPr>
          </a:p>
          <a:p>
            <a:pPr indent="0" lvl="0" marL="457200" rtl="0" algn="l">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All numerical features are converted into same format i.e int data type.</a:t>
            </a:r>
            <a:endParaRPr sz="1750">
              <a:solidFill>
                <a:schemeClr val="dk2"/>
              </a:solidFill>
            </a:endParaRPr>
          </a:p>
        </p:txBody>
      </p:sp>
      <p:pic>
        <p:nvPicPr>
          <p:cNvPr id="118" name="Google Shape;118;p18"/>
          <p:cNvPicPr preferRelativeResize="0"/>
          <p:nvPr/>
        </p:nvPicPr>
        <p:blipFill>
          <a:blip r:embed="rId4">
            <a:alphaModFix/>
          </a:blip>
          <a:stretch>
            <a:fillRect/>
          </a:stretch>
        </p:blipFill>
        <p:spPr>
          <a:xfrm>
            <a:off x="5008700" y="2081425"/>
            <a:ext cx="2983050" cy="1377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ctrTitle"/>
          </p:nvPr>
        </p:nvSpPr>
        <p:spPr>
          <a:xfrm>
            <a:off x="311700" y="218550"/>
            <a:ext cx="8520600" cy="5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80"/>
              <a:t>EDA</a:t>
            </a:r>
            <a:endParaRPr sz="2780"/>
          </a:p>
        </p:txBody>
      </p:sp>
      <p:sp>
        <p:nvSpPr>
          <p:cNvPr id="124" name="Google Shape;124;p19"/>
          <p:cNvSpPr txBox="1"/>
          <p:nvPr/>
        </p:nvSpPr>
        <p:spPr>
          <a:xfrm>
            <a:off x="5334000" y="653525"/>
            <a:ext cx="3614400" cy="4295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dk1"/>
                </a:solidFill>
              </a:rPr>
              <a:t>A </a:t>
            </a:r>
            <a:r>
              <a:rPr lang="en" sz="1600">
                <a:solidFill>
                  <a:schemeClr val="dk1"/>
                </a:solidFill>
              </a:rPr>
              <a:t>c</a:t>
            </a:r>
            <a:r>
              <a:rPr lang="en" sz="1600">
                <a:solidFill>
                  <a:schemeClr val="dk1"/>
                </a:solidFill>
              </a:rPr>
              <a:t>orrelation matrix was generated to display the correlation coefficients between pairs of numerical features.</a:t>
            </a:r>
            <a:endParaRPr sz="1600">
              <a:solidFill>
                <a:schemeClr val="dk1"/>
              </a:solidFill>
            </a:endParaRPr>
          </a:p>
          <a:p>
            <a:pPr indent="0" lvl="0" marL="0" rtl="0" algn="just">
              <a:spcBef>
                <a:spcPts val="1000"/>
              </a:spcBef>
              <a:spcAft>
                <a:spcPts val="1000"/>
              </a:spcAft>
              <a:buNone/>
            </a:pPr>
            <a:r>
              <a:rPr lang="en" sz="1600">
                <a:solidFill>
                  <a:schemeClr val="dk1"/>
                </a:solidFill>
              </a:rPr>
              <a:t>Correlation: </a:t>
            </a:r>
            <a:r>
              <a:rPr lang="en" sz="1600">
                <a:solidFill>
                  <a:schemeClr val="dk1"/>
                </a:solidFill>
              </a:rPr>
              <a:t>'</a:t>
            </a:r>
            <a:r>
              <a:rPr lang="en" sz="1600">
                <a:solidFill>
                  <a:schemeClr val="dk1"/>
                </a:solidFill>
              </a:rPr>
              <a:t>AgentCount' and 'Density' have a strong positive correlation and 'Speed' and 'Acc' have a weak positive correlation.</a:t>
            </a:r>
            <a:endParaRPr sz="2350">
              <a:solidFill>
                <a:schemeClr val="dk1"/>
              </a:solidFill>
            </a:endParaRPr>
          </a:p>
        </p:txBody>
      </p:sp>
      <p:pic>
        <p:nvPicPr>
          <p:cNvPr id="125" name="Google Shape;125;p19"/>
          <p:cNvPicPr preferRelativeResize="0"/>
          <p:nvPr/>
        </p:nvPicPr>
        <p:blipFill rotWithShape="1">
          <a:blip r:embed="rId4">
            <a:alphaModFix/>
          </a:blip>
          <a:srcRect b="-3434" l="2250" r="-2249" t="0"/>
          <a:stretch/>
        </p:blipFill>
        <p:spPr>
          <a:xfrm>
            <a:off x="158750" y="1233900"/>
            <a:ext cx="5017475" cy="344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ctrTitle"/>
          </p:nvPr>
        </p:nvSpPr>
        <p:spPr>
          <a:xfrm>
            <a:off x="311700" y="218550"/>
            <a:ext cx="8520600" cy="5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80"/>
              <a:t>EDA</a:t>
            </a:r>
            <a:endParaRPr sz="2780"/>
          </a:p>
        </p:txBody>
      </p:sp>
      <p:sp>
        <p:nvSpPr>
          <p:cNvPr id="131" name="Google Shape;131;p20"/>
          <p:cNvSpPr txBox="1"/>
          <p:nvPr/>
        </p:nvSpPr>
        <p:spPr>
          <a:xfrm>
            <a:off x="117550" y="1592850"/>
            <a:ext cx="2390400" cy="404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000"/>
              </a:spcAft>
              <a:buNone/>
            </a:pPr>
            <a:r>
              <a:rPr lang="en" sz="1600">
                <a:solidFill>
                  <a:schemeClr val="dk1"/>
                </a:solidFill>
              </a:rPr>
              <a:t>Heatmap - correlations</a:t>
            </a:r>
            <a:endParaRPr sz="2350">
              <a:solidFill>
                <a:schemeClr val="dk1"/>
              </a:solidFill>
            </a:endParaRPr>
          </a:p>
        </p:txBody>
      </p:sp>
      <p:sp>
        <p:nvSpPr>
          <p:cNvPr id="132" name="Google Shape;132;p20"/>
          <p:cNvSpPr txBox="1"/>
          <p:nvPr/>
        </p:nvSpPr>
        <p:spPr>
          <a:xfrm>
            <a:off x="2878175" y="1641700"/>
            <a:ext cx="2390400" cy="404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000"/>
              </a:spcAft>
              <a:buNone/>
            </a:pPr>
            <a:r>
              <a:rPr lang="en" sz="1600">
                <a:solidFill>
                  <a:schemeClr val="dk1"/>
                </a:solidFill>
              </a:rPr>
              <a:t>Box plots</a:t>
            </a:r>
            <a:endParaRPr sz="2350">
              <a:solidFill>
                <a:schemeClr val="dk1"/>
              </a:solidFill>
            </a:endParaRPr>
          </a:p>
        </p:txBody>
      </p:sp>
      <p:sp>
        <p:nvSpPr>
          <p:cNvPr id="133" name="Google Shape;133;p20"/>
          <p:cNvSpPr txBox="1"/>
          <p:nvPr/>
        </p:nvSpPr>
        <p:spPr>
          <a:xfrm>
            <a:off x="4818050" y="1635825"/>
            <a:ext cx="2390400" cy="404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000"/>
              </a:spcAft>
              <a:buNone/>
            </a:pPr>
            <a:r>
              <a:rPr lang="en" sz="1600">
                <a:solidFill>
                  <a:schemeClr val="dk1"/>
                </a:solidFill>
              </a:rPr>
              <a:t>Scatterplots</a:t>
            </a:r>
            <a:endParaRPr sz="235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ctrTitle"/>
          </p:nvPr>
        </p:nvSpPr>
        <p:spPr>
          <a:xfrm>
            <a:off x="311700" y="-73475"/>
            <a:ext cx="8520600" cy="107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600"/>
              <a:t>Initial Statistical Analysis</a:t>
            </a:r>
            <a:endParaRPr sz="4600"/>
          </a:p>
        </p:txBody>
      </p:sp>
      <p:sp>
        <p:nvSpPr>
          <p:cNvPr id="139" name="Google Shape;139;p21"/>
          <p:cNvSpPr txBox="1"/>
          <p:nvPr>
            <p:ph idx="1" type="subTitle"/>
          </p:nvPr>
        </p:nvSpPr>
        <p:spPr>
          <a:xfrm>
            <a:off x="311700" y="925825"/>
            <a:ext cx="8520600" cy="38946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just">
              <a:spcBef>
                <a:spcPts val="0"/>
              </a:spcBef>
              <a:spcAft>
                <a:spcPts val="0"/>
              </a:spcAft>
              <a:buNone/>
            </a:pPr>
            <a:r>
              <a:rPr lang="en" sz="1400">
                <a:latin typeface="Times New Roman"/>
                <a:ea typeface="Times New Roman"/>
                <a:cs typeface="Times New Roman"/>
                <a:sym typeface="Times New Roman"/>
              </a:rPr>
              <a:t>Initial statistical analysis for anomaly detection in smartphone datasets involves examining the data for any irregularities or outliers that may indicate unusual behavior or errors. This typically includes descriptive statistics to understand the central tendencies and dispersion (mean, median, mode, variance, standard deviation).</a:t>
            </a:r>
            <a:endParaRPr sz="1400">
              <a:latin typeface="Times New Roman"/>
              <a:ea typeface="Times New Roman"/>
              <a:cs typeface="Times New Roman"/>
              <a:sym typeface="Times New Roman"/>
            </a:endParaRPr>
          </a:p>
          <a:p>
            <a:pPr indent="0" lvl="0" marL="0" rtl="0" algn="just">
              <a:spcBef>
                <a:spcPts val="0"/>
              </a:spcBef>
              <a:spcAft>
                <a:spcPts val="0"/>
              </a:spcAft>
              <a:buNone/>
            </a:pPr>
            <a:r>
              <a:t/>
            </a:r>
            <a:endParaRPr sz="1900">
              <a:latin typeface="Times New Roman"/>
              <a:ea typeface="Times New Roman"/>
              <a:cs typeface="Times New Roman"/>
              <a:sym typeface="Times New Roman"/>
            </a:endParaRPr>
          </a:p>
        </p:txBody>
      </p:sp>
      <p:pic>
        <p:nvPicPr>
          <p:cNvPr id="140" name="Google Shape;140;p21"/>
          <p:cNvPicPr preferRelativeResize="0"/>
          <p:nvPr/>
        </p:nvPicPr>
        <p:blipFill>
          <a:blip r:embed="rId4">
            <a:alphaModFix/>
          </a:blip>
          <a:stretch>
            <a:fillRect/>
          </a:stretch>
        </p:blipFill>
        <p:spPr>
          <a:xfrm>
            <a:off x="757975" y="2467250"/>
            <a:ext cx="3628200" cy="1822775"/>
          </a:xfrm>
          <a:prstGeom prst="rect">
            <a:avLst/>
          </a:prstGeom>
          <a:noFill/>
          <a:ln>
            <a:noFill/>
          </a:ln>
        </p:spPr>
      </p:pic>
      <p:pic>
        <p:nvPicPr>
          <p:cNvPr id="141" name="Google Shape;141;p21"/>
          <p:cNvPicPr preferRelativeResize="0"/>
          <p:nvPr/>
        </p:nvPicPr>
        <p:blipFill>
          <a:blip r:embed="rId5">
            <a:alphaModFix/>
          </a:blip>
          <a:stretch>
            <a:fillRect/>
          </a:stretch>
        </p:blipFill>
        <p:spPr>
          <a:xfrm>
            <a:off x="5099425" y="2413900"/>
            <a:ext cx="3526949" cy="2203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