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304" r:id="rId2"/>
    <p:sldId id="257" r:id="rId3"/>
    <p:sldId id="306" r:id="rId4"/>
    <p:sldId id="259" r:id="rId5"/>
    <p:sldId id="318" r:id="rId6"/>
    <p:sldId id="315" r:id="rId7"/>
    <p:sldId id="276" r:id="rId8"/>
    <p:sldId id="316" r:id="rId9"/>
    <p:sldId id="317" r:id="rId10"/>
    <p:sldId id="319" r:id="rId11"/>
    <p:sldId id="320" r:id="rId12"/>
    <p:sldId id="283" r:id="rId13"/>
    <p:sldId id="307" r:id="rId14"/>
    <p:sldId id="314" r:id="rId15"/>
    <p:sldId id="297" r:id="rId16"/>
    <p:sldId id="298" r:id="rId17"/>
    <p:sldId id="322" r:id="rId18"/>
    <p:sldId id="301" r:id="rId19"/>
    <p:sldId id="302" r:id="rId20"/>
    <p:sldId id="321" r:id="rId21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027" autoAdjust="0"/>
    <p:restoredTop sz="85168" autoAdjust="0"/>
  </p:normalViewPr>
  <p:slideViewPr>
    <p:cSldViewPr snapToGrid="0" snapToObjects="1">
      <p:cViewPr>
        <p:scale>
          <a:sx n="50" d="100"/>
          <a:sy n="50" d="100"/>
        </p:scale>
        <p:origin x="-254" y="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936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pPr algn="r"/>
              <a:t>7/23/2024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 idx="2"/>
          </p:nvPr>
        </p:nvSpPr>
        <p:spPr>
          <a:xfrm>
            <a:off x="0" y="1763713"/>
            <a:ext cx="2971799" cy="936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ldNum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2162130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pPr algn="r"/>
              <a:t>7/23/2024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5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文本框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203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369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330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9833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677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714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801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4018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pPr algn="r"/>
              <a:t>19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342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4499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473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35440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4800">
                <a:solidFill>
                  <a:srgbClr val="005493"/>
                </a:solidFill>
                <a:latin typeface="IBM Plex Mono SemiBold" pitchFamily="49" charset="0"/>
                <a:ea typeface="IBM Plex Mono SemiBold" pitchFamily="49" charset="0"/>
                <a:cs typeface="IBM Plex Mono SemiBold" pitchFamily="49" charset="0"/>
              </a:rPr>
              <a:t>Click to edit Master title style</a:t>
            </a:r>
            <a:endParaRPr lang="zh-CN" altLang="en-US" sz="4800">
              <a:solidFill>
                <a:srgbClr val="005493"/>
              </a:solidFill>
              <a:latin typeface="IBM Plex Mono SemiBold" pitchFamily="49" charset="0"/>
              <a:ea typeface="IBM Plex Mono SemiBold" pitchFamily="49" charset="0"/>
              <a:cs typeface="IBM Plex Mono SemiBold" pitchFamily="49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ftr" idx="10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2867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>
            <a:off x="8714772" y="6025573"/>
            <a:ext cx="2743200" cy="401637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600" b="0" i="0" u="none" strike="noStrike" kern="1200" cap="none" spc="0" baseline="0">
                <a:solidFill>
                  <a:srgbClr val="1C7DDB"/>
                </a:solidFill>
                <a:latin typeface="Abadi" pitchFamily="34" charset="0"/>
                <a:ea typeface="等线" charset="0"/>
                <a:cs typeface="Calibri" charset="0"/>
              </a:rPr>
              <a:pPr algn="r"/>
              <a:t>‹#›</a:t>
            </a:fld>
            <a:endParaRPr lang="zh-CN" altLang="en-US" sz="1600">
              <a:solidFill>
                <a:srgbClr val="1C7DDB"/>
              </a:solidFill>
              <a:latin typeface="Abadi" pitchFamily="34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0623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6000"/>
              <a:t>Click to edit Master title style</a:t>
            </a:r>
            <a:endParaRPr lang="zh-CN" altLang="en-US" sz="6000"/>
          </a:p>
        </p:txBody>
      </p:sp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400">
                <a:solidFill>
                  <a:srgbClr val="898989"/>
                </a:solidFill>
              </a:rPr>
              <a:t>Click to edit Master text styles</a:t>
            </a:r>
            <a:endParaRPr lang="zh-CN" altLang="en-US" sz="2400">
              <a:solidFill>
                <a:srgbClr val="898989"/>
              </a:solidFill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/>
          </p:nvPr>
        </p:nvSpPr>
        <p:spPr>
          <a:xfrm>
            <a:off x="8714772" y="6025573"/>
            <a:ext cx="2743200" cy="401637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600" b="0" i="0" u="none" strike="noStrike" kern="1200" cap="none" spc="0" baseline="0">
                <a:solidFill>
                  <a:srgbClr val="1C7DDB"/>
                </a:solidFill>
                <a:latin typeface="Abadi" pitchFamily="34" charset="0"/>
                <a:ea typeface="等线" charset="0"/>
                <a:cs typeface="Calibri" charset="0"/>
              </a:rPr>
              <a:pPr algn="r"/>
              <a:t>‹#›</a:t>
            </a:fld>
            <a:endParaRPr lang="zh-CN" altLang="en-US" sz="1600">
              <a:solidFill>
                <a:srgbClr val="1C7DDB"/>
              </a:solidFill>
              <a:latin typeface="Abadi" pitchFamily="34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43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body" idx="1"/>
          </p:nvPr>
        </p:nvSpPr>
        <p:spPr>
          <a:xfrm>
            <a:off x="838200" y="365124"/>
            <a:ext cx="7734300" cy="58118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eaVert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40" name="文本框"/>
          <p:cNvSpPr>
            <a:spLocks noGrp="1"/>
          </p:cNvSpPr>
          <p:nvPr>
            <p:ph type="ftr" idx="10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1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624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8765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350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317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1330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631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72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258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4"/>
          </p:nvPr>
        </p:nvSpPr>
        <p:spPr>
          <a:xfrm>
            <a:off x="8714772" y="6025573"/>
            <a:ext cx="2743200" cy="4016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600" b="0" i="0" u="none" strike="noStrike" kern="1200" cap="none" spc="0" baseline="0">
                <a:solidFill>
                  <a:srgbClr val="1C7DDB"/>
                </a:solidFill>
                <a:latin typeface="Abadi" pitchFamily="34" charset="0"/>
                <a:ea typeface="等线" charset="0"/>
                <a:cs typeface="Calibri" charset="0"/>
              </a:rPr>
              <a:pPr algn="r"/>
              <a:t>‹#›</a:t>
            </a:fld>
            <a:endParaRPr lang="zh-CN" altLang="en-US" sz="1600">
              <a:solidFill>
                <a:srgbClr val="1C7DDB"/>
              </a:solidFill>
              <a:latin typeface="Abadi" pitchFamily="34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81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Calibri Light" charset="0"/>
          <a:ea typeface="等线 Light" charset="0"/>
          <a:cs typeface="Calibri Light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74520"/>
            <a:ext cx="9144000" cy="3221037"/>
          </a:xfrm>
        </p:spPr>
        <p:txBody>
          <a:bodyPr/>
          <a:lstStyle/>
          <a:p>
            <a:r>
              <a:rPr lang="en-IN" b="1" dirty="0" smtClean="0">
                <a:latin typeface="+mj-lt"/>
              </a:rPr>
              <a:t>Anomaly Detection in </a:t>
            </a:r>
            <a:r>
              <a:rPr lang="en-IN" b="1" dirty="0" smtClean="0">
                <a:latin typeface="+mj-lt"/>
              </a:rPr>
              <a:t>Crowds</a:t>
            </a:r>
            <a:br>
              <a:rPr lang="en-IN" b="1" dirty="0" smtClean="0">
                <a:latin typeface="+mj-lt"/>
              </a:rPr>
            </a:br>
            <a:r>
              <a:rPr lang="en-IN" b="1" dirty="0" smtClean="0">
                <a:latin typeface="+mj-lt"/>
              </a:rPr>
              <a:t/>
            </a:r>
            <a:br>
              <a:rPr lang="en-IN" b="1" dirty="0" smtClean="0">
                <a:latin typeface="+mj-lt"/>
              </a:rPr>
            </a:br>
            <a:r>
              <a:rPr lang="en-IN" sz="3000" b="1" dirty="0" smtClean="0">
                <a:latin typeface="+mj-lt"/>
              </a:rPr>
              <a:t>Group 2</a:t>
            </a:r>
            <a:r>
              <a:rPr lang="en-IN" b="1" dirty="0" smtClean="0">
                <a:latin typeface="+mj-lt"/>
              </a:rPr>
              <a:t/>
            </a:r>
            <a:br>
              <a:rPr lang="en-IN" b="1" dirty="0" smtClean="0">
                <a:latin typeface="+mj-lt"/>
              </a:rPr>
            </a:br>
            <a:r>
              <a:rPr lang="en-IN" b="1" dirty="0" smtClean="0">
                <a:latin typeface="+mj-lt"/>
              </a:rPr>
              <a:t/>
            </a:r>
            <a:br>
              <a:rPr lang="en-IN" b="1" dirty="0" smtClean="0">
                <a:latin typeface="+mj-lt"/>
              </a:rPr>
            </a:br>
            <a:endParaRPr lang="en-IN" b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3440" y="426720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Model Building and evaluation</a:t>
            </a:r>
            <a:endParaRPr lang="en-IN" sz="3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25689"/>
            <a:ext cx="9768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Model Building and Evaluation</a:t>
            </a:r>
          </a:p>
          <a:p>
            <a:r>
              <a:rPr lang="en-IN" b="1" dirty="0" smtClean="0">
                <a:latin typeface="+mj-lt"/>
              </a:rPr>
              <a:t>1. Candidate Anomaly Detection Algorithms:</a:t>
            </a:r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Isolation Forest:</a:t>
            </a:r>
            <a:endParaRPr lang="en-IN" dirty="0" smtClean="0">
              <a:latin typeface="+mj-lt"/>
            </a:endParaRPr>
          </a:p>
          <a:p>
            <a:pPr lvl="1"/>
            <a:r>
              <a:rPr lang="en-IN" b="1" dirty="0" smtClean="0">
                <a:latin typeface="+mj-lt"/>
              </a:rPr>
              <a:t>Objective:</a:t>
            </a:r>
            <a:r>
              <a:rPr lang="en-IN" dirty="0" smtClean="0">
                <a:latin typeface="+mj-lt"/>
              </a:rPr>
              <a:t> Detect anomalous </a:t>
            </a:r>
            <a:r>
              <a:rPr lang="en-IN" dirty="0" err="1" smtClean="0">
                <a:latin typeface="+mj-lt"/>
              </a:rPr>
              <a:t>smartphone</a:t>
            </a:r>
            <a:r>
              <a:rPr lang="en-IN" dirty="0" smtClean="0">
                <a:latin typeface="+mj-lt"/>
              </a:rPr>
              <a:t> usage patterns.</a:t>
            </a:r>
          </a:p>
          <a:p>
            <a:pPr lvl="1"/>
            <a:r>
              <a:rPr lang="en-IN" b="1" dirty="0" smtClean="0">
                <a:latin typeface="+mj-lt"/>
              </a:rPr>
              <a:t>Implementation:</a:t>
            </a:r>
            <a:r>
              <a:rPr lang="en-IN" dirty="0" smtClean="0">
                <a:latin typeface="+mj-lt"/>
              </a:rPr>
              <a:t> </a:t>
            </a:r>
            <a:r>
              <a:rPr lang="en-IN" dirty="0" err="1" smtClean="0">
                <a:latin typeface="+mj-lt"/>
              </a:rPr>
              <a:t>Hyperparameter</a:t>
            </a:r>
            <a:r>
              <a:rPr lang="en-IN" dirty="0" smtClean="0">
                <a:latin typeface="+mj-lt"/>
              </a:rPr>
              <a:t> tuning and evaluation using precision, recall, F1-score, and confusion matrix.</a:t>
            </a:r>
          </a:p>
          <a:p>
            <a:r>
              <a:rPr lang="en-IN" b="1" dirty="0" smtClean="0">
                <a:latin typeface="+mj-lt"/>
              </a:rPr>
              <a:t>Local Outlier Factor (LOF):</a:t>
            </a:r>
            <a:endParaRPr lang="en-IN" dirty="0" smtClean="0">
              <a:latin typeface="+mj-lt"/>
            </a:endParaRPr>
          </a:p>
          <a:p>
            <a:pPr lvl="1"/>
            <a:r>
              <a:rPr lang="en-IN" b="1" dirty="0" smtClean="0">
                <a:latin typeface="+mj-lt"/>
              </a:rPr>
              <a:t>Objective:</a:t>
            </a:r>
            <a:r>
              <a:rPr lang="en-IN" dirty="0" smtClean="0">
                <a:latin typeface="+mj-lt"/>
              </a:rPr>
              <a:t> Identify anomalies by calculating local density deviation.</a:t>
            </a:r>
          </a:p>
          <a:p>
            <a:pPr lvl="1"/>
            <a:r>
              <a:rPr lang="en-IN" b="1" dirty="0" smtClean="0">
                <a:latin typeface="+mj-lt"/>
              </a:rPr>
              <a:t>Implementation:</a:t>
            </a:r>
            <a:r>
              <a:rPr lang="en-IN" dirty="0" smtClean="0">
                <a:latin typeface="+mj-lt"/>
              </a:rPr>
              <a:t> Performance evaluation using standard metrics.</a:t>
            </a:r>
          </a:p>
          <a:p>
            <a:endParaRPr lang="en-IN" b="1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2</a:t>
            </a:r>
            <a:r>
              <a:rPr lang="en-IN" b="1" dirty="0" smtClean="0">
                <a:latin typeface="+mj-lt"/>
              </a:rPr>
              <a:t>. Model Descriptions and Evaluation:</a:t>
            </a:r>
            <a:endParaRPr lang="en-IN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 Detailed </a:t>
            </a:r>
            <a:r>
              <a:rPr lang="en-IN" dirty="0" smtClean="0">
                <a:latin typeface="+mj-lt"/>
              </a:rPr>
              <a:t>description of each model's purpose.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Visualization </a:t>
            </a:r>
            <a:r>
              <a:rPr lang="en-IN" dirty="0" smtClean="0">
                <a:latin typeface="+mj-lt"/>
              </a:rPr>
              <a:t>of classification performance.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Precision</a:t>
            </a:r>
            <a:r>
              <a:rPr lang="en-IN" dirty="0" smtClean="0">
                <a:latin typeface="+mj-lt"/>
              </a:rPr>
              <a:t>, recall, F1-score, and accuracy.</a:t>
            </a:r>
          </a:p>
          <a:p>
            <a:endParaRPr lang="en-IN" b="1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3</a:t>
            </a:r>
            <a:r>
              <a:rPr lang="en-IN" b="1" dirty="0" smtClean="0">
                <a:latin typeface="+mj-lt"/>
              </a:rPr>
              <a:t>. Comparison and Best Working Model:</a:t>
            </a:r>
            <a:endParaRPr lang="en-IN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Using validation metrics and confusion matrices.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 Identifying the </a:t>
            </a:r>
            <a:r>
              <a:rPr lang="en-IN" dirty="0" smtClean="0">
                <a:latin typeface="+mj-lt"/>
              </a:rPr>
              <a:t>model with the highest precision and recall.</a:t>
            </a:r>
          </a:p>
          <a:p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365760"/>
            <a:ext cx="990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Applications of Models phone sensor dataset</a:t>
            </a:r>
            <a:endParaRPr lang="en-IN" sz="3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2480" y="1386840"/>
            <a:ext cx="8823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+mj-lt"/>
              </a:rPr>
              <a:t>1. Anomaly Detection in Smartphone Usage:</a:t>
            </a:r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Objective:</a:t>
            </a:r>
            <a:r>
              <a:rPr lang="en-IN" dirty="0" smtClean="0">
                <a:latin typeface="+mj-lt"/>
              </a:rPr>
              <a:t> Identify unusual patterns in sensor data that may indicate abnormal </a:t>
            </a:r>
            <a:r>
              <a:rPr lang="en-IN" dirty="0" err="1" smtClean="0">
                <a:latin typeface="+mj-lt"/>
              </a:rPr>
              <a:t>behavior</a:t>
            </a:r>
            <a:r>
              <a:rPr lang="en-IN" dirty="0" smtClean="0">
                <a:latin typeface="+mj-lt"/>
              </a:rPr>
              <a:t> or events</a:t>
            </a:r>
            <a:r>
              <a:rPr lang="en-IN" dirty="0" smtClean="0">
                <a:latin typeface="+mj-lt"/>
              </a:rPr>
              <a:t>.</a:t>
            </a:r>
          </a:p>
          <a:p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2. Activity Recognition:</a:t>
            </a:r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Objective:</a:t>
            </a:r>
            <a:r>
              <a:rPr lang="en-IN" dirty="0" smtClean="0">
                <a:latin typeface="+mj-lt"/>
              </a:rPr>
              <a:t> Classify different user activities (e.g., walking, running, sitting) based on sensor data</a:t>
            </a:r>
            <a:r>
              <a:rPr lang="en-IN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3. Health Monitoring:</a:t>
            </a:r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Objective:</a:t>
            </a:r>
            <a:r>
              <a:rPr lang="en-IN" dirty="0" smtClean="0">
                <a:latin typeface="+mj-lt"/>
              </a:rPr>
              <a:t> Monitor health-related metrics such as physical activity levels and detect potential health issues.</a:t>
            </a:r>
          </a:p>
          <a:p>
            <a:endParaRPr lang="en-US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. User Authentication:</a:t>
            </a:r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Objective:</a:t>
            </a:r>
            <a:r>
              <a:rPr lang="en-IN" dirty="0" smtClean="0">
                <a:latin typeface="+mj-lt"/>
              </a:rPr>
              <a:t> Use sensor data to verify the identity of a </a:t>
            </a:r>
            <a:r>
              <a:rPr lang="en-IN" dirty="0" err="1" smtClean="0">
                <a:latin typeface="+mj-lt"/>
              </a:rPr>
              <a:t>smartphone</a:t>
            </a:r>
            <a:r>
              <a:rPr lang="en-IN" dirty="0" smtClean="0">
                <a:latin typeface="+mj-lt"/>
              </a:rPr>
              <a:t> user based on their unique </a:t>
            </a:r>
            <a:r>
              <a:rPr lang="en-IN" dirty="0" err="1" smtClean="0">
                <a:latin typeface="+mj-lt"/>
              </a:rPr>
              <a:t>behavioral</a:t>
            </a:r>
            <a:r>
              <a:rPr lang="en-IN" dirty="0" smtClean="0">
                <a:latin typeface="+mj-lt"/>
              </a:rPr>
              <a:t> patterns.</a:t>
            </a:r>
          </a:p>
          <a:p>
            <a:endParaRPr lang="en-IN" dirty="0" smtClean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"/>
          <p:cNvSpPr>
            <a:spLocks noGrp="1"/>
          </p:cNvSpPr>
          <p:nvPr>
            <p:ph type="sldNum"/>
          </p:nvPr>
        </p:nvSpPr>
        <p:spPr>
          <a:xfrm>
            <a:off x="8714772" y="6025573"/>
            <a:ext cx="2743200" cy="4016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600" b="0" i="0" u="none" strike="noStrike" kern="1200" cap="none" spc="0" baseline="0">
                <a:solidFill>
                  <a:srgbClr val="1C7DDB"/>
                </a:solidFill>
                <a:latin typeface="Abadi" pitchFamily="34" charset="0"/>
                <a:ea typeface="等线" charset="0"/>
                <a:cs typeface="Calibri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zh-CN" altLang="en-US" sz="1600" b="0" i="0" u="none" strike="noStrike" kern="1200" cap="none" spc="0" baseline="0">
              <a:solidFill>
                <a:srgbClr val="1C7DDB"/>
              </a:solidFill>
              <a:latin typeface="Abadi" pitchFamily="34" charset="0"/>
              <a:ea typeface="等线" charset="0"/>
              <a:cs typeface="Calibri" charset="0"/>
            </a:endParaRPr>
          </a:p>
        </p:txBody>
      </p:sp>
      <p:sp>
        <p:nvSpPr>
          <p:cNvPr id="172" name="文本框"/>
          <p:cNvSpPr>
            <a:spLocks noGrp="1"/>
          </p:cNvSpPr>
          <p:nvPr>
            <p:ph type="body"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buNone/>
            </a:pPr>
            <a:r>
              <a:rPr lang="en-IN" sz="2400" dirty="0" smtClean="0">
                <a:latin typeface="+mj-lt"/>
              </a:rPr>
              <a:t>  The confusion matrix is a crucial tool for evaluating the performance of</a:t>
            </a:r>
          </a:p>
          <a:p>
            <a:pPr>
              <a:buNone/>
            </a:pPr>
            <a:r>
              <a:rPr lang="en-IN" sz="2400" dirty="0" smtClean="0">
                <a:latin typeface="+mj-lt"/>
              </a:rPr>
              <a:t>  anomaly detection models. It provides a detailed breakdown of the model's</a:t>
            </a:r>
          </a:p>
          <a:p>
            <a:pPr>
              <a:buNone/>
            </a:pPr>
            <a:r>
              <a:rPr lang="en-IN" sz="2400" dirty="0" smtClean="0">
                <a:latin typeface="+mj-lt"/>
              </a:rPr>
              <a:t>  predictions, allowing us to calculate key validation metrics. The confusion</a:t>
            </a:r>
          </a:p>
          <a:p>
            <a:pPr>
              <a:buNone/>
            </a:pPr>
            <a:r>
              <a:rPr lang="en-IN" sz="2400" dirty="0" smtClean="0">
                <a:latin typeface="+mj-lt"/>
              </a:rPr>
              <a:t>  matrix consists of four components:</a:t>
            </a: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pPr>
              <a:buNone/>
            </a:pPr>
            <a:r>
              <a:rPr lang="en-IN" sz="2400" b="1" dirty="0" smtClean="0"/>
              <a:t>True Positives (TP)</a:t>
            </a:r>
            <a:r>
              <a:rPr lang="en-IN" sz="2400" dirty="0" smtClean="0"/>
              <a:t>: Correctly identified anomalies.</a:t>
            </a:r>
          </a:p>
          <a:p>
            <a:pPr>
              <a:buNone/>
            </a:pPr>
            <a:r>
              <a:rPr lang="en-IN" sz="2400" b="1" dirty="0" smtClean="0"/>
              <a:t>True Negatives (TN)</a:t>
            </a:r>
            <a:r>
              <a:rPr lang="en-IN" sz="2400" dirty="0" smtClean="0"/>
              <a:t>: Correctly identified normal points.</a:t>
            </a:r>
          </a:p>
          <a:p>
            <a:pPr>
              <a:buNone/>
            </a:pPr>
            <a:r>
              <a:rPr lang="en-IN" sz="2400" b="1" dirty="0" smtClean="0"/>
              <a:t>False Positives (FP)</a:t>
            </a:r>
            <a:r>
              <a:rPr lang="en-IN" sz="2400" dirty="0" smtClean="0"/>
              <a:t>: Normal points incorrectly identified as anomalies.</a:t>
            </a:r>
          </a:p>
          <a:p>
            <a:pPr>
              <a:buNone/>
            </a:pPr>
            <a:r>
              <a:rPr lang="en-IN" sz="2400" b="1" dirty="0" smtClean="0"/>
              <a:t>False Negatives (FN)</a:t>
            </a:r>
            <a:r>
              <a:rPr lang="en-IN" sz="2400" dirty="0" smtClean="0"/>
              <a:t>: Anomalies incorrectly identified as normal points.</a:t>
            </a:r>
            <a:endParaRPr lang="en-IN" sz="2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010" y="289560"/>
            <a:ext cx="6255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Confusion Matrix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42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 descr="Une image contenant texte, capture d’écran, diagramme, Police&#10;&#10;Description générée automatique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23" y="426720"/>
            <a:ext cx="6740037" cy="6203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 descr="Une image contenant carte, texte, atlas, diagramme&#10;&#10;Description générée automatique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807720"/>
            <a:ext cx="8839200" cy="57008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文本框"/>
          <p:cNvSpPr>
            <a:spLocks noGrp="1"/>
          </p:cNvSpPr>
          <p:nvPr>
            <p:ph type="sldNum"/>
          </p:nvPr>
        </p:nvSpPr>
        <p:spPr>
          <a:xfrm>
            <a:off x="8714772" y="6025573"/>
            <a:ext cx="2743200" cy="4016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600" b="0" i="0" u="none" strike="noStrike" kern="1200" cap="none" spc="0" baseline="0">
                <a:solidFill>
                  <a:srgbClr val="1C7DDB"/>
                </a:solidFill>
                <a:latin typeface="Abadi" pitchFamily="34" charset="0"/>
                <a:ea typeface="等线" charset="0"/>
                <a:cs typeface="Calibri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zh-CN" altLang="en-US" sz="1600" b="0" i="0" u="none" strike="noStrike" kern="1200" cap="none" spc="0" baseline="0">
              <a:solidFill>
                <a:srgbClr val="1C7DDB"/>
              </a:solidFill>
              <a:latin typeface="Abadi" pitchFamily="34" charset="0"/>
              <a:ea typeface="等线" charset="0"/>
              <a:cs typeface="Calibri" charset="0"/>
            </a:endParaRPr>
          </a:p>
        </p:txBody>
      </p:sp>
      <p:sp>
        <p:nvSpPr>
          <p:cNvPr id="221" name="文本框"/>
          <p:cNvSpPr>
            <a:spLocks noGrp="1"/>
          </p:cNvSpPr>
          <p:nvPr>
            <p:ph type="body" idx="4294967295"/>
          </p:nvPr>
        </p:nvSpPr>
        <p:spPr>
          <a:xfrm>
            <a:off x="548640" y="1493519"/>
            <a:ext cx="6019800" cy="493369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1400"/>
              </a:spcBef>
              <a:buNone/>
            </a:pPr>
            <a:r>
              <a:rPr lang="en-IN" sz="1800" dirty="0" smtClean="0">
                <a:latin typeface="+mj-lt"/>
              </a:rPr>
              <a:t>     The Isolation Forest model is an ensemble learning method specifically designed for anomaly detection. It isolates observations by randomly selecting a feature and then randomly selecting a split value between the maximum and minimum values of the selected feature. Key steps in the Isolation Forest model include:</a:t>
            </a:r>
            <a:endParaRPr lang="en-US" altLang="zh-CN" sz="2200" dirty="0" smtClean="0">
              <a:solidFill>
                <a:srgbClr val="292929"/>
              </a:solidFill>
              <a:latin typeface="Abadi" pitchFamily="34" charset="0"/>
              <a:cs typeface="Lucida Sans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IN" sz="1800" b="1" dirty="0" smtClean="0">
                <a:latin typeface="+mj-lt"/>
              </a:rPr>
              <a:t>Training</a:t>
            </a:r>
            <a:r>
              <a:rPr lang="en-IN" sz="1800" dirty="0" smtClean="0">
                <a:latin typeface="+mj-lt"/>
              </a:rPr>
              <a:t>: Constructing an ensemble of isolation trees, where each tree isolates observations by random splits. Anomalies are isolated with fewer splits, resulting in shorter paths in the tree.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IN" sz="1800" b="1" dirty="0" smtClean="0">
                <a:latin typeface="+mj-lt"/>
              </a:rPr>
              <a:t>Scoring</a:t>
            </a:r>
            <a:r>
              <a:rPr lang="en-IN" sz="1800" dirty="0" smtClean="0">
                <a:latin typeface="+mj-lt"/>
              </a:rPr>
              <a:t>: Assigning anomaly scores to data points based on their average path length across all trees in the ensemble. Data points with shorter average path lengths are considered anomalies.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IN" sz="1800" b="1" dirty="0" err="1" smtClean="0">
                <a:latin typeface="+mj-lt"/>
              </a:rPr>
              <a:t>Thresholding</a:t>
            </a:r>
            <a:r>
              <a:rPr lang="en-IN" sz="1800" dirty="0" smtClean="0">
                <a:latin typeface="+mj-lt"/>
              </a:rPr>
              <a:t>: Setting a threshold on the anomaly scores to distinguish between normal and anomalous data points.</a:t>
            </a:r>
            <a:endParaRPr lang="en-US" altLang="zh-CN" sz="1800" b="0" i="0" u="none" strike="noStrike" kern="1200" cap="none" spc="0" baseline="0" dirty="0" smtClean="0">
              <a:solidFill>
                <a:srgbClr val="292929"/>
              </a:solidFill>
              <a:latin typeface="+mj-lt"/>
              <a:ea typeface="等线" charset="0"/>
              <a:cs typeface="Lucida Sans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800" b="0" i="0" u="none" strike="noStrike" kern="1200" cap="none" spc="0" baseline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23" name="图片" descr="Une image contenant texte, capture d’écran, diagramme&#10;&#10;Description générée automatiquem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863" y="1493519"/>
            <a:ext cx="4899263" cy="453205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6" name="TextBox 5"/>
          <p:cNvSpPr txBox="1"/>
          <p:nvPr/>
        </p:nvSpPr>
        <p:spPr>
          <a:xfrm>
            <a:off x="731520" y="548640"/>
            <a:ext cx="5516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Isolation forest Model</a:t>
            </a:r>
            <a:endParaRPr lang="en-IN" sz="30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356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文本框"/>
          <p:cNvSpPr>
            <a:spLocks noGrp="1"/>
          </p:cNvSpPr>
          <p:nvPr>
            <p:ph type="sldNum"/>
          </p:nvPr>
        </p:nvSpPr>
        <p:spPr>
          <a:xfrm>
            <a:off x="8714772" y="6025573"/>
            <a:ext cx="2743200" cy="4016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600" b="0" i="0" u="none" strike="noStrike" kern="1200" cap="none" spc="0" baseline="0">
                <a:solidFill>
                  <a:srgbClr val="1C7DDB"/>
                </a:solidFill>
                <a:latin typeface="Abadi" pitchFamily="34" charset="0"/>
                <a:ea typeface="等线" charset="0"/>
                <a:cs typeface="Calibri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zh-CN" altLang="en-US" sz="1600" b="0" i="0" u="none" strike="noStrike" kern="1200" cap="none" spc="0" baseline="0">
              <a:solidFill>
                <a:srgbClr val="1C7DDB"/>
              </a:solidFill>
              <a:latin typeface="Abadi" pitchFamily="34" charset="0"/>
              <a:ea typeface="等线" charset="0"/>
              <a:cs typeface="Calibri" charset="0"/>
            </a:endParaRPr>
          </a:p>
        </p:txBody>
      </p:sp>
      <p:sp>
        <p:nvSpPr>
          <p:cNvPr id="225" name="文本框"/>
          <p:cNvSpPr>
            <a:spLocks noGrp="1"/>
          </p:cNvSpPr>
          <p:nvPr>
            <p:ph type="body" idx="4294967295"/>
          </p:nvPr>
        </p:nvSpPr>
        <p:spPr>
          <a:xfrm>
            <a:off x="770011" y="1508761"/>
            <a:ext cx="5996549" cy="4918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buNone/>
            </a:pPr>
            <a:r>
              <a:rPr lang="en-IN" sz="1800" dirty="0" smtClean="0">
                <a:latin typeface="+mj-lt"/>
              </a:rPr>
              <a:t>     Density-Based Spatial Clustering of Applications with Noise (DBSCAN) is a popular clustering algorithm used for anomaly detection. It identifies clusters of data points based on density and marks points in low-density regions as anomalies. Key steps in the DBSCAN model include:</a:t>
            </a:r>
            <a:endParaRPr lang="en-IN" sz="1800" b="1" dirty="0" smtClean="0">
              <a:latin typeface="+mj-lt"/>
            </a:endParaRPr>
          </a:p>
          <a:p>
            <a:r>
              <a:rPr lang="en-IN" sz="1800" b="1" dirty="0" smtClean="0">
                <a:latin typeface="+mj-lt"/>
              </a:rPr>
              <a:t>Parameter Selection</a:t>
            </a:r>
            <a:r>
              <a:rPr lang="en-IN" sz="1800" dirty="0" smtClean="0">
                <a:latin typeface="+mj-lt"/>
              </a:rPr>
              <a:t>: Choosing the epsilon (ε) parameter, which defines the radius of a </a:t>
            </a:r>
            <a:r>
              <a:rPr lang="en-IN" sz="1800" dirty="0" err="1" smtClean="0">
                <a:latin typeface="+mj-lt"/>
              </a:rPr>
              <a:t>neighborhood</a:t>
            </a:r>
            <a:r>
              <a:rPr lang="en-IN" sz="1800" dirty="0" smtClean="0">
                <a:latin typeface="+mj-lt"/>
              </a:rPr>
              <a:t> around a data point, and the minimum number of points required to form a dense region.</a:t>
            </a:r>
          </a:p>
          <a:p>
            <a:r>
              <a:rPr lang="en-IN" sz="1800" b="1" dirty="0" smtClean="0">
                <a:latin typeface="+mj-lt"/>
              </a:rPr>
              <a:t>Clustering</a:t>
            </a:r>
            <a:r>
              <a:rPr lang="en-IN" sz="1800" dirty="0" smtClean="0">
                <a:latin typeface="+mj-lt"/>
              </a:rPr>
              <a:t>: Grouping data points into clusters based on density. Points in high-density regions are grouped together, while points in low-density regions are marked as anomalies.</a:t>
            </a:r>
          </a:p>
          <a:p>
            <a:r>
              <a:rPr lang="en-IN" sz="1800" b="1" dirty="0" smtClean="0">
                <a:latin typeface="+mj-lt"/>
              </a:rPr>
              <a:t>Anomaly Detection</a:t>
            </a:r>
            <a:r>
              <a:rPr lang="en-IN" sz="1800" dirty="0" smtClean="0">
                <a:latin typeface="+mj-lt"/>
              </a:rPr>
              <a:t>: Identifying data points that do not belong to any cluster as anomalies.</a:t>
            </a:r>
          </a:p>
          <a:p>
            <a:pPr marL="228600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 dirty="0">
              <a:solidFill>
                <a:srgbClr val="292929"/>
              </a:solidFill>
              <a:latin typeface="+mj-lt"/>
              <a:ea typeface="等线" charset="0"/>
              <a:cs typeface="Lucida Sans"/>
            </a:endParaRPr>
          </a:p>
        </p:txBody>
      </p:sp>
      <p:pic>
        <p:nvPicPr>
          <p:cNvPr id="227" name="图片" descr="Une image contenant texte, capture d’écran, nombre, Tracé&#10;&#10;Description générée automatiquem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758" y="1508761"/>
            <a:ext cx="4490253" cy="451681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6" name="TextBox 5"/>
          <p:cNvSpPr txBox="1"/>
          <p:nvPr/>
        </p:nvSpPr>
        <p:spPr>
          <a:xfrm>
            <a:off x="770011" y="597039"/>
            <a:ext cx="5730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DBSCAN Model</a:t>
            </a:r>
            <a:endParaRPr lang="en-IN" sz="30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902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920" y="426720"/>
            <a:ext cx="6492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Future scope</a:t>
            </a:r>
            <a:endParaRPr lang="en-IN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3920" y="1402080"/>
            <a:ext cx="9448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+mj-lt"/>
              </a:rPr>
              <a:t>Further Scope</a:t>
            </a:r>
          </a:p>
          <a:p>
            <a:r>
              <a:rPr lang="en-IN" b="1" dirty="0" smtClean="0">
                <a:latin typeface="+mj-lt"/>
              </a:rPr>
              <a:t>Enhanced </a:t>
            </a:r>
            <a:r>
              <a:rPr lang="en-IN" b="1" dirty="0" smtClean="0">
                <a:latin typeface="+mj-lt"/>
              </a:rPr>
              <a:t>Data Collection:</a:t>
            </a:r>
            <a:endParaRPr lang="en-IN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To </a:t>
            </a:r>
            <a:r>
              <a:rPr lang="en-IN" dirty="0" smtClean="0">
                <a:latin typeface="+mj-lt"/>
              </a:rPr>
              <a:t>gather more diverse and comprehensive data to improve model robustness.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Collaborations </a:t>
            </a:r>
            <a:r>
              <a:rPr lang="en-IN" dirty="0" smtClean="0">
                <a:latin typeface="+mj-lt"/>
              </a:rPr>
              <a:t>with more repositories and real-time data collection.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To </a:t>
            </a:r>
            <a:r>
              <a:rPr lang="en-IN" dirty="0" smtClean="0">
                <a:latin typeface="+mj-lt"/>
              </a:rPr>
              <a:t>derive more sophisticated features for better anomaly detection.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Time-series </a:t>
            </a:r>
            <a:r>
              <a:rPr lang="en-IN" dirty="0" smtClean="0">
                <a:latin typeface="+mj-lt"/>
              </a:rPr>
              <a:t>analysis, frequency domain features, and contextual information</a:t>
            </a:r>
            <a:r>
              <a:rPr lang="en-IN" dirty="0" smtClean="0">
                <a:latin typeface="+mj-lt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Integration </a:t>
            </a:r>
            <a:r>
              <a:rPr lang="en-IN" b="1" dirty="0" smtClean="0">
                <a:latin typeface="+mj-lt"/>
              </a:rPr>
              <a:t>of Deep Learning Models:</a:t>
            </a:r>
            <a:endParaRPr lang="en-IN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To </a:t>
            </a:r>
            <a:r>
              <a:rPr lang="en-IN" dirty="0" smtClean="0">
                <a:latin typeface="+mj-lt"/>
              </a:rPr>
              <a:t>explore more complex patterns and relationships in the data.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Recurrent </a:t>
            </a:r>
            <a:r>
              <a:rPr lang="en-IN" dirty="0" smtClean="0">
                <a:latin typeface="+mj-lt"/>
              </a:rPr>
              <a:t>Neural Networks (RNNs), Long Short-Term Memory (LSTM) networks, and </a:t>
            </a:r>
            <a:r>
              <a:rPr lang="en-IN" dirty="0" err="1" smtClean="0">
                <a:latin typeface="+mj-lt"/>
              </a:rPr>
              <a:t>Convolutional</a:t>
            </a:r>
            <a:r>
              <a:rPr lang="en-IN" dirty="0" smtClean="0">
                <a:latin typeface="+mj-lt"/>
              </a:rPr>
              <a:t> Neural Networks (CNNs</a:t>
            </a:r>
            <a:r>
              <a:rPr lang="en-IN" dirty="0" smtClean="0">
                <a:latin typeface="+mj-lt"/>
              </a:rPr>
              <a:t>).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Real-time </a:t>
            </a:r>
            <a:r>
              <a:rPr lang="en-IN" b="1" dirty="0" smtClean="0">
                <a:latin typeface="+mj-lt"/>
              </a:rPr>
              <a:t>Anomaly Detection:</a:t>
            </a:r>
            <a:endParaRPr lang="en-IN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To </a:t>
            </a:r>
            <a:r>
              <a:rPr lang="en-IN" dirty="0" smtClean="0">
                <a:latin typeface="+mj-lt"/>
              </a:rPr>
              <a:t>implement models that can detect anomalies in real-time</a:t>
            </a:r>
            <a:r>
              <a:rPr lang="en-IN" dirty="0" smtClean="0">
                <a:latin typeface="+mj-lt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+mj-lt"/>
              </a:rPr>
              <a:t>Deployment </a:t>
            </a:r>
            <a:r>
              <a:rPr lang="en-IN" b="1" dirty="0" smtClean="0">
                <a:latin typeface="+mj-lt"/>
              </a:rPr>
              <a:t>and Monitoring:</a:t>
            </a:r>
            <a:endParaRPr lang="en-IN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+mj-lt"/>
              </a:rPr>
              <a:t>:</a:t>
            </a:r>
            <a:r>
              <a:rPr lang="en-IN" dirty="0" smtClean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To deploy the best-performing model in a real-world scenario.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+mj-lt"/>
              </a:rPr>
              <a:t>:</a:t>
            </a:r>
            <a:r>
              <a:rPr lang="en-IN" dirty="0" smtClean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Continuous evaluation and updating of the model to maintain performance.</a:t>
            </a:r>
          </a:p>
          <a:p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文本框"/>
          <p:cNvSpPr>
            <a:spLocks noGrp="1"/>
          </p:cNvSpPr>
          <p:nvPr>
            <p:ph type="sldNum"/>
          </p:nvPr>
        </p:nvSpPr>
        <p:spPr>
          <a:xfrm>
            <a:off x="8714772" y="6025573"/>
            <a:ext cx="2743200" cy="4016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600" b="0" i="0" u="none" strike="noStrike" kern="1200" cap="none" spc="0" baseline="0">
                <a:solidFill>
                  <a:srgbClr val="1C7DDB"/>
                </a:solidFill>
                <a:latin typeface="Abadi" pitchFamily="34" charset="0"/>
                <a:ea typeface="等线" charset="0"/>
                <a:cs typeface="Calibri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zh-CN" altLang="en-US" sz="1600" b="0" i="0" u="none" strike="noStrike" kern="1200" cap="none" spc="0" baseline="0">
              <a:solidFill>
                <a:srgbClr val="1C7DDB"/>
              </a:solidFill>
              <a:latin typeface="Abadi" pitchFamily="34" charset="0"/>
              <a:ea typeface="等线" charset="0"/>
              <a:cs typeface="Calibri" charset="0"/>
            </a:endParaRPr>
          </a:p>
        </p:txBody>
      </p:sp>
      <p:sp>
        <p:nvSpPr>
          <p:cNvPr id="233" name="文本框"/>
          <p:cNvSpPr>
            <a:spLocks noGrp="1"/>
          </p:cNvSpPr>
          <p:nvPr>
            <p:ph type="body" idx="4294967295"/>
          </p:nvPr>
        </p:nvSpPr>
        <p:spPr>
          <a:xfrm>
            <a:off x="770010" y="1524000"/>
            <a:ext cx="9120750" cy="4903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1400"/>
              </a:spcBef>
              <a:buNone/>
            </a:pPr>
            <a:r>
              <a:rPr lang="en-IN" altLang="zh-CN" sz="2200" dirty="0" smtClean="0">
                <a:solidFill>
                  <a:srgbClr val="292929"/>
                </a:solidFill>
                <a:latin typeface="Abadi" pitchFamily="34" charset="0"/>
                <a:cs typeface="Lucida Sans"/>
              </a:rPr>
              <a:t>  1. Real-time anomaly detection system:</a:t>
            </a:r>
          </a:p>
          <a:p>
            <a:pPr>
              <a:lnSpc>
                <a:spcPct val="100000"/>
              </a:lnSpc>
              <a:spcBef>
                <a:spcPts val="1400"/>
              </a:spcBef>
              <a:buNone/>
            </a:pPr>
            <a:r>
              <a:rPr lang="en-IN" altLang="zh-CN" sz="2200" dirty="0" smtClean="0">
                <a:solidFill>
                  <a:srgbClr val="292929"/>
                </a:solidFill>
                <a:latin typeface="Abadi" pitchFamily="34" charset="0"/>
                <a:cs typeface="Lucida Sans"/>
              </a:rPr>
              <a:t>   Implementation of a system to detect anomalies in real-time using         </a:t>
            </a:r>
            <a:r>
              <a:rPr lang="en-IN" altLang="zh-CN" sz="2200" dirty="0" err="1" smtClean="0">
                <a:solidFill>
                  <a:srgbClr val="292929"/>
                </a:solidFill>
                <a:latin typeface="Abadi" pitchFamily="34" charset="0"/>
                <a:cs typeface="Lucida Sans"/>
              </a:rPr>
              <a:t>smartphone</a:t>
            </a:r>
            <a:r>
              <a:rPr lang="en-IN" altLang="zh-CN" sz="2200" dirty="0" smtClean="0">
                <a:solidFill>
                  <a:srgbClr val="292929"/>
                </a:solidFill>
                <a:latin typeface="Abadi" pitchFamily="34" charset="0"/>
                <a:cs typeface="Lucida Sans"/>
              </a:rPr>
              <a:t> data.</a:t>
            </a:r>
          </a:p>
          <a:p>
            <a:pPr>
              <a:lnSpc>
                <a:spcPct val="100000"/>
              </a:lnSpc>
              <a:spcBef>
                <a:spcPts val="1400"/>
              </a:spcBef>
              <a:buNone/>
            </a:pPr>
            <a:r>
              <a:rPr lang="en-IN" altLang="zh-CN" sz="2200" dirty="0" smtClean="0">
                <a:solidFill>
                  <a:srgbClr val="292929"/>
                </a:solidFill>
                <a:latin typeface="Abadi" pitchFamily="34" charset="0"/>
                <a:cs typeface="Lucida Sans"/>
              </a:rPr>
              <a:t> </a:t>
            </a:r>
          </a:p>
          <a:p>
            <a:pPr>
              <a:lnSpc>
                <a:spcPct val="100000"/>
              </a:lnSpc>
              <a:spcBef>
                <a:spcPts val="1400"/>
              </a:spcBef>
              <a:buNone/>
            </a:pPr>
            <a:r>
              <a:rPr lang="en-IN" altLang="zh-CN" sz="2200" dirty="0" smtClean="0">
                <a:solidFill>
                  <a:srgbClr val="292929"/>
                </a:solidFill>
                <a:latin typeface="Abadi" pitchFamily="34" charset="0"/>
                <a:cs typeface="Lucida Sans"/>
              </a:rPr>
              <a:t>  2. Contribution to public safety:</a:t>
            </a:r>
          </a:p>
          <a:p>
            <a:pPr>
              <a:lnSpc>
                <a:spcPct val="100000"/>
              </a:lnSpc>
              <a:spcBef>
                <a:spcPts val="1400"/>
              </a:spcBef>
              <a:buNone/>
            </a:pPr>
            <a:r>
              <a:rPr lang="en-IN" altLang="zh-CN" sz="2200" dirty="0" smtClean="0">
                <a:solidFill>
                  <a:srgbClr val="292929"/>
                </a:solidFill>
                <a:latin typeface="Abadi" pitchFamily="34" charset="0"/>
                <a:cs typeface="Lucida Sans"/>
              </a:rPr>
              <a:t>  Enhanced ability to identify potential hazards and ensure crowd safety.</a:t>
            </a:r>
          </a:p>
          <a:p>
            <a:pPr>
              <a:lnSpc>
                <a:spcPct val="100000"/>
              </a:lnSpc>
              <a:spcBef>
                <a:spcPts val="1400"/>
              </a:spcBef>
              <a:buNone/>
            </a:pPr>
            <a:endParaRPr lang="en-IN" altLang="zh-CN" sz="2200" dirty="0" smtClean="0">
              <a:solidFill>
                <a:srgbClr val="292929"/>
              </a:solidFill>
              <a:latin typeface="Abadi" pitchFamily="34" charset="0"/>
              <a:cs typeface="Lucida Sans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None/>
            </a:pPr>
            <a:r>
              <a:rPr lang="en-IN" altLang="zh-CN" sz="2200" dirty="0" smtClean="0">
                <a:solidFill>
                  <a:srgbClr val="292929"/>
                </a:solidFill>
                <a:latin typeface="Abadi" pitchFamily="34" charset="0"/>
                <a:cs typeface="Lucida Sans"/>
              </a:rPr>
              <a:t>  3. Enhanced understanding of crowd </a:t>
            </a:r>
            <a:r>
              <a:rPr lang="en-IN" altLang="zh-CN" sz="2200" dirty="0" err="1" smtClean="0">
                <a:solidFill>
                  <a:srgbClr val="292929"/>
                </a:solidFill>
                <a:latin typeface="Abadi" pitchFamily="34" charset="0"/>
                <a:cs typeface="Lucida Sans"/>
              </a:rPr>
              <a:t>behavior</a:t>
            </a:r>
            <a:r>
              <a:rPr lang="en-IN" altLang="zh-CN" sz="2200" dirty="0" smtClean="0">
                <a:solidFill>
                  <a:srgbClr val="292929"/>
                </a:solidFill>
                <a:latin typeface="Abadi" pitchFamily="34" charset="0"/>
                <a:cs typeface="Lucida Sans"/>
              </a:rPr>
              <a:t>:</a:t>
            </a:r>
          </a:p>
          <a:p>
            <a:pPr>
              <a:lnSpc>
                <a:spcPct val="100000"/>
              </a:lnSpc>
              <a:spcBef>
                <a:spcPts val="1400"/>
              </a:spcBef>
              <a:buNone/>
            </a:pPr>
            <a:r>
              <a:rPr lang="en-IN" altLang="zh-CN" sz="2200" dirty="0" smtClean="0">
                <a:solidFill>
                  <a:srgbClr val="292929"/>
                </a:solidFill>
                <a:latin typeface="Abadi" pitchFamily="34" charset="0"/>
                <a:cs typeface="Lucida Sans"/>
              </a:rPr>
              <a:t>   Insights into normal and anomalous crowd </a:t>
            </a:r>
            <a:r>
              <a:rPr lang="en-IN" altLang="zh-CN" sz="2200" dirty="0" err="1" smtClean="0">
                <a:solidFill>
                  <a:srgbClr val="292929"/>
                </a:solidFill>
                <a:latin typeface="Abadi" pitchFamily="34" charset="0"/>
                <a:cs typeface="Lucida Sans"/>
              </a:rPr>
              <a:t>behavior</a:t>
            </a:r>
            <a:r>
              <a:rPr lang="en-IN" altLang="zh-CN" sz="2200" dirty="0" smtClean="0">
                <a:solidFill>
                  <a:srgbClr val="292929"/>
                </a:solidFill>
                <a:latin typeface="Abadi" pitchFamily="34" charset="0"/>
                <a:cs typeface="Lucida Sans"/>
              </a:rPr>
              <a:t> patterns.</a:t>
            </a:r>
            <a:endParaRPr lang="en-IN" altLang="zh-CN" sz="2200" dirty="0">
              <a:solidFill>
                <a:srgbClr val="292929"/>
              </a:solidFill>
              <a:latin typeface="Abadi" pitchFamily="34" charset="0"/>
              <a:cs typeface="Lucida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120" y="274320"/>
            <a:ext cx="7754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Result and Best Model 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9587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文本框"/>
          <p:cNvSpPr>
            <a:spLocks noGrp="1"/>
          </p:cNvSpPr>
          <p:nvPr>
            <p:ph type="sldNum"/>
          </p:nvPr>
        </p:nvSpPr>
        <p:spPr>
          <a:xfrm>
            <a:off x="8714772" y="6025573"/>
            <a:ext cx="2743200" cy="4016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600" b="0" i="0" u="none" strike="noStrike" kern="1200" cap="none" spc="0" baseline="0">
                <a:solidFill>
                  <a:srgbClr val="1C7DDB"/>
                </a:solidFill>
                <a:latin typeface="Abadi" pitchFamily="34" charset="0"/>
                <a:ea typeface="等线" charset="0"/>
                <a:cs typeface="Calibri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zh-CN" altLang="en-US" sz="1600" b="0" i="0" u="none" strike="noStrike" kern="1200" cap="none" spc="0" baseline="0">
              <a:solidFill>
                <a:srgbClr val="1C7DDB"/>
              </a:solidFill>
              <a:latin typeface="Abadi" pitchFamily="34" charset="0"/>
              <a:ea typeface="等线" charset="0"/>
              <a:cs typeface="Calibri" charset="0"/>
            </a:endParaRPr>
          </a:p>
        </p:txBody>
      </p:sp>
      <p:sp>
        <p:nvSpPr>
          <p:cNvPr id="237" name="文本框"/>
          <p:cNvSpPr>
            <a:spLocks noGrp="1"/>
          </p:cNvSpPr>
          <p:nvPr>
            <p:ph type="body" idx="4294967295"/>
          </p:nvPr>
        </p:nvSpPr>
        <p:spPr>
          <a:xfrm>
            <a:off x="770011" y="1875054"/>
            <a:ext cx="8892149" cy="41505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IN" altLang="zh-CN" sz="2200" dirty="0" smtClean="0">
                <a:solidFill>
                  <a:srgbClr val="292929"/>
                </a:solidFill>
                <a:latin typeface="+mj-lt"/>
                <a:ea typeface="Calibri" charset="0"/>
              </a:rPr>
              <a:t>Summary of achievements: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IN" altLang="zh-CN" sz="2200" dirty="0" smtClean="0">
                <a:solidFill>
                  <a:srgbClr val="292929"/>
                </a:solidFill>
                <a:latin typeface="+mj-lt"/>
                <a:ea typeface="Calibri" charset="0"/>
              </a:rPr>
              <a:t>Successful development of a multidimensional anomaly detection system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IN" altLang="zh-CN" sz="2200" dirty="0" smtClean="0">
                <a:solidFill>
                  <a:srgbClr val="292929"/>
                </a:solidFill>
                <a:latin typeface="+mj-lt"/>
                <a:ea typeface="Calibri" charset="0"/>
              </a:rPr>
              <a:t>Evaluation of multiple models and identification of the best performer.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IN" altLang="zh-CN" sz="2200" dirty="0" smtClean="0">
                <a:solidFill>
                  <a:srgbClr val="292929"/>
                </a:solidFill>
                <a:latin typeface="+mj-lt"/>
                <a:ea typeface="Calibri" charset="0"/>
              </a:rPr>
              <a:t>Future work and improvements: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IN" altLang="zh-CN" sz="2200" dirty="0" smtClean="0">
                <a:solidFill>
                  <a:srgbClr val="292929"/>
                </a:solidFill>
                <a:latin typeface="+mj-lt"/>
                <a:ea typeface="Calibri" charset="0"/>
              </a:rPr>
              <a:t>Integration with other data sources for improved accuracy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IN" altLang="zh-CN" sz="2200" dirty="0" smtClean="0">
                <a:solidFill>
                  <a:srgbClr val="292929"/>
                </a:solidFill>
                <a:latin typeface="+mj-lt"/>
                <a:ea typeface="Calibri" charset="0"/>
              </a:rPr>
              <a:t> Continuous learning to adapt to changing crowd </a:t>
            </a:r>
            <a:r>
              <a:rPr lang="en-IN" altLang="zh-CN" sz="2200" dirty="0" err="1" smtClean="0">
                <a:solidFill>
                  <a:srgbClr val="292929"/>
                </a:solidFill>
                <a:latin typeface="+mj-lt"/>
                <a:ea typeface="Calibri" charset="0"/>
              </a:rPr>
              <a:t>behaviors</a:t>
            </a:r>
            <a:endParaRPr lang="en-IN" altLang="zh-CN" sz="2200" dirty="0" smtClean="0">
              <a:solidFill>
                <a:srgbClr val="292929"/>
              </a:solidFill>
              <a:latin typeface="+mj-lt"/>
              <a:ea typeface="Calibri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IN" altLang="zh-CN" sz="2200" dirty="0" smtClean="0">
                <a:solidFill>
                  <a:srgbClr val="292929"/>
                </a:solidFill>
                <a:latin typeface="+mj-lt"/>
                <a:ea typeface="Calibri" charset="0"/>
              </a:rPr>
              <a:t>Deployment in real-world scenarios to enhance public safety</a:t>
            </a:r>
            <a:endParaRPr lang="en-IN" altLang="zh-CN" sz="2200" dirty="0">
              <a:solidFill>
                <a:srgbClr val="292929"/>
              </a:solidFill>
              <a:latin typeface="+mj-lt"/>
              <a:ea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011" y="274320"/>
            <a:ext cx="710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Conclusion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677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/>
          </p:nvPr>
        </p:nvSpPr>
        <p:spPr>
          <a:xfrm>
            <a:off x="8714772" y="6025573"/>
            <a:ext cx="2743200" cy="4016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600" b="0" i="0" u="none" strike="noStrike" kern="1200" cap="none" spc="0" baseline="0">
                <a:solidFill>
                  <a:srgbClr val="1C7DDB"/>
                </a:solidFill>
                <a:latin typeface="Abadi" pitchFamily="34" charset="0"/>
                <a:ea typeface="等线" charset="0"/>
                <a:cs typeface="Calibri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zh-CN" altLang="en-US" sz="1600" b="0" i="0" u="none" strike="noStrike" kern="1200" cap="none" spc="0" baseline="0">
              <a:solidFill>
                <a:srgbClr val="1C7DDB"/>
              </a:solidFill>
              <a:latin typeface="Abadi" pitchFamily="34" charset="0"/>
              <a:ea typeface="等线" charset="0"/>
              <a:cs typeface="Calibri" charset="0"/>
            </a:endParaRPr>
          </a:p>
        </p:txBody>
      </p:sp>
      <p:sp>
        <p:nvSpPr>
          <p:cNvPr id="19" name="矩形"/>
          <p:cNvSpPr>
            <a:spLocks/>
          </p:cNvSpPr>
          <p:nvPr/>
        </p:nvSpPr>
        <p:spPr>
          <a:xfrm>
            <a:off x="958696" y="1600200"/>
            <a:ext cx="6082183" cy="391233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228600" indent="-228600" algn="l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292929"/>
                </a:solidFill>
                <a:latin typeface="Abadi" pitchFamily="34" charset="0"/>
                <a:ea typeface="等线" charset="0"/>
                <a:cs typeface="Calibri" charset="0"/>
              </a:rPr>
              <a:t>Introduction</a:t>
            </a:r>
          </a:p>
          <a:p>
            <a:pPr marL="228600" indent="-228600" algn="l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292929"/>
                </a:solidFill>
                <a:latin typeface="Abadi" pitchFamily="34" charset="0"/>
                <a:ea typeface="等线" charset="0"/>
                <a:cs typeface="Calibri" charset="0"/>
              </a:rPr>
              <a:t>Understanding the dataset</a:t>
            </a:r>
          </a:p>
          <a:p>
            <a:pPr marL="228600" indent="-228600" algn="l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292929"/>
                </a:solidFill>
                <a:latin typeface="Abadi" pitchFamily="34" charset="0"/>
                <a:ea typeface="等线" charset="0"/>
                <a:cs typeface="Calibri" charset="0"/>
              </a:rPr>
              <a:t>Data collection </a:t>
            </a:r>
          </a:p>
          <a:p>
            <a:pPr marL="228600" indent="-228600" algn="l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292929"/>
                </a:solidFill>
                <a:latin typeface="Abadi" pitchFamily="34" charset="0"/>
                <a:ea typeface="等线" charset="0"/>
                <a:cs typeface="Calibri" charset="0"/>
              </a:rPr>
              <a:t>Data preprocessing</a:t>
            </a:r>
            <a:endParaRPr lang="en-US" altLang="zh-CN" sz="2200" dirty="0" smtClean="0">
              <a:solidFill>
                <a:srgbClr val="292929"/>
              </a:solidFill>
              <a:latin typeface="Abadi" pitchFamily="34" charset="0"/>
              <a:ea typeface="等线" charset="0"/>
              <a:cs typeface="Calibri" charset="0"/>
            </a:endParaRPr>
          </a:p>
          <a:p>
            <a:pPr marL="228600" indent="-228600" algn="l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292929"/>
                </a:solidFill>
                <a:latin typeface="Abadi" pitchFamily="34" charset="0"/>
                <a:ea typeface="等线" charset="0"/>
                <a:cs typeface="Calibri" charset="0"/>
              </a:rPr>
              <a:t>EDA </a:t>
            </a:r>
            <a:r>
              <a:rPr lang="en-US" altLang="zh-CN" sz="2200" dirty="0" smtClean="0">
                <a:solidFill>
                  <a:srgbClr val="292929"/>
                </a:solidFill>
                <a:latin typeface="Abadi" pitchFamily="34" charset="0"/>
                <a:ea typeface="等线" charset="0"/>
                <a:cs typeface="Calibri" charset="0"/>
              </a:rPr>
              <a:t>and Data </a:t>
            </a:r>
            <a:r>
              <a:rPr lang="en-US" altLang="zh-CN" sz="2200" dirty="0" smtClean="0">
                <a:solidFill>
                  <a:srgbClr val="292929"/>
                </a:solidFill>
                <a:latin typeface="Abadi" pitchFamily="34" charset="0"/>
                <a:ea typeface="等线" charset="0"/>
                <a:cs typeface="Calibri" charset="0"/>
              </a:rPr>
              <a:t>Labels</a:t>
            </a:r>
          </a:p>
          <a:p>
            <a:pPr marL="228600" indent="-228600" algn="l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292929"/>
                </a:solidFill>
                <a:latin typeface="Abadi" pitchFamily="34" charset="0"/>
                <a:ea typeface="等线" charset="0"/>
                <a:cs typeface="Calibri" charset="0"/>
              </a:rPr>
              <a:t>Preliminary </a:t>
            </a:r>
            <a:r>
              <a:rPr lang="en-US" altLang="zh-CN" sz="2200" dirty="0" err="1" smtClean="0">
                <a:solidFill>
                  <a:srgbClr val="292929"/>
                </a:solidFill>
                <a:latin typeface="Abadi" pitchFamily="34" charset="0"/>
                <a:ea typeface="等线" charset="0"/>
                <a:cs typeface="Calibri" charset="0"/>
              </a:rPr>
              <a:t>stastical</a:t>
            </a:r>
            <a:r>
              <a:rPr lang="en-US" altLang="zh-CN" sz="2200" dirty="0" smtClean="0">
                <a:solidFill>
                  <a:srgbClr val="292929"/>
                </a:solidFill>
                <a:latin typeface="Abadi" pitchFamily="34" charset="0"/>
                <a:ea typeface="等线" charset="0"/>
                <a:cs typeface="Calibri" charset="0"/>
              </a:rPr>
              <a:t> Analysis</a:t>
            </a:r>
          </a:p>
          <a:p>
            <a:pPr marL="228600" indent="-228600" algn="l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292929"/>
                </a:solidFill>
                <a:latin typeface="Abadi" pitchFamily="34" charset="0"/>
                <a:ea typeface="等线" charset="0"/>
                <a:cs typeface="Calibri" charset="0"/>
              </a:rPr>
              <a:t>Machine learning Models</a:t>
            </a:r>
          </a:p>
          <a:p>
            <a:pPr marL="228600" indent="-228600" algn="l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292929"/>
                </a:solidFill>
                <a:latin typeface="Abadi" pitchFamily="34" charset="0"/>
                <a:ea typeface="等线" charset="0"/>
                <a:cs typeface="Calibri" charset="0"/>
              </a:rPr>
              <a:t>Model validation and evaluation</a:t>
            </a:r>
            <a:endParaRPr lang="en-US" altLang="zh-CN" sz="2200" dirty="0" smtClean="0">
              <a:solidFill>
                <a:srgbClr val="292929"/>
              </a:solidFill>
              <a:latin typeface="Abadi" pitchFamily="34" charset="0"/>
              <a:ea typeface="等线" charset="0"/>
              <a:cs typeface="Calibri" charset="0"/>
            </a:endParaRPr>
          </a:p>
          <a:p>
            <a:pPr marL="228600" indent="-228600" algn="l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00" b="0" i="0" u="none" strike="noStrike" kern="1200" cap="none" spc="0" baseline="0" dirty="0" smtClean="0">
                <a:solidFill>
                  <a:srgbClr val="292929"/>
                </a:solidFill>
                <a:latin typeface="Abadi" pitchFamily="34" charset="0"/>
                <a:ea typeface="等线" charset="0"/>
                <a:cs typeface="Calibri" charset="0"/>
              </a:rPr>
              <a:t>Real</a:t>
            </a:r>
            <a:r>
              <a:rPr lang="en-US" altLang="zh-CN" sz="2200" b="0" i="0" u="none" strike="noStrike" kern="1200" cap="none" spc="0" dirty="0" smtClean="0">
                <a:solidFill>
                  <a:srgbClr val="292929"/>
                </a:solidFill>
                <a:latin typeface="Abadi" pitchFamily="34" charset="0"/>
                <a:ea typeface="等线" charset="0"/>
                <a:cs typeface="Calibri" charset="0"/>
              </a:rPr>
              <a:t> time anomaly detection</a:t>
            </a:r>
            <a:endParaRPr lang="en-US" altLang="zh-CN" sz="2200" b="0" i="0" u="none" strike="noStrike" kern="1200" cap="none" spc="0" baseline="0" dirty="0">
              <a:solidFill>
                <a:srgbClr val="292929"/>
              </a:solidFill>
              <a:latin typeface="Abadi" pitchFamily="34" charset="0"/>
              <a:ea typeface="等线" charset="0"/>
              <a:cs typeface="Calibri" charset="0"/>
            </a:endParaRPr>
          </a:p>
          <a:p>
            <a:pPr marL="228600" indent="-228600" algn="l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00" b="0" i="0" u="none" strike="noStrike" kern="1200" cap="none" spc="0" baseline="0" dirty="0">
                <a:solidFill>
                  <a:srgbClr val="292929"/>
                </a:solidFill>
                <a:latin typeface="Abadi" pitchFamily="34" charset="0"/>
                <a:ea typeface="等线" charset="0"/>
                <a:cs typeface="Calibri" charset="0"/>
              </a:rPr>
              <a:t>Results</a:t>
            </a:r>
          </a:p>
          <a:p>
            <a:pPr marL="228600" indent="-228600" algn="l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200" b="0" i="0" u="none" strike="noStrike" kern="1200" cap="none" spc="0" baseline="0" dirty="0">
                <a:solidFill>
                  <a:srgbClr val="292929"/>
                </a:solidFill>
                <a:latin typeface="Abadi" pitchFamily="34" charset="0"/>
                <a:ea typeface="等线" charset="0"/>
                <a:cs typeface="Calibri" charset="0"/>
              </a:rPr>
              <a:t>Conclusion</a:t>
            </a:r>
          </a:p>
          <a:p>
            <a:pPr marL="228600" indent="-228600" algn="l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</a:pPr>
            <a:endParaRPr lang="zh-CN" altLang="en-US" sz="2200" b="0" i="0" u="none" strike="noStrike" kern="1200" cap="none" spc="0" baseline="0" dirty="0">
              <a:solidFill>
                <a:srgbClr val="292929"/>
              </a:solidFill>
              <a:latin typeface="Abadi" pitchFamily="34" charset="0"/>
              <a:ea typeface="等线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696" y="498351"/>
            <a:ext cx="6539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+mj-lt"/>
              </a:rPr>
              <a:t>Agenda</a:t>
            </a:r>
            <a:endParaRPr lang="en-IN" sz="35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9778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080" y="655320"/>
            <a:ext cx="9585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Group Work</a:t>
            </a:r>
            <a:endParaRPr lang="en-IN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1080" y="1920240"/>
            <a:ext cx="958596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500" dirty="0" smtClean="0">
                <a:latin typeface="+mj-lt"/>
              </a:rPr>
              <a:t>  </a:t>
            </a:r>
            <a:r>
              <a:rPr lang="en-US" sz="2500" dirty="0" err="1" smtClean="0">
                <a:latin typeface="+mj-lt"/>
              </a:rPr>
              <a:t>Kunjan</a:t>
            </a:r>
            <a:r>
              <a:rPr lang="en-US" sz="2500" dirty="0" smtClean="0">
                <a:latin typeface="+mj-lt"/>
              </a:rPr>
              <a:t> Singh :  Worked on EDA part, flask and UI, and video task</a:t>
            </a:r>
          </a:p>
          <a:p>
            <a:pPr>
              <a:buFont typeface="Wingdings" pitchFamily="2" charset="2"/>
              <a:buChar char="§"/>
            </a:pPr>
            <a:endParaRPr lang="en-US" sz="2500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Pallavi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Kaushik</a:t>
            </a:r>
            <a:r>
              <a:rPr lang="en-US" sz="2500" dirty="0" smtClean="0">
                <a:latin typeface="+mj-lt"/>
              </a:rPr>
              <a:t> : Worked on EDA part, model building and Final report</a:t>
            </a:r>
          </a:p>
          <a:p>
            <a:pPr>
              <a:buFont typeface="Wingdings" pitchFamily="2" charset="2"/>
              <a:buChar char="§"/>
            </a:pPr>
            <a:endParaRPr lang="en-US" sz="2500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Shaik</a:t>
            </a:r>
            <a:r>
              <a:rPr lang="en-US" sz="2500" dirty="0" smtClean="0">
                <a:latin typeface="+mj-lt"/>
              </a:rPr>
              <a:t> </a:t>
            </a:r>
            <a:r>
              <a:rPr lang="en-US" sz="2500" dirty="0" err="1" smtClean="0">
                <a:latin typeface="+mj-lt"/>
              </a:rPr>
              <a:t>Samiulla</a:t>
            </a:r>
            <a:r>
              <a:rPr lang="en-US" sz="2500" dirty="0" smtClean="0">
                <a:latin typeface="+mj-lt"/>
              </a:rPr>
              <a:t> :  Worked on EDA part, </a:t>
            </a:r>
            <a:r>
              <a:rPr lang="en-US" sz="2500" dirty="0" err="1" smtClean="0">
                <a:latin typeface="+mj-lt"/>
              </a:rPr>
              <a:t>ppl,and</a:t>
            </a:r>
            <a:r>
              <a:rPr lang="en-US" sz="2500" dirty="0" smtClean="0">
                <a:latin typeface="+mj-lt"/>
              </a:rPr>
              <a:t> Final report</a:t>
            </a:r>
            <a:endParaRPr lang="en-IN" sz="25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83920"/>
            <a:ext cx="9958070" cy="1124902"/>
          </a:xfrm>
        </p:spPr>
        <p:txBody>
          <a:bodyPr/>
          <a:lstStyle/>
          <a:p>
            <a:pPr algn="ctr"/>
            <a:r>
              <a:rPr lang="en-US" b="1" dirty="0" smtClean="0">
                <a:latin typeface="+mj-lt"/>
              </a:rPr>
              <a:t>Problem Statement</a:t>
            </a:r>
            <a:endParaRPr lang="en-IN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4640"/>
            <a:ext cx="10515600" cy="3032759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Arial (Headings)"/>
              </a:rPr>
              <a:t>   </a:t>
            </a:r>
            <a:r>
              <a:rPr lang="en-US" dirty="0" smtClean="0">
                <a:latin typeface="Arial (Headings)"/>
              </a:rPr>
              <a:t>Utilizing </a:t>
            </a:r>
            <a:r>
              <a:rPr lang="en-US" dirty="0" smtClean="0">
                <a:latin typeface="Arial (Headings)"/>
              </a:rPr>
              <a:t>advanced statistical and machine learning techniques, the goal is to develop an enhanced model capable of distinguishing between normal and anomalous behavior patterns in </a:t>
            </a:r>
            <a:r>
              <a:rPr lang="en-US" dirty="0" err="1" smtClean="0">
                <a:latin typeface="Arial (Headings)"/>
              </a:rPr>
              <a:t>smartphone</a:t>
            </a:r>
            <a:r>
              <a:rPr lang="en-US" dirty="0" smtClean="0">
                <a:latin typeface="Arial (Headings)"/>
              </a:rPr>
              <a:t> usage. This model aims to serve multiple purposes such as detecting suspicious activities, identifying potential hazards, and gaining deeper insights into crowd dynamics.</a:t>
            </a:r>
            <a:endParaRPr lang="en-IN" dirty="0" smtClean="0">
              <a:latin typeface="Arial (Headings)"/>
            </a:endParaRPr>
          </a:p>
          <a:p>
            <a:endParaRPr lang="en-IN" dirty="0">
              <a:latin typeface="Arial (Headings)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sldNum"/>
          </p:nvPr>
        </p:nvSpPr>
        <p:spPr>
          <a:xfrm>
            <a:off x="8714772" y="6025573"/>
            <a:ext cx="2743200" cy="4016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CAD2D6BD-DE1B-4B5F-8B41-2702339687B9}" type="slidenum">
              <a:rPr lang="en-US" altLang="zh-CN" sz="1600" b="0" i="0" u="none" strike="noStrike" kern="1200" cap="none" spc="0" baseline="0">
                <a:solidFill>
                  <a:srgbClr val="1C7DDB"/>
                </a:solidFill>
                <a:latin typeface="Abadi" pitchFamily="34" charset="0"/>
                <a:ea typeface="等线" charset="0"/>
                <a:cs typeface="Calibri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zh-CN" altLang="en-US" sz="1600" b="0" i="0" u="none" strike="noStrike" kern="1200" cap="none" spc="0" baseline="0">
              <a:solidFill>
                <a:srgbClr val="1C7DDB"/>
              </a:solidFill>
              <a:latin typeface="Abadi" pitchFamily="34" charset="0"/>
              <a:ea typeface="等线" charset="0"/>
              <a:cs typeface="Calibri" charset="0"/>
            </a:endParaRPr>
          </a:p>
        </p:txBody>
      </p:sp>
      <p:sp>
        <p:nvSpPr>
          <p:cNvPr id="28" name="矩形"/>
          <p:cNvSpPr>
            <a:spLocks/>
          </p:cNvSpPr>
          <p:nvPr/>
        </p:nvSpPr>
        <p:spPr>
          <a:xfrm>
            <a:off x="819175" y="1087699"/>
            <a:ext cx="10576276" cy="47380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228600" indent="-228600">
              <a:lnSpc>
                <a:spcPct val="120000"/>
              </a:lnSpc>
              <a:spcBef>
                <a:spcPts val="1400"/>
              </a:spcBef>
              <a:buFont typeface="Arial" pitchFamily="34" charset="0"/>
              <a:buChar char="•"/>
            </a:pPr>
            <a:endParaRPr lang="en-IN" dirty="0" smtClean="0">
              <a:latin typeface="+mj-lt"/>
            </a:endParaRPr>
          </a:p>
          <a:p>
            <a:pPr marL="228600" indent="-228600">
              <a:lnSpc>
                <a:spcPct val="120000"/>
              </a:lnSpc>
              <a:spcBef>
                <a:spcPts val="1400"/>
              </a:spcBef>
            </a:pPr>
            <a:endParaRPr lang="en-IN" dirty="0" smtClean="0">
              <a:latin typeface="+mj-lt"/>
            </a:endParaRPr>
          </a:p>
          <a:p>
            <a:pPr marL="228600" indent="-228600">
              <a:lnSpc>
                <a:spcPct val="120000"/>
              </a:lnSpc>
              <a:spcBef>
                <a:spcPts val="1400"/>
              </a:spcBef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The project aims to evaluate various techniques for building and testing anomaly detection models, with the ultimate goal of enhancing public safety by identifying potential hazards in crowds. By leveraging </a:t>
            </a:r>
            <a:r>
              <a:rPr lang="en-IN" dirty="0" err="1" smtClean="0">
                <a:latin typeface="+mj-lt"/>
              </a:rPr>
              <a:t>smartphone</a:t>
            </a:r>
            <a:r>
              <a:rPr lang="en-IN" dirty="0" smtClean="0">
                <a:latin typeface="+mj-lt"/>
              </a:rPr>
              <a:t> data, </a:t>
            </a:r>
            <a:endParaRPr lang="en-US" altLang="zh-CN" b="0" i="0" u="none" strike="noStrike" kern="1200" cap="none" spc="0" baseline="0" dirty="0">
              <a:solidFill>
                <a:srgbClr val="292929"/>
              </a:solidFill>
              <a:latin typeface="+mj-lt"/>
              <a:ea typeface="等线" charset="0"/>
              <a:cs typeface="Calibri" charset="0"/>
            </a:endParaRPr>
          </a:p>
          <a:p>
            <a:pPr marL="228600" indent="-228600">
              <a:lnSpc>
                <a:spcPct val="120000"/>
              </a:lnSpc>
              <a:spcBef>
                <a:spcPts val="1400"/>
              </a:spcBef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the project seeks to gain deeper insights into crowd </a:t>
            </a:r>
            <a:r>
              <a:rPr lang="en-IN" dirty="0" err="1" smtClean="0">
                <a:latin typeface="+mj-lt"/>
              </a:rPr>
              <a:t>behavior</a:t>
            </a:r>
            <a:r>
              <a:rPr lang="en-IN" dirty="0" smtClean="0">
                <a:latin typeface="+mj-lt"/>
              </a:rPr>
              <a:t> through thorough data analysis. This multifaceted approach involves integrating multiple models and techniques to create a robust system capable of detecting anomalies in real-</a:t>
            </a:r>
            <a:r>
              <a:rPr lang="en-IN" dirty="0" err="1" smtClean="0">
                <a:latin typeface="+mj-lt"/>
              </a:rPr>
              <a:t>time,thereby</a:t>
            </a:r>
            <a:r>
              <a:rPr lang="en-IN" dirty="0" smtClean="0">
                <a:latin typeface="+mj-lt"/>
              </a:rPr>
              <a:t> contributing to improved crowd management and safety measures. </a:t>
            </a:r>
          </a:p>
          <a:p>
            <a:pPr marL="228600" indent="-228600">
              <a:lnSpc>
                <a:spcPct val="120000"/>
              </a:lnSpc>
              <a:spcBef>
                <a:spcPts val="1400"/>
              </a:spcBef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The objectives are multi-dimensional: understanding the dataset, evaluating different models, and implementing the best performing model to detect anomalies in crowds, ultimately providing actionable insights for public safety interventions.</a:t>
            </a:r>
            <a:r>
              <a:rPr lang="en-US" altLang="zh-CN" dirty="0" smtClean="0">
                <a:solidFill>
                  <a:srgbClr val="292929"/>
                </a:solidFill>
                <a:latin typeface="+mj-lt"/>
                <a:ea typeface="等线" charset="0"/>
                <a:cs typeface="Calibri" charset="0"/>
              </a:rPr>
              <a:t>.</a:t>
            </a:r>
            <a:endParaRPr lang="zh-CN" altLang="en-US" b="0" i="0" u="none" strike="noStrike" kern="1200" cap="none" spc="0" baseline="0" dirty="0">
              <a:solidFill>
                <a:srgbClr val="292929"/>
              </a:solidFill>
              <a:latin typeface="+mj-lt"/>
              <a:ea typeface="等线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60" y="33528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Introduction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666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s://lh7-us.googleusercontent.com/slidesz/AGV_vUfttZYpJW7lJhUheH1cRNuR1VS4YxhPUhEjtrgOYNIiSW-frLDGCtY0ZP2dXvCRk5bGhXFQsCAT8dLUXyrowOsPevhT3rOk2tESGow10lS6JOiV8oF21G2PMVp5mppcKEah5BCeTc7_DaRLeCh16-36Ma5JL7Q3=s2048?key=HrGEucSumMoSQRXxvp7O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3895" y="1257617"/>
            <a:ext cx="7888995" cy="529558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38200" y="563880"/>
            <a:ext cx="5913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latin typeface="+mj-lt"/>
              </a:rPr>
              <a:t>Weekwise</a:t>
            </a:r>
            <a:r>
              <a:rPr lang="en-US" sz="3000" dirty="0" smtClean="0">
                <a:latin typeface="+mj-lt"/>
              </a:rPr>
              <a:t> Implementation</a:t>
            </a:r>
            <a:endParaRPr lang="en-IN" sz="30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60120" y="4226719"/>
            <a:ext cx="8869680" cy="2392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0120" y="533400"/>
            <a:ext cx="10561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Arial (Headings)"/>
              </a:rPr>
              <a:t>Exploratory Data Analysis (EDA)</a:t>
            </a:r>
            <a:endParaRPr lang="en-IN" sz="3000" dirty="0">
              <a:latin typeface="Arial (Headings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120" y="1087398"/>
            <a:ext cx="11262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+mj-lt"/>
              </a:rPr>
              <a:t>1. Descriptive Statistics:</a:t>
            </a:r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Purpose:</a:t>
            </a:r>
            <a:r>
              <a:rPr lang="en-IN" dirty="0" smtClean="0">
                <a:latin typeface="+mj-lt"/>
              </a:rPr>
              <a:t> To summarize and understand the main characteristics of the data.</a:t>
            </a:r>
          </a:p>
          <a:p>
            <a:r>
              <a:rPr lang="en-IN" b="1" dirty="0" smtClean="0">
                <a:latin typeface="+mj-lt"/>
              </a:rPr>
              <a:t>Techniques:</a:t>
            </a:r>
            <a:endParaRPr lang="en-IN" dirty="0" smtClean="0">
              <a:latin typeface="+mj-lt"/>
            </a:endParaRPr>
          </a:p>
          <a:p>
            <a:pPr lvl="1"/>
            <a:r>
              <a:rPr lang="en-IN" b="1" dirty="0" smtClean="0">
                <a:latin typeface="+mj-lt"/>
              </a:rPr>
              <a:t>Mean, Median, Mode:</a:t>
            </a:r>
            <a:r>
              <a:rPr lang="en-IN" dirty="0" smtClean="0">
                <a:latin typeface="+mj-lt"/>
              </a:rPr>
              <a:t> Central tendencies of the features.</a:t>
            </a:r>
          </a:p>
          <a:p>
            <a:pPr lvl="1"/>
            <a:r>
              <a:rPr lang="en-IN" b="1" dirty="0" smtClean="0">
                <a:latin typeface="+mj-lt"/>
              </a:rPr>
              <a:t>Standard Deviation, Variance:</a:t>
            </a:r>
            <a:r>
              <a:rPr lang="en-IN" dirty="0" smtClean="0">
                <a:latin typeface="+mj-lt"/>
              </a:rPr>
              <a:t> Measures of dispersion.</a:t>
            </a:r>
          </a:p>
          <a:p>
            <a:pPr lvl="1"/>
            <a:r>
              <a:rPr lang="en-IN" b="1" dirty="0" err="1" smtClean="0">
                <a:latin typeface="+mj-lt"/>
              </a:rPr>
              <a:t>Skewness</a:t>
            </a:r>
            <a:r>
              <a:rPr lang="en-IN" b="1" dirty="0" smtClean="0">
                <a:latin typeface="+mj-lt"/>
              </a:rPr>
              <a:t> and Kurtosis:</a:t>
            </a:r>
            <a:r>
              <a:rPr lang="en-IN" dirty="0" smtClean="0">
                <a:latin typeface="+mj-lt"/>
              </a:rPr>
              <a:t> Understanding the shape of the data distribution.</a:t>
            </a:r>
          </a:p>
          <a:p>
            <a:r>
              <a:rPr lang="en-IN" b="1" dirty="0" smtClean="0">
                <a:latin typeface="+mj-lt"/>
              </a:rPr>
              <a:t>2. Visualizations:</a:t>
            </a:r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Box Plots:</a:t>
            </a:r>
            <a:r>
              <a:rPr lang="en-IN" dirty="0" smtClean="0">
                <a:latin typeface="+mj-lt"/>
              </a:rPr>
              <a:t> To visualize the distribution of sensor readings and identify potential outliers.</a:t>
            </a:r>
          </a:p>
          <a:p>
            <a:r>
              <a:rPr lang="en-IN" b="1" dirty="0" smtClean="0">
                <a:latin typeface="+mj-lt"/>
              </a:rPr>
              <a:t>Histograms:</a:t>
            </a:r>
            <a:r>
              <a:rPr lang="en-IN" dirty="0" smtClean="0">
                <a:latin typeface="+mj-lt"/>
              </a:rPr>
              <a:t> To analyze the frequency distribution of each feature.</a:t>
            </a:r>
          </a:p>
          <a:p>
            <a:r>
              <a:rPr lang="en-IN" b="1" dirty="0" smtClean="0">
                <a:latin typeface="+mj-lt"/>
              </a:rPr>
              <a:t>Pair Plots:</a:t>
            </a:r>
            <a:r>
              <a:rPr lang="en-IN" dirty="0" smtClean="0">
                <a:latin typeface="+mj-lt"/>
              </a:rPr>
              <a:t> To study relationships between different features</a:t>
            </a:r>
          </a:p>
          <a:p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sldNum"/>
          </p:nvPr>
        </p:nvSpPr>
        <p:spPr>
          <a:xfrm>
            <a:off x="8714772" y="6025573"/>
            <a:ext cx="2743200" cy="4016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600" b="0" i="0" u="none" strike="noStrike" kern="1200" cap="none" spc="0" baseline="0">
                <a:solidFill>
                  <a:srgbClr val="1C7DDB"/>
                </a:solidFill>
                <a:latin typeface="Abadi" pitchFamily="34" charset="0"/>
                <a:ea typeface="等线" charset="0"/>
                <a:cs typeface="Calibri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zh-CN" altLang="en-US" sz="1600" b="0" i="0" u="none" strike="noStrike" kern="1200" cap="none" spc="0" baseline="0">
              <a:solidFill>
                <a:srgbClr val="1C7DDB"/>
              </a:solidFill>
              <a:latin typeface="Abadi" pitchFamily="34" charset="0"/>
              <a:ea typeface="等线" charset="0"/>
              <a:cs typeface="Calibri" charset="0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body" idx="4294967295"/>
          </p:nvPr>
        </p:nvSpPr>
        <p:spPr>
          <a:xfrm>
            <a:off x="770010" y="2082114"/>
            <a:ext cx="4716389" cy="38115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IN" sz="1800" dirty="0" smtClean="0">
                <a:latin typeface="+mj-lt"/>
              </a:rPr>
              <a:t>Data labels play a crucial role in the process of anomaly detection. In this project, data labels were obtained from </a:t>
            </a:r>
            <a:r>
              <a:rPr lang="en-IN" sz="1800" dirty="0" err="1" smtClean="0">
                <a:latin typeface="+mj-lt"/>
              </a:rPr>
              <a:t>smartphones</a:t>
            </a:r>
            <a:r>
              <a:rPr lang="en-IN" sz="1800" dirty="0" smtClean="0">
                <a:latin typeface="+mj-lt"/>
              </a:rPr>
              <a:t> in crowds, capturing various metrics such as location, movement patterns, accelerometer readings, and other sensor data. </a:t>
            </a:r>
            <a:r>
              <a:rPr lang="en-US" altLang="zh-CN" sz="1800" b="0" i="0" u="none" strike="noStrike" kern="1200" cap="none" spc="0" baseline="0" dirty="0" smtClean="0">
                <a:solidFill>
                  <a:srgbClr val="292929"/>
                </a:solidFill>
                <a:latin typeface="+mj-lt"/>
                <a:ea typeface="等线" charset="0"/>
                <a:cs typeface="Lucida Sans"/>
              </a:rPr>
              <a:t>Orbit</a:t>
            </a:r>
            <a:r>
              <a:rPr lang="en-US" altLang="zh-CN" sz="1800" b="0" i="0" u="none" strike="noStrike" kern="1200" cap="none" spc="0" baseline="0" dirty="0">
                <a:solidFill>
                  <a:srgbClr val="292929"/>
                </a:solidFill>
                <a:latin typeface="+mj-lt"/>
                <a:ea typeface="等线" charset="0"/>
                <a:cs typeface="Lucida Sans"/>
              </a:rPr>
              <a:t> type SO has a 0% success rate</a:t>
            </a:r>
            <a:r>
              <a:rPr lang="en-US" altLang="zh-CN" sz="1800" b="0" i="0" u="none" strike="noStrike" kern="1200" cap="none" spc="0" baseline="0" dirty="0" smtClean="0">
                <a:solidFill>
                  <a:srgbClr val="292929"/>
                </a:solidFill>
                <a:latin typeface="+mj-lt"/>
                <a:ea typeface="等线" charset="0"/>
                <a:cs typeface="Lucida Sans"/>
              </a:rPr>
              <a:t>.</a:t>
            </a:r>
            <a:endParaRPr lang="en-US" altLang="zh-CN" sz="1800" dirty="0">
              <a:solidFill>
                <a:srgbClr val="292929"/>
              </a:solidFill>
              <a:latin typeface="+mj-lt"/>
              <a:cs typeface="Lucida Sans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IN" sz="1800" dirty="0" smtClean="0">
                <a:latin typeface="+mj-lt"/>
              </a:rPr>
              <a:t>These labels help in distinguishing between normal and anomalous </a:t>
            </a:r>
            <a:r>
              <a:rPr lang="en-IN" sz="1800" dirty="0" err="1" smtClean="0">
                <a:latin typeface="+mj-lt"/>
              </a:rPr>
              <a:t>behavior</a:t>
            </a:r>
            <a:r>
              <a:rPr lang="en-IN" sz="1800" dirty="0" smtClean="0">
                <a:latin typeface="+mj-lt"/>
              </a:rPr>
              <a:t>, forming the basis for model training and evaluation.</a:t>
            </a:r>
            <a:endParaRPr lang="en-US" altLang="zh-CN" sz="1800" b="0" i="0" u="none" strike="noStrike" kern="1200" cap="none" spc="0" baseline="0" dirty="0" smtClean="0">
              <a:solidFill>
                <a:srgbClr val="292929"/>
              </a:solidFill>
              <a:latin typeface="+mj-lt"/>
              <a:ea typeface="等线" charset="0"/>
              <a:cs typeface="Lucida Sans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IN" sz="4000" dirty="0" smtClean="0">
                <a:latin typeface="+mj-lt"/>
              </a:rPr>
              <a:t>Data Labels</a:t>
            </a:r>
            <a:endParaRPr lang="zh-CN" altLang="en-US" sz="3700" b="0" i="0" u="none" strike="noStrike" kern="1200" cap="none" spc="0" baseline="0" dirty="0">
              <a:solidFill>
                <a:srgbClr val="0B49CB"/>
              </a:solidFill>
              <a:latin typeface="+mj-lt"/>
              <a:ea typeface="IBM Plex Mono SemiBold" pitchFamily="49" charset="0"/>
              <a:cs typeface="IBM Plex Mono SemiBold" pitchFamily="49" charset="0"/>
            </a:endParaRPr>
          </a:p>
        </p:txBody>
      </p:sp>
      <p:pic>
        <p:nvPicPr>
          <p:cNvPr id="143" name="图片" descr="Une image contenant texte, capture d’écran, ligne, Tracé&#10;&#10;Description générée automatiquem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20" y="1635502"/>
            <a:ext cx="4554252" cy="451525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="" xmlns:p14="http://schemas.microsoft.com/office/powerpoint/2010/main" val="180681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423160" y="873175"/>
            <a:ext cx="4297680" cy="58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519232"/>
            <a:ext cx="603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Data Preprocessing</a:t>
            </a:r>
            <a:endParaRPr lang="en-IN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9640" y="1463040"/>
            <a:ext cx="55168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Handling Missing Values</a:t>
            </a:r>
            <a:r>
              <a:rPr lang="en-US" sz="2200" dirty="0" smtClean="0">
                <a:latin typeface="+mj-lt"/>
              </a:rPr>
              <a:t>: Missing values were imputed using mean or median, showing no significant impact on the overall dataset</a:t>
            </a:r>
            <a:r>
              <a:rPr lang="en-US" sz="2200" dirty="0" smtClean="0">
                <a:latin typeface="+mj-lt"/>
              </a:rPr>
              <a:t>.</a:t>
            </a:r>
          </a:p>
          <a:p>
            <a:endParaRPr lang="en-IN" sz="2200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Outliers Treatment</a:t>
            </a:r>
            <a:r>
              <a:rPr lang="en-US" sz="2200" dirty="0" smtClean="0">
                <a:latin typeface="+mj-lt"/>
              </a:rPr>
              <a:t>: Outliers were detected using box plots and were retained as they might represent genuine anomalies</a:t>
            </a:r>
            <a:r>
              <a:rPr lang="en-US" sz="2200" dirty="0" smtClean="0">
                <a:latin typeface="+mj-lt"/>
              </a:rPr>
              <a:t>.</a:t>
            </a:r>
          </a:p>
          <a:p>
            <a:endParaRPr lang="en-IN" sz="2200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Feature Engineering</a:t>
            </a:r>
            <a:r>
              <a:rPr lang="en-US" sz="2200" dirty="0" smtClean="0">
                <a:latin typeface="+mj-lt"/>
              </a:rPr>
              <a:t>: Additional network-related features were derived to enrich the dataset.</a:t>
            </a:r>
            <a:endParaRPr lang="en-IN" sz="2200" dirty="0" smtClean="0">
              <a:latin typeface="+mj-lt"/>
            </a:endParaRPr>
          </a:p>
          <a:p>
            <a:endParaRPr lang="en-IN" sz="2200" dirty="0" smtClean="0">
              <a:latin typeface="+mj-lt"/>
            </a:endParaRPr>
          </a:p>
          <a:p>
            <a:endParaRPr lang="en-IN" sz="220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50520"/>
            <a:ext cx="6995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Initial Statistical Analysis</a:t>
            </a:r>
            <a:endParaRPr lang="en-IN" sz="3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12520"/>
            <a:ext cx="96469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+mj-lt"/>
              </a:rPr>
              <a:t>1.Descriptive </a:t>
            </a:r>
            <a:r>
              <a:rPr lang="en-IN" b="1" dirty="0" smtClean="0">
                <a:latin typeface="+mj-lt"/>
              </a:rPr>
              <a:t>Statistics:</a:t>
            </a:r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Purpose:</a:t>
            </a:r>
            <a:r>
              <a:rPr lang="en-IN" dirty="0" smtClean="0">
                <a:latin typeface="+mj-lt"/>
              </a:rPr>
              <a:t> To summarize the main characteristics of the </a:t>
            </a:r>
            <a:r>
              <a:rPr lang="en-IN" dirty="0" smtClean="0">
                <a:latin typeface="+mj-lt"/>
              </a:rPr>
              <a:t>dataset</a:t>
            </a:r>
          </a:p>
          <a:p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2. Data Distribution:</a:t>
            </a:r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Histograms:</a:t>
            </a:r>
            <a:r>
              <a:rPr lang="en-IN" dirty="0" smtClean="0">
                <a:latin typeface="+mj-lt"/>
              </a:rPr>
              <a:t> Show the frequency distribution of each feature, providing insights into the data's spread and central tendency.</a:t>
            </a:r>
          </a:p>
          <a:p>
            <a:r>
              <a:rPr lang="en-IN" b="1" dirty="0" smtClean="0">
                <a:latin typeface="+mj-lt"/>
              </a:rPr>
              <a:t>Box Plots:</a:t>
            </a:r>
            <a:r>
              <a:rPr lang="en-IN" dirty="0" smtClean="0">
                <a:latin typeface="+mj-lt"/>
              </a:rPr>
              <a:t> Highlight the median, quartiles, and potential outliers in the data, aiding in the detection of anomalies.</a:t>
            </a:r>
          </a:p>
          <a:p>
            <a:r>
              <a:rPr lang="en-IN" dirty="0" smtClean="0">
                <a:latin typeface="+mj-lt"/>
              </a:rPr>
              <a:t>.</a:t>
            </a:r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3. Data Quality Checks:</a:t>
            </a:r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Missing Values:</a:t>
            </a:r>
            <a:r>
              <a:rPr lang="en-IN" dirty="0" smtClean="0">
                <a:latin typeface="+mj-lt"/>
              </a:rPr>
              <a:t> Identify and handle missing data using imputation methods like mean, median, or mode.</a:t>
            </a:r>
          </a:p>
          <a:p>
            <a:r>
              <a:rPr lang="en-IN" b="1" dirty="0" smtClean="0">
                <a:latin typeface="+mj-lt"/>
              </a:rPr>
              <a:t>Outlier Detection:</a:t>
            </a:r>
            <a:r>
              <a:rPr lang="en-IN" dirty="0" smtClean="0">
                <a:latin typeface="+mj-lt"/>
              </a:rPr>
              <a:t> Use box plots and statistical tests to detect outliers, which may represent anomalies or errors in data collection.</a:t>
            </a:r>
          </a:p>
          <a:p>
            <a:r>
              <a:rPr lang="en-IN" b="1" dirty="0" smtClean="0">
                <a:latin typeface="+mj-lt"/>
              </a:rPr>
              <a:t>Correlation Matrix:</a:t>
            </a:r>
            <a:r>
              <a:rPr lang="en-IN" dirty="0" smtClean="0">
                <a:latin typeface="+mj-lt"/>
              </a:rPr>
              <a:t> Examine correlations between features to identify </a:t>
            </a:r>
            <a:r>
              <a:rPr lang="en-IN" dirty="0" err="1" smtClean="0">
                <a:latin typeface="+mj-lt"/>
              </a:rPr>
              <a:t>multicollinearity</a:t>
            </a:r>
            <a:r>
              <a:rPr lang="en-IN" dirty="0" smtClean="0">
                <a:latin typeface="+mj-lt"/>
              </a:rPr>
              <a:t> and understand feature relationships</a:t>
            </a:r>
            <a:r>
              <a:rPr lang="en-IN" dirty="0" smtClean="0">
                <a:latin typeface="+mj-lt"/>
              </a:rPr>
              <a:t>.</a:t>
            </a:r>
          </a:p>
          <a:p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4. Feature Engineering:</a:t>
            </a:r>
            <a:endParaRPr lang="en-IN" dirty="0" smtClean="0">
              <a:latin typeface="+mj-lt"/>
            </a:endParaRPr>
          </a:p>
          <a:p>
            <a:r>
              <a:rPr lang="en-IN" b="1" dirty="0" smtClean="0">
                <a:latin typeface="+mj-lt"/>
              </a:rPr>
              <a:t>Time-Series Features:</a:t>
            </a:r>
            <a:r>
              <a:rPr lang="en-IN" dirty="0" smtClean="0">
                <a:latin typeface="+mj-lt"/>
              </a:rPr>
              <a:t> Extract time-based features such as moving averages, differences, and lag values.</a:t>
            </a:r>
          </a:p>
          <a:p>
            <a:r>
              <a:rPr lang="en-IN" dirty="0" smtClean="0">
                <a:latin typeface="+mj-lt"/>
              </a:rPr>
              <a:t>.</a:t>
            </a:r>
            <a:endParaRPr lang="en-IN" dirty="0" smtClean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Custom Desig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158</TotalTime>
  <Words>1449</Words>
  <Application>Yozo_Office</Application>
  <PresentationFormat>Custom</PresentationFormat>
  <Paragraphs>166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Custom Design</vt:lpstr>
      <vt:lpstr>Anomaly Detection in Crowds  Group 2  </vt:lpstr>
      <vt:lpstr>Slide 2</vt:lpstr>
      <vt:lpstr>Problem Statement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usert</cp:lastModifiedBy>
  <cp:revision>1593</cp:revision>
  <dcterms:created xsi:type="dcterms:W3CDTF">2021-04-29T18:58:00Z</dcterms:created>
  <dcterms:modified xsi:type="dcterms:W3CDTF">2024-07-23T13:46:55Z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ICV">
    <vt:lpwstr>0E727723E82C4F14A8E830ACEBE87183</vt:lpwstr>
  </property>
  <property fmtid="{D5CDD505-2E9C-101B-9397-08002B2CF9AE}" pid="4" name="KSOProductBuildVer">
    <vt:lpwstr>1033-11.2.0.11156</vt:lpwstr>
  </property>
</Properties>
</file>